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89" r:id="rId5"/>
    <p:sldId id="290" r:id="rId6"/>
    <p:sldId id="291" r:id="rId7"/>
    <p:sldId id="293" r:id="rId8"/>
    <p:sldId id="294" r:id="rId9"/>
    <p:sldId id="288"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900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504"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192.168.0.250\Dados\ADMINISTRA&#199;&#195;O%20JUDICIAL\2.%20RECUPERA&#199;&#213;ES%20JUDICIAIS\4.%20Recupera&#231;&#245;es%20Judiciais%20ATIVAS\Ferru's%20M&#243;veis%20Ltda\15.%20Cumprimento%20do%20PRJ\FERRUS%20-%20CPRJ%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0.250\Dados\ADMINISTRA&#199;&#195;O%20JUDICIAL\2.%20RECUPERA&#199;&#213;ES%20JUDICIAIS\4.%20Recupera&#231;&#245;es%20Judiciais%20ATIVAS\Ferru's%20M&#243;veis%20Ltda\15.%20Cumprimento%20do%20PRJ\FERRUS%20-%20CPRJ%2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1" i="0" u="none" strike="noStrike" kern="1200" spc="0" baseline="0">
                <a:solidFill>
                  <a:schemeClr val="tx1"/>
                </a:solidFill>
                <a:latin typeface="Abadi" panose="020B0604020104020204" pitchFamily="34" charset="0"/>
                <a:ea typeface="+mn-ea"/>
                <a:cs typeface="+mn-cs"/>
              </a:defRPr>
            </a:pPr>
            <a:r>
              <a:rPr lang="pt-BR" b="1"/>
              <a:t>Resumo do Cumprimento do PRJ</a:t>
            </a:r>
          </a:p>
        </c:rich>
      </c:tx>
      <c:overlay val="0"/>
      <c:spPr>
        <a:noFill/>
        <a:ln>
          <a:noFill/>
        </a:ln>
        <a:effectLst/>
      </c:spPr>
      <c:txPr>
        <a:bodyPr rot="0" spcFirstLastPara="1" vertOverflow="ellipsis" vert="horz" wrap="square" anchor="ctr" anchorCtr="1"/>
        <a:lstStyle/>
        <a:p>
          <a:pPr>
            <a:defRPr sz="960" b="1" i="0" u="none" strike="noStrike" kern="1200" spc="0" baseline="0">
              <a:solidFill>
                <a:schemeClr val="tx1"/>
              </a:solidFill>
              <a:latin typeface="Abadi" panose="020B0604020104020204" pitchFamily="34" charset="0"/>
              <a:ea typeface="+mn-ea"/>
              <a:cs typeface="+mn-cs"/>
            </a:defRPr>
          </a:pPr>
          <a:endParaRPr lang="pt-BR"/>
        </a:p>
      </c:txPr>
    </c:title>
    <c:autoTitleDeleted val="0"/>
    <c:plotArea>
      <c:layout/>
      <c:barChart>
        <c:barDir val="col"/>
        <c:grouping val="clustered"/>
        <c:varyColors val="0"/>
        <c:ser>
          <c:idx val="0"/>
          <c:order val="0"/>
          <c:spPr>
            <a:solidFill>
              <a:srgbClr val="00B050"/>
            </a:solidFill>
            <a:ln>
              <a:noFill/>
            </a:ln>
            <a:effectLst/>
          </c:spPr>
          <c:invertIfNegative val="0"/>
          <c:dPt>
            <c:idx val="0"/>
            <c:invertIfNegative val="0"/>
            <c:bubble3D val="0"/>
            <c:spPr>
              <a:solidFill>
                <a:srgbClr val="95B3D7"/>
              </a:solidFill>
              <a:ln>
                <a:noFill/>
              </a:ln>
              <a:effectLst/>
            </c:spPr>
            <c:extLst>
              <c:ext xmlns:c16="http://schemas.microsoft.com/office/drawing/2014/chart" uri="{C3380CC4-5D6E-409C-BE32-E72D297353CC}">
                <c16:uniqueId val="{00000001-0385-4F94-B551-E05762986FA4}"/>
              </c:ext>
            </c:extLst>
          </c:dPt>
          <c:dPt>
            <c:idx val="2"/>
            <c:invertIfNegative val="0"/>
            <c:bubble3D val="0"/>
            <c:spPr>
              <a:solidFill>
                <a:srgbClr val="FF0000"/>
              </a:solidFill>
              <a:ln>
                <a:noFill/>
              </a:ln>
              <a:effectLst/>
            </c:spPr>
            <c:extLst>
              <c:ext xmlns:c16="http://schemas.microsoft.com/office/drawing/2014/chart" uri="{C3380CC4-5D6E-409C-BE32-E72D297353CC}">
                <c16:uniqueId val="{00000003-0385-4F94-B551-E05762986FA4}"/>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RESUMO!$P$15:$P$17</c:f>
              <c:strCache>
                <c:ptCount val="3"/>
                <c:pt idx="0">
                  <c:v>A vencer</c:v>
                </c:pt>
                <c:pt idx="1">
                  <c:v>Pago</c:v>
                </c:pt>
                <c:pt idx="2">
                  <c:v>Em atraso</c:v>
                </c:pt>
              </c:strCache>
            </c:strRef>
          </c:cat>
          <c:val>
            <c:numRef>
              <c:f>RESUMO!$Q$15:$Q$17</c:f>
              <c:numCache>
                <c:formatCode>_-"R$"* #,##0.00_-;\-"R$"* #,##0.00_-;_-"R$"* "-"??_-;_-@_-</c:formatCode>
                <c:ptCount val="3"/>
                <c:pt idx="0">
                  <c:v>3565934.5319852186</c:v>
                </c:pt>
                <c:pt idx="1">
                  <c:v>648258.88768453861</c:v>
                </c:pt>
                <c:pt idx="2">
                  <c:v>118550.56800788904</c:v>
                </c:pt>
              </c:numCache>
            </c:numRef>
          </c:val>
          <c:extLst>
            <c:ext xmlns:c16="http://schemas.microsoft.com/office/drawing/2014/chart" uri="{C3380CC4-5D6E-409C-BE32-E72D297353CC}">
              <c16:uniqueId val="{00000004-0385-4F94-B551-E05762986FA4}"/>
            </c:ext>
          </c:extLst>
        </c:ser>
        <c:dLbls>
          <c:dLblPos val="outEnd"/>
          <c:showLegendKey val="0"/>
          <c:showVal val="1"/>
          <c:showCatName val="0"/>
          <c:showSerName val="0"/>
          <c:showPercent val="0"/>
          <c:showBubbleSize val="0"/>
        </c:dLbls>
        <c:gapWidth val="219"/>
        <c:overlap val="-27"/>
        <c:axId val="2137254400"/>
        <c:axId val="2137254816"/>
      </c:barChart>
      <c:catAx>
        <c:axId val="213725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badi" panose="020B0604020104020204" pitchFamily="34" charset="0"/>
                <a:ea typeface="+mn-ea"/>
                <a:cs typeface="+mn-cs"/>
              </a:defRPr>
            </a:pPr>
            <a:endParaRPr lang="pt-BR"/>
          </a:p>
        </c:txPr>
        <c:crossAx val="2137254816"/>
        <c:crosses val="autoZero"/>
        <c:auto val="1"/>
        <c:lblAlgn val="ctr"/>
        <c:lblOffset val="100"/>
        <c:noMultiLvlLbl val="0"/>
      </c:catAx>
      <c:valAx>
        <c:axId val="2137254816"/>
        <c:scaling>
          <c:orientation val="minMax"/>
        </c:scaling>
        <c:delete val="1"/>
        <c:axPos val="l"/>
        <c:majorGridlines>
          <c:spPr>
            <a:ln w="9525" cap="flat" cmpd="sng" algn="ctr">
              <a:solidFill>
                <a:schemeClr val="tx1">
                  <a:lumMod val="15000"/>
                  <a:lumOff val="85000"/>
                </a:schemeClr>
              </a:solidFill>
              <a:round/>
            </a:ln>
            <a:effectLst/>
          </c:spPr>
        </c:majorGridlines>
        <c:numFmt formatCode="_-&quot;R$&quot;* #,##0.00_-;\-&quot;R$&quot;* #,##0.00_-;_-&quot;R$&quot;* &quot;-&quot;??_-;_-@_-" sourceLinked="1"/>
        <c:majorTickMark val="none"/>
        <c:minorTickMark val="none"/>
        <c:tickLblPos val="nextTo"/>
        <c:crossAx val="2137254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solidFill>
            <a:schemeClr val="tx1"/>
          </a:solidFill>
          <a:latin typeface="Abadi" panose="020B0604020104020204" pitchFamily="34" charset="0"/>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960" b="1" i="0" u="none" strike="noStrike" kern="1200" spc="0" baseline="0">
              <a:solidFill>
                <a:schemeClr val="tx1"/>
              </a:solidFill>
              <a:latin typeface="Abadi" panose="020B0604020104020204" pitchFamily="34" charset="0"/>
              <a:ea typeface="+mn-ea"/>
              <a:cs typeface="+mn-cs"/>
            </a:defRPr>
          </a:pPr>
          <a:endParaRPr lang="pt-BR"/>
        </a:p>
      </c:txPr>
    </c:title>
    <c:autoTitleDeleted val="0"/>
    <c:plotArea>
      <c:layout/>
      <c:barChart>
        <c:barDir val="col"/>
        <c:grouping val="clustered"/>
        <c:varyColors val="0"/>
        <c:ser>
          <c:idx val="0"/>
          <c:order val="0"/>
          <c:tx>
            <c:strRef>
              <c:f>RESUMO!$P$19</c:f>
              <c:strCache>
                <c:ptCount val="1"/>
                <c:pt idx="0">
                  <c:v>Valor em atraso por classe</c:v>
                </c:pt>
              </c:strCache>
            </c:strRef>
          </c:tx>
          <c:spPr>
            <a:solidFill>
              <a:srgbClr val="BF9000"/>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RESUMO!$P$20:$P$22</c:f>
              <c:strCache>
                <c:ptCount val="3"/>
                <c:pt idx="0">
                  <c:v>Classe III</c:v>
                </c:pt>
                <c:pt idx="1">
                  <c:v>Classe II</c:v>
                </c:pt>
                <c:pt idx="2">
                  <c:v>Classe IV</c:v>
                </c:pt>
              </c:strCache>
            </c:strRef>
          </c:cat>
          <c:val>
            <c:numRef>
              <c:f>RESUMO!$Q$20:$Q$22</c:f>
              <c:numCache>
                <c:formatCode>_-"R$"* #,##0.00_-;\-"R$"* #,##0.00_-;_-"R$"* "-"??_-;_-@_-</c:formatCode>
                <c:ptCount val="3"/>
                <c:pt idx="0">
                  <c:v>101543.21423466406</c:v>
                </c:pt>
                <c:pt idx="1">
                  <c:v>14600.58</c:v>
                </c:pt>
                <c:pt idx="2">
                  <c:v>2406.7737732249798</c:v>
                </c:pt>
              </c:numCache>
            </c:numRef>
          </c:val>
          <c:extLst>
            <c:ext xmlns:c16="http://schemas.microsoft.com/office/drawing/2014/chart" uri="{C3380CC4-5D6E-409C-BE32-E72D297353CC}">
              <c16:uniqueId val="{00000000-71E0-4E79-93D4-EF2BB2E8B1E3}"/>
            </c:ext>
          </c:extLst>
        </c:ser>
        <c:dLbls>
          <c:dLblPos val="outEnd"/>
          <c:showLegendKey val="0"/>
          <c:showVal val="1"/>
          <c:showCatName val="0"/>
          <c:showSerName val="0"/>
          <c:showPercent val="0"/>
          <c:showBubbleSize val="0"/>
        </c:dLbls>
        <c:gapWidth val="219"/>
        <c:overlap val="-27"/>
        <c:axId val="2131715504"/>
        <c:axId val="2131717168"/>
      </c:barChart>
      <c:catAx>
        <c:axId val="213171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badi" panose="020B0604020104020204" pitchFamily="34" charset="0"/>
                <a:ea typeface="+mn-ea"/>
                <a:cs typeface="+mn-cs"/>
              </a:defRPr>
            </a:pPr>
            <a:endParaRPr lang="pt-BR"/>
          </a:p>
        </c:txPr>
        <c:crossAx val="2131717168"/>
        <c:crosses val="autoZero"/>
        <c:auto val="1"/>
        <c:lblAlgn val="ctr"/>
        <c:lblOffset val="100"/>
        <c:noMultiLvlLbl val="0"/>
      </c:catAx>
      <c:valAx>
        <c:axId val="2131717168"/>
        <c:scaling>
          <c:orientation val="minMax"/>
        </c:scaling>
        <c:delete val="1"/>
        <c:axPos val="l"/>
        <c:majorGridlines>
          <c:spPr>
            <a:ln w="9525" cap="flat" cmpd="sng" algn="ctr">
              <a:solidFill>
                <a:schemeClr val="tx1">
                  <a:lumMod val="15000"/>
                  <a:lumOff val="85000"/>
                </a:schemeClr>
              </a:solidFill>
              <a:round/>
            </a:ln>
            <a:effectLst/>
          </c:spPr>
        </c:majorGridlines>
        <c:numFmt formatCode="_-&quot;R$&quot;* #,##0.00_-;\-&quot;R$&quot;* #,##0.00_-;_-&quot;R$&quot;* &quot;-&quot;??_-;_-@_-" sourceLinked="1"/>
        <c:majorTickMark val="none"/>
        <c:minorTickMark val="none"/>
        <c:tickLblPos val="nextTo"/>
        <c:crossAx val="2131715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solidFill>
            <a:schemeClr val="tx1"/>
          </a:solidFill>
          <a:latin typeface="Abadi" panose="020B0604020104020204" pitchFamily="34" charset="0"/>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F83E63-1423-4DC3-8B3C-DDBD1839813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B33BDAE0-401E-4116-BD1A-3FB5228B8E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23EC4ABE-E71C-4B30-8D3E-90800761402D}"/>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5" name="Espaço Reservado para Rodapé 4">
            <a:extLst>
              <a:ext uri="{FF2B5EF4-FFF2-40B4-BE49-F238E27FC236}">
                <a16:creationId xmlns:a16="http://schemas.microsoft.com/office/drawing/2014/main" id="{A929FAF0-F1D1-40C0-B485-455F32EA419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52E4C2E-DD34-442F-9FE4-F6575FFE6E39}"/>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3865019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DA3668-5AB8-4649-8D41-ABF370246D5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55A7403-F42B-4BDA-AF20-7866D298CD6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922B889-9FA8-4910-B38E-8C5FED378ADC}"/>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5" name="Espaço Reservado para Rodapé 4">
            <a:extLst>
              <a:ext uri="{FF2B5EF4-FFF2-40B4-BE49-F238E27FC236}">
                <a16:creationId xmlns:a16="http://schemas.microsoft.com/office/drawing/2014/main" id="{BEBC58F8-1886-4BBF-9D42-4FD8E8220CF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EB5D973-BD78-4C17-8DA9-3C5C8FF197B7}"/>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152334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D64BF4-9FEE-402C-9DBE-773487BCB5D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26AEDC0-7815-4990-8499-1E737E2A4F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CBFDA04-07A7-4722-8A87-1679D96DF3C7}"/>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5" name="Espaço Reservado para Rodapé 4">
            <a:extLst>
              <a:ext uri="{FF2B5EF4-FFF2-40B4-BE49-F238E27FC236}">
                <a16:creationId xmlns:a16="http://schemas.microsoft.com/office/drawing/2014/main" id="{5891B031-A826-48CC-A9C5-7DC6D89C4DA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91F1A0D-4B65-4C9F-B934-970FFEACCFA5}"/>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1676523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FA87E-B18A-40C9-ACA4-298D738DC67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22548C1-B4B6-4CD6-960C-BF5586BD078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B700D31-EC29-4AA1-825B-C331973A0F00}"/>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CE8F584F-42AA-4AC2-A8C2-D5DE8595AC12}"/>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6" name="Espaço Reservado para Rodapé 5">
            <a:extLst>
              <a:ext uri="{FF2B5EF4-FFF2-40B4-BE49-F238E27FC236}">
                <a16:creationId xmlns:a16="http://schemas.microsoft.com/office/drawing/2014/main" id="{F1241811-702D-4369-A487-2597CC34F1F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C4EC478-2D73-44AF-8B2A-BFEA4059DE53}"/>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1166381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9B1F9E-8A14-40AA-BA0C-420D44A5BB08}"/>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3F9B642D-B601-4C83-BE88-7A1B5F28D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0637C145-07F9-4F1A-B83F-C735DD4F2BD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260BC3B-8761-47C0-BCC2-31BA5BE769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876CF9F-C176-4217-85F8-0A9C3212353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53F85CC-3AAB-4BD7-BC71-26980BBC1BD2}"/>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8" name="Espaço Reservado para Rodapé 7">
            <a:extLst>
              <a:ext uri="{FF2B5EF4-FFF2-40B4-BE49-F238E27FC236}">
                <a16:creationId xmlns:a16="http://schemas.microsoft.com/office/drawing/2014/main" id="{0F25112B-624B-42F2-811A-B394E7FD4503}"/>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38E7DE6-729B-4453-A7DA-9AFA8A10C068}"/>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2579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630B17-6799-43CB-83E3-AFFF194B4CD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2BE5D39-E3A6-43A8-92DA-BCE99897A555}"/>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4" name="Espaço Reservado para Rodapé 3">
            <a:extLst>
              <a:ext uri="{FF2B5EF4-FFF2-40B4-BE49-F238E27FC236}">
                <a16:creationId xmlns:a16="http://schemas.microsoft.com/office/drawing/2014/main" id="{9D864D43-E933-46A7-8B46-226D8F7B399E}"/>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DDB846E-391E-492A-A874-D82F9DE1B184}"/>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1153585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0BF5DB5-CDA5-4160-B67F-2623220D9C08}"/>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3" name="Espaço Reservado para Rodapé 2">
            <a:extLst>
              <a:ext uri="{FF2B5EF4-FFF2-40B4-BE49-F238E27FC236}">
                <a16:creationId xmlns:a16="http://schemas.microsoft.com/office/drawing/2014/main" id="{84CBC2FB-7535-48D2-996A-F1B6BB4F148A}"/>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E1283E8F-BF8D-4298-A79D-AE1C29EFD281}"/>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2781598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C55AE1-3DAC-4924-ABE8-9A0F6480FDC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75AC34-D4D5-4B74-8B42-57C0C9E5D6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F17A0BB-A450-472B-ACDD-E0DDD1BEF2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F89EC85-383E-4C6A-92B7-81F56228863A}"/>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6" name="Espaço Reservado para Rodapé 5">
            <a:extLst>
              <a:ext uri="{FF2B5EF4-FFF2-40B4-BE49-F238E27FC236}">
                <a16:creationId xmlns:a16="http://schemas.microsoft.com/office/drawing/2014/main" id="{17A0E733-0F73-40F9-B6B8-2A0489C65CE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A61BF6E-BF2C-4F35-BFA8-F8D833038A6F}"/>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3558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53382-7E55-4D98-9E87-45FCC01107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C816FF5D-2882-4AB3-B7F6-6E2C1E2E1B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0825641F-3DF1-4ED4-A72F-C8951E010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DED30AF-DE04-4B5F-A09C-A7D8764230C8}"/>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6" name="Espaço Reservado para Rodapé 5">
            <a:extLst>
              <a:ext uri="{FF2B5EF4-FFF2-40B4-BE49-F238E27FC236}">
                <a16:creationId xmlns:a16="http://schemas.microsoft.com/office/drawing/2014/main" id="{4F6BA9C9-F00C-48AC-8F7F-1EE05C8D9D6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857A3ED-A828-4766-9DB7-9F93898ADC9D}"/>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1636797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D05617-58B3-48C6-B6DE-1A4336F971C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F275A3E-FBFD-4F23-A08F-12F8AF22021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8FCCBAC-7EC4-4309-9F8E-0063572C9305}"/>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5" name="Espaço Reservado para Rodapé 4">
            <a:extLst>
              <a:ext uri="{FF2B5EF4-FFF2-40B4-BE49-F238E27FC236}">
                <a16:creationId xmlns:a16="http://schemas.microsoft.com/office/drawing/2014/main" id="{92780336-D6C4-45E4-8727-A0C2A902C69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E9E195A-3F24-4E06-9936-A25C97E99281}"/>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777014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5750A87-4CE5-48B0-84C2-64585FBC7EF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768548D-2B11-4930-AAE3-B69F7D44DD0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71E98C7-62E8-412E-BE91-580D6BF35379}"/>
              </a:ext>
            </a:extLst>
          </p:cNvPr>
          <p:cNvSpPr>
            <a:spLocks noGrp="1"/>
          </p:cNvSpPr>
          <p:nvPr>
            <p:ph type="dt" sz="half" idx="10"/>
          </p:nvPr>
        </p:nvSpPr>
        <p:spPr/>
        <p:txBody>
          <a:bodyPr/>
          <a:lstStyle/>
          <a:p>
            <a:fld id="{D5125085-6811-46FA-8756-AB53456924E4}" type="datetimeFigureOut">
              <a:rPr lang="pt-BR" smtClean="0"/>
              <a:t>10/05/2021</a:t>
            </a:fld>
            <a:endParaRPr lang="pt-BR"/>
          </a:p>
        </p:txBody>
      </p:sp>
      <p:sp>
        <p:nvSpPr>
          <p:cNvPr id="5" name="Espaço Reservado para Rodapé 4">
            <a:extLst>
              <a:ext uri="{FF2B5EF4-FFF2-40B4-BE49-F238E27FC236}">
                <a16:creationId xmlns:a16="http://schemas.microsoft.com/office/drawing/2014/main" id="{B681FC17-C72D-4FA2-928D-436BED8614B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92656-8565-4800-8781-D527D60F6BC5}"/>
              </a:ext>
            </a:extLst>
          </p:cNvPr>
          <p:cNvSpPr>
            <a:spLocks noGrp="1"/>
          </p:cNvSpPr>
          <p:nvPr>
            <p:ph type="sldNum" sz="quarter" idx="12"/>
          </p:nvPr>
        </p:nvSpPr>
        <p:spPr/>
        <p:txBody>
          <a:bodyPr/>
          <a:lstStyle/>
          <a:p>
            <a:fld id="{50756949-A2B7-43C7-8C17-D11FD4C9543B}" type="slidenum">
              <a:rPr lang="pt-BR" smtClean="0"/>
              <a:t>‹nº›</a:t>
            </a:fld>
            <a:endParaRPr lang="pt-BR"/>
          </a:p>
        </p:txBody>
      </p:sp>
    </p:spTree>
    <p:extLst>
      <p:ext uri="{BB962C8B-B14F-4D97-AF65-F5344CB8AC3E}">
        <p14:creationId xmlns:p14="http://schemas.microsoft.com/office/powerpoint/2010/main" val="943440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F84C716-4DFB-4ACF-9B05-3ECBC93713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A399318A-29DF-44A8-A73A-F58CAFE82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CF3F76A-7449-49D5-AE49-48EBB44A2E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125085-6811-46FA-8756-AB53456924E4}" type="datetimeFigureOut">
              <a:rPr lang="pt-BR" smtClean="0"/>
              <a:t>10/05/2021</a:t>
            </a:fld>
            <a:endParaRPr lang="pt-BR"/>
          </a:p>
        </p:txBody>
      </p:sp>
      <p:sp>
        <p:nvSpPr>
          <p:cNvPr id="5" name="Espaço Reservado para Rodapé 4">
            <a:extLst>
              <a:ext uri="{FF2B5EF4-FFF2-40B4-BE49-F238E27FC236}">
                <a16:creationId xmlns:a16="http://schemas.microsoft.com/office/drawing/2014/main" id="{C8CAF113-74CF-4D2D-A64C-83D61D921C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AB0C230-4D6D-48FC-AA2D-6F362ED55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756949-A2B7-43C7-8C17-D11FD4C9543B}" type="slidenum">
              <a:rPr lang="pt-BR" smtClean="0"/>
              <a:t>‹nº›</a:t>
            </a:fld>
            <a:endParaRPr lang="pt-BR"/>
          </a:p>
        </p:txBody>
      </p:sp>
    </p:spTree>
    <p:extLst>
      <p:ext uri="{BB962C8B-B14F-4D97-AF65-F5344CB8AC3E}">
        <p14:creationId xmlns:p14="http://schemas.microsoft.com/office/powerpoint/2010/main" val="2917845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hyperlink" Target="mailto:divergencias@administradorjudicial.adv.br"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1D596E-A415-4D2E-9F6A-07F640C9E779}"/>
              </a:ext>
            </a:extLst>
          </p:cNvPr>
          <p:cNvSpPr>
            <a:spLocks noGrp="1"/>
          </p:cNvSpPr>
          <p:nvPr>
            <p:ph type="ctrTitle"/>
          </p:nvPr>
        </p:nvSpPr>
        <p:spPr>
          <a:xfrm>
            <a:off x="95534" y="1600200"/>
            <a:ext cx="5218338" cy="2387600"/>
          </a:xfrm>
        </p:spPr>
        <p:txBody>
          <a:bodyPr anchor="ctr">
            <a:normAutofit/>
          </a:bodyPr>
          <a:lstStyle/>
          <a:p>
            <a:r>
              <a:rPr lang="pt-BR" sz="3200" b="1" dirty="0">
                <a:solidFill>
                  <a:prstClr val="white"/>
                </a:solidFill>
                <a:latin typeface="Abadi" panose="020B0604020104020204" pitchFamily="34" charset="0"/>
                <a:ea typeface="+mn-ea"/>
                <a:cs typeface="+mn-cs"/>
              </a:rPr>
              <a:t>FERRU’S MÓVEIS PARA ESCRITÓRIO LTDA. </a:t>
            </a:r>
            <a:br>
              <a:rPr lang="pt-BR" sz="3200" b="1" dirty="0">
                <a:solidFill>
                  <a:prstClr val="white"/>
                </a:solidFill>
                <a:latin typeface="Abadi" panose="020B0604020104020204" pitchFamily="34" charset="0"/>
                <a:ea typeface="+mn-ea"/>
                <a:cs typeface="+mn-cs"/>
              </a:rPr>
            </a:br>
            <a:br>
              <a:rPr lang="pt-BR" sz="3200" dirty="0">
                <a:solidFill>
                  <a:schemeClr val="bg1"/>
                </a:solidFill>
                <a:latin typeface="Abadi" panose="020B0604020104020204" pitchFamily="34" charset="0"/>
              </a:rPr>
            </a:br>
            <a:r>
              <a:rPr lang="pt-BR" sz="1800" dirty="0">
                <a:solidFill>
                  <a:schemeClr val="bg1"/>
                </a:solidFill>
                <a:latin typeface="Abadi" panose="020B0604020104020204" pitchFamily="34" charset="0"/>
              </a:rPr>
              <a:t>PROC N° </a:t>
            </a:r>
            <a:r>
              <a:rPr lang="pt-BR" sz="1800" dirty="0">
                <a:solidFill>
                  <a:schemeClr val="bg1">
                    <a:lumMod val="95000"/>
                  </a:schemeClr>
                </a:solidFill>
                <a:latin typeface="Abadi" panose="020B0604020104020204" pitchFamily="34" charset="0"/>
              </a:rPr>
              <a:t>5000011-86.2016.8.21.0077</a:t>
            </a:r>
          </a:p>
        </p:txBody>
      </p:sp>
      <p:sp>
        <p:nvSpPr>
          <p:cNvPr id="3" name="Subtítulo 2">
            <a:extLst>
              <a:ext uri="{FF2B5EF4-FFF2-40B4-BE49-F238E27FC236}">
                <a16:creationId xmlns:a16="http://schemas.microsoft.com/office/drawing/2014/main" id="{4F7E10E7-454B-4E71-939E-D312C110F556}"/>
              </a:ext>
            </a:extLst>
          </p:cNvPr>
          <p:cNvSpPr>
            <a:spLocks noGrp="1"/>
          </p:cNvSpPr>
          <p:nvPr>
            <p:ph type="subTitle" idx="1"/>
          </p:nvPr>
        </p:nvSpPr>
        <p:spPr>
          <a:xfrm>
            <a:off x="450011" y="5042395"/>
            <a:ext cx="4609381" cy="1655762"/>
          </a:xfrm>
        </p:spPr>
        <p:txBody>
          <a:bodyPr>
            <a:normAutofit/>
          </a:bodyPr>
          <a:lstStyle/>
          <a:p>
            <a:r>
              <a:rPr lang="pt-BR" sz="1600" dirty="0">
                <a:solidFill>
                  <a:schemeClr val="bg1"/>
                </a:solidFill>
                <a:latin typeface="Abadi" panose="020B0604020104020204" pitchFamily="34" charset="0"/>
              </a:rPr>
              <a:t>3° RELATÓRIO DE INCIDENTE,</a:t>
            </a:r>
          </a:p>
          <a:p>
            <a:r>
              <a:rPr lang="pt-BR" sz="1600" dirty="0">
                <a:solidFill>
                  <a:schemeClr val="bg1"/>
                </a:solidFill>
                <a:latin typeface="Abadi" panose="020B0604020104020204" pitchFamily="34" charset="0"/>
              </a:rPr>
              <a:t>APRESENTADO EM MAIO DE 2021</a:t>
            </a:r>
          </a:p>
        </p:txBody>
      </p:sp>
    </p:spTree>
    <p:extLst>
      <p:ext uri="{BB962C8B-B14F-4D97-AF65-F5344CB8AC3E}">
        <p14:creationId xmlns:p14="http://schemas.microsoft.com/office/powerpoint/2010/main" val="1651320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55062A0-1820-4451-B8C5-05F9BADF69A6}"/>
              </a:ext>
            </a:extLst>
          </p:cNvPr>
          <p:cNvSpPr txBox="1">
            <a:spLocks/>
          </p:cNvSpPr>
          <p:nvPr/>
        </p:nvSpPr>
        <p:spPr>
          <a:xfrm>
            <a:off x="0" y="1"/>
            <a:ext cx="10515600" cy="1319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Abadi" panose="020B0604020104020204" pitchFamily="34" charset="0"/>
              </a:rPr>
              <a:t>INTRODUÇÃO</a:t>
            </a:r>
          </a:p>
        </p:txBody>
      </p:sp>
      <p:sp>
        <p:nvSpPr>
          <p:cNvPr id="5" name="CaixaDeTexto 4">
            <a:extLst>
              <a:ext uri="{FF2B5EF4-FFF2-40B4-BE49-F238E27FC236}">
                <a16:creationId xmlns:a16="http://schemas.microsoft.com/office/drawing/2014/main" id="{CB93E688-4753-4A4A-AFAA-8545DF7CF7F3}"/>
              </a:ext>
            </a:extLst>
          </p:cNvPr>
          <p:cNvSpPr txBox="1"/>
          <p:nvPr/>
        </p:nvSpPr>
        <p:spPr>
          <a:xfrm>
            <a:off x="284586" y="1757131"/>
            <a:ext cx="11437296" cy="3385542"/>
          </a:xfrm>
          <a:prstGeom prst="rect">
            <a:avLst/>
          </a:prstGeom>
          <a:noFill/>
        </p:spPr>
        <p:txBody>
          <a:bodyPr wrap="square">
            <a:spAutoFit/>
          </a:bodyPr>
          <a:lstStyle/>
          <a:p>
            <a:pPr algn="just"/>
            <a:r>
              <a:rPr lang="pt-BR" sz="1550" dirty="0">
                <a:latin typeface="Abadi" panose="020B0604020104020204" pitchFamily="34" charset="0"/>
              </a:rPr>
              <a:t>O presente relatório tem como fundamento o disposto no artigo 22, inciso II, alínea “a”, da Lei n.º 11.101/2005, que estabelece que compete ao Administrador Judicial a fiscalização das atividades do devedor e o cumprimento do plano de recuperação judicial.</a:t>
            </a:r>
          </a:p>
          <a:p>
            <a:pPr algn="just"/>
            <a:endParaRPr lang="pt-BR" sz="1550" dirty="0">
              <a:latin typeface="Abadi" panose="020B0604020104020204" pitchFamily="34" charset="0"/>
            </a:endParaRPr>
          </a:p>
          <a:p>
            <a:pPr algn="just"/>
            <a:r>
              <a:rPr lang="pt-BR" sz="1550" dirty="0">
                <a:latin typeface="Abadi" panose="020B0604020104020204" pitchFamily="34" charset="0"/>
              </a:rPr>
              <a:t>As informações apresentadas também são objeto de demonstração nos Relatórios Mensais de Atividade (“RMA”) do devedor, porém, de forma sintetizada.</a:t>
            </a:r>
          </a:p>
          <a:p>
            <a:pPr algn="just"/>
            <a:endParaRPr lang="pt-BR" sz="1550" dirty="0">
              <a:latin typeface="Abadi" panose="020B0604020104020204" pitchFamily="34" charset="0"/>
            </a:endParaRPr>
          </a:p>
          <a:p>
            <a:pPr algn="just"/>
            <a:r>
              <a:rPr lang="pt-BR" sz="1550" dirty="0">
                <a:latin typeface="Abadi" panose="020B0604020104020204" pitchFamily="34" charset="0"/>
              </a:rPr>
              <a:t>O objetivo deste relatório é reunir as informações referentes ao plano de recuperação judicial homologado da empresa </a:t>
            </a:r>
            <a:r>
              <a:rPr lang="pt-BR" sz="1550" dirty="0" err="1">
                <a:latin typeface="Abadi" panose="020B0604020104020204" pitchFamily="34" charset="0"/>
              </a:rPr>
              <a:t>Ferru’s</a:t>
            </a:r>
            <a:r>
              <a:rPr lang="pt-BR" sz="1550" dirty="0">
                <a:latin typeface="Abadi" panose="020B0604020104020204" pitchFamily="34" charset="0"/>
              </a:rPr>
              <a:t> Móveis para Escritório Ltda., que já está em fase de cumprimento, facilitando o acesso a todos os interessados.</a:t>
            </a:r>
          </a:p>
          <a:p>
            <a:pPr algn="just"/>
            <a:endParaRPr lang="pt-BR" sz="1550" dirty="0">
              <a:latin typeface="Abadi" panose="020B0604020104020204" pitchFamily="34" charset="0"/>
            </a:endParaRPr>
          </a:p>
          <a:p>
            <a:pPr algn="just"/>
            <a:r>
              <a:rPr lang="pt-BR" sz="1550" dirty="0">
                <a:latin typeface="Abadi" panose="020B0604020104020204" pitchFamily="34" charset="0"/>
              </a:rPr>
              <a:t>O presente relatório vai subdividido entre cronograma processual, premissas do plano de recuperação judicial e prestação de contas dos pagamentos, visando facilitar o acesso do Juízo, Ministério Público, credores e interessados às informações relativas ao cumprimento das obrigações avençadas.</a:t>
            </a:r>
          </a:p>
          <a:p>
            <a:pPr algn="just"/>
            <a:endParaRPr lang="pt-BR" sz="1600" dirty="0">
              <a:latin typeface="Abadi" panose="020B0604020104020204" pitchFamily="34" charset="0"/>
            </a:endParaRPr>
          </a:p>
          <a:p>
            <a:pPr algn="just"/>
            <a:endParaRPr lang="pt-BR" sz="1200" b="1" u="sng" dirty="0">
              <a:latin typeface="Abadi" panose="020B0604020104020204" pitchFamily="34" charset="0"/>
            </a:endParaRPr>
          </a:p>
        </p:txBody>
      </p:sp>
    </p:spTree>
    <p:extLst>
      <p:ext uri="{BB962C8B-B14F-4D97-AF65-F5344CB8AC3E}">
        <p14:creationId xmlns:p14="http://schemas.microsoft.com/office/powerpoint/2010/main" val="2674797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7EC40-B585-4BF5-BDCE-9C9AD9A2FC83}"/>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SUMÁRIO</a:t>
            </a:r>
          </a:p>
        </p:txBody>
      </p:sp>
      <p:sp>
        <p:nvSpPr>
          <p:cNvPr id="4" name="Espaço Reservado para Texto 2">
            <a:extLst>
              <a:ext uri="{FF2B5EF4-FFF2-40B4-BE49-F238E27FC236}">
                <a16:creationId xmlns:a16="http://schemas.microsoft.com/office/drawing/2014/main" id="{34B652BF-3296-4016-A0B8-F6C8C90F4402}"/>
              </a:ext>
            </a:extLst>
          </p:cNvPr>
          <p:cNvSpPr txBox="1">
            <a:spLocks/>
          </p:cNvSpPr>
          <p:nvPr/>
        </p:nvSpPr>
        <p:spPr>
          <a:xfrm>
            <a:off x="474315" y="1649029"/>
            <a:ext cx="8181383" cy="520897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4511" indent="-584511">
              <a:spcBef>
                <a:spcPts val="2000"/>
              </a:spcBef>
              <a:buFont typeface="Arial" panose="020B0604020202020204" pitchFamily="34" charset="0"/>
              <a:buAutoNum type="arabicPeriod"/>
            </a:pPr>
            <a:r>
              <a:rPr lang="pt-BR" sz="1400" b="1" dirty="0">
                <a:solidFill>
                  <a:schemeClr val="bg2">
                    <a:lumMod val="25000"/>
                  </a:schemeClr>
                </a:solidFill>
                <a:latin typeface="Abadi" panose="020B0604020104020204" pitchFamily="34" charset="0"/>
              </a:rPr>
              <a:t>CRONOGRAMA PROCESSUAL</a:t>
            </a:r>
          </a:p>
          <a:p>
            <a:pPr marL="584511" indent="-584511">
              <a:spcBef>
                <a:spcPts val="2000"/>
              </a:spcBef>
              <a:buFont typeface="Arial" panose="020B0604020202020204" pitchFamily="34" charset="0"/>
              <a:buAutoNum type="arabicPeriod"/>
            </a:pPr>
            <a:r>
              <a:rPr lang="pt-BR" sz="1400" b="1" dirty="0">
                <a:solidFill>
                  <a:schemeClr val="bg2">
                    <a:lumMod val="25000"/>
                  </a:schemeClr>
                </a:solidFill>
                <a:latin typeface="Abadi" panose="020B0604020104020204" pitchFamily="34" charset="0"/>
              </a:rPr>
              <a:t>PREMISSAS DO PLANO DE RECUPERAÇÃO JUDICIAL</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Meios de Recuperação</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Proposta de pagamento</a:t>
            </a:r>
          </a:p>
          <a:p>
            <a:pPr marL="584511" indent="-584511">
              <a:spcBef>
                <a:spcPts val="2000"/>
              </a:spcBef>
              <a:buFont typeface="Arial" panose="020B0604020202020204" pitchFamily="34" charset="0"/>
              <a:buAutoNum type="arabicPeriod"/>
            </a:pPr>
            <a:r>
              <a:rPr lang="pt-BR" sz="1400" b="1" dirty="0">
                <a:solidFill>
                  <a:schemeClr val="bg2">
                    <a:lumMod val="25000"/>
                  </a:schemeClr>
                </a:solidFill>
                <a:latin typeface="Abadi" panose="020B0604020104020204" pitchFamily="34" charset="0"/>
              </a:rPr>
              <a:t>PRESTAÇÃO DE CONTAS DOS PAGAMENTOS</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Resumo do Cumprimento</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 - Trabalhista</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II – Garantia Real</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III - Quirografários</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IV – </a:t>
            </a:r>
            <a:r>
              <a:rPr lang="pt-BR" sz="1400" b="1" dirty="0" err="1">
                <a:solidFill>
                  <a:schemeClr val="bg2">
                    <a:lumMod val="75000"/>
                  </a:schemeClr>
                </a:solidFill>
                <a:latin typeface="Abadi" panose="020B0604020104020204" pitchFamily="34" charset="0"/>
              </a:rPr>
              <a:t>ME’s</a:t>
            </a:r>
            <a:r>
              <a:rPr lang="pt-BR" sz="1400" b="1" dirty="0">
                <a:solidFill>
                  <a:schemeClr val="bg2">
                    <a:lumMod val="75000"/>
                  </a:schemeClr>
                </a:solidFill>
                <a:latin typeface="Abadi" panose="020B0604020104020204" pitchFamily="34" charset="0"/>
              </a:rPr>
              <a:t> e </a:t>
            </a:r>
            <a:r>
              <a:rPr lang="pt-BR" sz="1400" b="1" dirty="0" err="1">
                <a:solidFill>
                  <a:schemeClr val="bg2">
                    <a:lumMod val="75000"/>
                  </a:schemeClr>
                </a:solidFill>
                <a:latin typeface="Abadi" panose="020B0604020104020204" pitchFamily="34" charset="0"/>
              </a:rPr>
              <a:t>EPP’s</a:t>
            </a:r>
            <a:endParaRPr lang="pt-BR" sz="1400" b="1" dirty="0">
              <a:solidFill>
                <a:schemeClr val="bg2">
                  <a:lumMod val="75000"/>
                </a:schemeClr>
              </a:solidFill>
              <a:latin typeface="Abadi" panose="020B0604020104020204" pitchFamily="34" charset="0"/>
            </a:endParaRPr>
          </a:p>
        </p:txBody>
      </p:sp>
    </p:spTree>
    <p:extLst>
      <p:ext uri="{BB962C8B-B14F-4D97-AF65-F5344CB8AC3E}">
        <p14:creationId xmlns:p14="http://schemas.microsoft.com/office/powerpoint/2010/main" val="421290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7EC40-B585-4BF5-BDCE-9C9AD9A2FC83}"/>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CRONOGRAMA PROCESSUAL</a:t>
            </a:r>
          </a:p>
        </p:txBody>
      </p:sp>
      <p:graphicFrame>
        <p:nvGraphicFramePr>
          <p:cNvPr id="7" name="Tabela 6"/>
          <p:cNvGraphicFramePr>
            <a:graphicFrameLocks noGrp="1"/>
          </p:cNvGraphicFramePr>
          <p:nvPr>
            <p:extLst>
              <p:ext uri="{D42A27DB-BD31-4B8C-83A1-F6EECF244321}">
                <p14:modId xmlns:p14="http://schemas.microsoft.com/office/powerpoint/2010/main" val="932366903"/>
              </p:ext>
            </p:extLst>
          </p:nvPr>
        </p:nvGraphicFramePr>
        <p:xfrm>
          <a:off x="379123" y="1545118"/>
          <a:ext cx="5598596" cy="4036818"/>
        </p:xfrm>
        <a:graphic>
          <a:graphicData uri="http://schemas.openxmlformats.org/drawingml/2006/table">
            <a:tbl>
              <a:tblPr/>
              <a:tblGrid>
                <a:gridCol w="929172">
                  <a:extLst>
                    <a:ext uri="{9D8B030D-6E8A-4147-A177-3AD203B41FA5}">
                      <a16:colId xmlns:a16="http://schemas.microsoft.com/office/drawing/2014/main" val="20000"/>
                    </a:ext>
                  </a:extLst>
                </a:gridCol>
                <a:gridCol w="3431459">
                  <a:extLst>
                    <a:ext uri="{9D8B030D-6E8A-4147-A177-3AD203B41FA5}">
                      <a16:colId xmlns:a16="http://schemas.microsoft.com/office/drawing/2014/main" val="20001"/>
                    </a:ext>
                  </a:extLst>
                </a:gridCol>
                <a:gridCol w="1237965">
                  <a:extLst>
                    <a:ext uri="{9D8B030D-6E8A-4147-A177-3AD203B41FA5}">
                      <a16:colId xmlns:a16="http://schemas.microsoft.com/office/drawing/2014/main" val="20002"/>
                    </a:ext>
                  </a:extLst>
                </a:gridCol>
              </a:tblGrid>
              <a:tr h="234118">
                <a:tc>
                  <a:txBody>
                    <a:bodyPr/>
                    <a:lstStyle/>
                    <a:p>
                      <a:pPr algn="ctr" fontAlgn="ctr"/>
                      <a:r>
                        <a:rPr lang="pt-BR" sz="1200" b="1" i="0" u="none" strike="noStrike" dirty="0">
                          <a:solidFill>
                            <a:srgbClr val="B58B2B"/>
                          </a:solidFill>
                          <a:effectLst/>
                          <a:latin typeface="Abadi" panose="020B0604020104020204"/>
                        </a:rPr>
                        <a:t>Data</a:t>
                      </a:r>
                    </a:p>
                  </a:txBody>
                  <a:tcPr marL="10408" marR="10408" marT="10408" marB="0" anchor="ctr">
                    <a:lnL>
                      <a:noFill/>
                    </a:lnL>
                    <a:lnR>
                      <a:noFill/>
                    </a:lnR>
                    <a:lnT>
                      <a:noFill/>
                    </a:lnT>
                    <a:lnB>
                      <a:noFill/>
                    </a:lnB>
                    <a:solidFill>
                      <a:srgbClr val="000000"/>
                    </a:solidFill>
                  </a:tcPr>
                </a:tc>
                <a:tc>
                  <a:txBody>
                    <a:bodyPr/>
                    <a:lstStyle/>
                    <a:p>
                      <a:pPr algn="ctr" fontAlgn="ctr"/>
                      <a:r>
                        <a:rPr lang="pt-BR" sz="1200" b="1" i="0" u="none" strike="noStrike" dirty="0">
                          <a:solidFill>
                            <a:srgbClr val="B58B2B"/>
                          </a:solidFill>
                          <a:effectLst/>
                          <a:latin typeface="Abadi" panose="020B0604020104020204"/>
                        </a:rPr>
                        <a:t>Evento</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pt-BR" sz="1200" b="1" i="0" u="none" strike="noStrike" dirty="0">
                          <a:solidFill>
                            <a:srgbClr val="B58B2B"/>
                          </a:solidFill>
                          <a:effectLst/>
                          <a:latin typeface="Abadi" panose="020B0604020104020204"/>
                        </a:rPr>
                        <a:t>Lei 11.101/05</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342817">
                <a:tc>
                  <a:txBody>
                    <a:bodyPr/>
                    <a:lstStyle/>
                    <a:p>
                      <a:pPr algn="ctr" fontAlgn="ctr"/>
                      <a:r>
                        <a:rPr lang="pt-BR" sz="1200" b="1" i="0" u="none" strike="noStrike" dirty="0">
                          <a:solidFill>
                            <a:srgbClr val="000000"/>
                          </a:solidFill>
                          <a:effectLst/>
                          <a:latin typeface="Abadi" panose="020B0604020104020204"/>
                        </a:rPr>
                        <a:t> 06/05/2016</a:t>
                      </a:r>
                    </a:p>
                  </a:txBody>
                  <a:tcPr marL="10408" marR="10408" marT="10408" marB="0" anchor="ctr">
                    <a:lnL>
                      <a:noFill/>
                    </a:lnL>
                    <a:lnR>
                      <a:noFill/>
                    </a:lnR>
                    <a:lnT>
                      <a:noFill/>
                    </a:lnT>
                    <a:lnB w="6350" cap="flat" cmpd="sng" algn="ctr">
                      <a:solidFill>
                        <a:srgbClr val="FFFFFF"/>
                      </a:solidFill>
                      <a:prstDash val="solid"/>
                      <a:round/>
                      <a:headEnd type="none" w="med" len="med"/>
                      <a:tailEnd type="none" w="med" len="med"/>
                    </a:lnB>
                    <a:solidFill>
                      <a:srgbClr val="B58B2B"/>
                    </a:solidFill>
                  </a:tcPr>
                </a:tc>
                <a:tc>
                  <a:txBody>
                    <a:bodyPr/>
                    <a:lstStyle/>
                    <a:p>
                      <a:pPr algn="l" fontAlgn="ctr"/>
                      <a:r>
                        <a:rPr lang="pt-BR" sz="1200" b="0" i="0" u="none" strike="noStrike" dirty="0">
                          <a:solidFill>
                            <a:srgbClr val="000000"/>
                          </a:solidFill>
                          <a:effectLst/>
                          <a:latin typeface="Abadi" panose="020B0604020104020204"/>
                        </a:rPr>
                        <a:t>Ajuizamento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05922">
                <a:tc>
                  <a:txBody>
                    <a:bodyPr/>
                    <a:lstStyle/>
                    <a:p>
                      <a:pPr algn="ctr" fontAlgn="ctr"/>
                      <a:r>
                        <a:rPr lang="pt-BR" sz="1200" b="1" i="0" u="none" strike="noStrike" kern="1200" dirty="0">
                          <a:solidFill>
                            <a:srgbClr val="000000"/>
                          </a:solidFill>
                          <a:effectLst/>
                          <a:latin typeface="Abadi" panose="020B0604020104020204"/>
                          <a:ea typeface="+mn-ea"/>
                          <a:cs typeface="+mn-cs"/>
                        </a:rPr>
                        <a:t> 09/05/2016</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200" b="0" i="0" u="none" strike="noStrike" dirty="0">
                          <a:solidFill>
                            <a:srgbClr val="000000"/>
                          </a:solidFill>
                          <a:effectLst/>
                          <a:latin typeface="Abadi" panose="020B0604020104020204"/>
                        </a:rPr>
                        <a:t>Deferimento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52, inciso I, II, III, IV e V e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4464">
                <a:tc>
                  <a:txBody>
                    <a:bodyPr/>
                    <a:lstStyle/>
                    <a:p>
                      <a:pPr algn="ctr" fontAlgn="ctr"/>
                      <a:r>
                        <a:rPr lang="pt-BR" sz="1200" b="1" i="0" u="none" strike="noStrike" dirty="0">
                          <a:solidFill>
                            <a:srgbClr val="000000"/>
                          </a:solidFill>
                          <a:effectLst/>
                          <a:latin typeface="Abadi" panose="020B0604020104020204"/>
                        </a:rPr>
                        <a:t>01/07/2016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a:txBody>
                    <a:bodyPr/>
                    <a:lstStyle/>
                    <a:p>
                      <a:pPr algn="l" fontAlgn="ctr"/>
                      <a:r>
                        <a:rPr lang="pt-BR" sz="1200" b="0" i="0" u="none" strike="noStrike" dirty="0">
                          <a:solidFill>
                            <a:srgbClr val="000000"/>
                          </a:solidFill>
                          <a:effectLst/>
                          <a:latin typeface="Abadi" panose="020B0604020104020204"/>
                        </a:rPr>
                        <a:t>Publicação do 1º Edital pelo devedor.</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52, § 1º</a:t>
                      </a:r>
                    </a:p>
                    <a:p>
                      <a:pPr marL="0" marR="0" lvl="0" indent="0" algn="ctr" defTabSz="1069848"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Abadi" panose="020B0604020104020204"/>
                        </a:rPr>
                        <a:t>art. 7°,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05922">
                <a:tc>
                  <a:txBody>
                    <a:bodyPr/>
                    <a:lstStyle/>
                    <a:p>
                      <a:pPr algn="ctr" fontAlgn="ctr"/>
                      <a:r>
                        <a:rPr lang="pt-BR" sz="1200" b="1" i="0" u="none" strike="noStrike" dirty="0">
                          <a:solidFill>
                            <a:srgbClr val="000000"/>
                          </a:solidFill>
                          <a:effectLst/>
                          <a:latin typeface="Abadi" panose="020B0604020104020204"/>
                        </a:rPr>
                        <a:t> 22/07/2016</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a:txBody>
                    <a:bodyPr/>
                    <a:lstStyle/>
                    <a:p>
                      <a:pPr algn="l" fontAlgn="ctr"/>
                      <a:r>
                        <a:rPr lang="pt-BR" sz="1200" b="0" i="0" u="none" strike="noStrike" dirty="0">
                          <a:solidFill>
                            <a:srgbClr val="000000"/>
                          </a:solidFill>
                          <a:effectLst/>
                          <a:latin typeface="Abadi" panose="020B0604020104020204"/>
                        </a:rPr>
                        <a:t>Fim do prazo para apresentar habilitações e divergências ao AJ (15 dias da publicação do 1º Edital)</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7°,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7424">
                <a:tc>
                  <a:txBody>
                    <a:bodyPr/>
                    <a:lstStyle/>
                    <a:p>
                      <a:pPr algn="ctr" fontAlgn="ctr"/>
                      <a:r>
                        <a:rPr lang="pt-BR" sz="1200" b="1" i="0" u="none" strike="noStrike" dirty="0">
                          <a:solidFill>
                            <a:srgbClr val="000000"/>
                          </a:solidFill>
                          <a:effectLst/>
                          <a:latin typeface="Abadi" panose="020B0604020104020204"/>
                        </a:rPr>
                        <a:t> 24/10/2017</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a:txBody>
                    <a:bodyPr/>
                    <a:lstStyle/>
                    <a:p>
                      <a:pPr algn="l" fontAlgn="ctr"/>
                      <a:r>
                        <a:rPr lang="pt-BR" sz="1200" b="0" i="0" u="none" strike="noStrike" dirty="0">
                          <a:solidFill>
                            <a:srgbClr val="000000"/>
                          </a:solidFill>
                          <a:effectLst/>
                          <a:latin typeface="Abadi" panose="020B0604020104020204"/>
                        </a:rPr>
                        <a:t>Publicação de aviso sobre o recebimento do PRJ no D.O.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53,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804421">
                <a:tc>
                  <a:txBody>
                    <a:bodyPr/>
                    <a:lstStyle/>
                    <a:p>
                      <a:pPr algn="ctr" fontAlgn="ctr"/>
                      <a:r>
                        <a:rPr lang="pt-BR" sz="1200" b="1" i="0" u="none" strike="noStrike" dirty="0">
                          <a:solidFill>
                            <a:srgbClr val="000000"/>
                          </a:solidFill>
                          <a:effectLst/>
                          <a:latin typeface="Abadi" panose="020B0604020104020204"/>
                        </a:rPr>
                        <a:t> 07/12/2017</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a:txBody>
                    <a:bodyPr/>
                    <a:lstStyle/>
                    <a:p>
                      <a:pPr algn="l" fontAlgn="ctr"/>
                      <a:r>
                        <a:rPr lang="pt-BR" sz="1200" b="0" i="0" u="none" strike="noStrike" dirty="0">
                          <a:solidFill>
                            <a:srgbClr val="000000"/>
                          </a:solidFill>
                          <a:effectLst/>
                          <a:latin typeface="Abadi" panose="020B0604020104020204"/>
                        </a:rPr>
                        <a:t>Fim do prazo para apresentar objeções ao PRJ (30 dias após a publicação do 2º Edital ou 30 dias após a publicação do aviso de recebimento do PRJ)</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53, § Único e art. 55,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21730">
                <a:tc>
                  <a:txBody>
                    <a:bodyPr/>
                    <a:lstStyle/>
                    <a:p>
                      <a:pPr algn="ctr" fontAlgn="ctr"/>
                      <a:r>
                        <a:rPr lang="pt-BR" sz="1200" b="1" i="0" u="none" strike="noStrike" dirty="0">
                          <a:solidFill>
                            <a:srgbClr val="000000"/>
                          </a:solidFill>
                          <a:effectLst/>
                          <a:latin typeface="Abadi" panose="020B0604020104020204"/>
                        </a:rPr>
                        <a:t>24/10/2017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a:txBody>
                    <a:bodyPr/>
                    <a:lstStyle/>
                    <a:p>
                      <a:pPr algn="l" fontAlgn="ctr"/>
                      <a:r>
                        <a:rPr lang="pt-BR" sz="1200" b="0" i="0" u="none" strike="noStrike" dirty="0">
                          <a:solidFill>
                            <a:srgbClr val="000000"/>
                          </a:solidFill>
                          <a:effectLst/>
                          <a:latin typeface="Abadi" panose="020B0604020104020204"/>
                        </a:rPr>
                        <a:t>Publicação do Edital pelo AJ - 2º Edital (45 dias após apresentação de habilitações/divergências)</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7º, § 2º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5" name="Tabela 4"/>
          <p:cNvGraphicFramePr>
            <a:graphicFrameLocks noGrp="1"/>
          </p:cNvGraphicFramePr>
          <p:nvPr>
            <p:extLst>
              <p:ext uri="{D42A27DB-BD31-4B8C-83A1-F6EECF244321}">
                <p14:modId xmlns:p14="http://schemas.microsoft.com/office/powerpoint/2010/main" val="1304383976"/>
              </p:ext>
            </p:extLst>
          </p:nvPr>
        </p:nvGraphicFramePr>
        <p:xfrm>
          <a:off x="6180499" y="1545119"/>
          <a:ext cx="5503682" cy="4414972"/>
        </p:xfrm>
        <a:graphic>
          <a:graphicData uri="http://schemas.openxmlformats.org/drawingml/2006/table">
            <a:tbl>
              <a:tblPr/>
              <a:tblGrid>
                <a:gridCol w="813456">
                  <a:extLst>
                    <a:ext uri="{9D8B030D-6E8A-4147-A177-3AD203B41FA5}">
                      <a16:colId xmlns:a16="http://schemas.microsoft.com/office/drawing/2014/main" val="20000"/>
                    </a:ext>
                  </a:extLst>
                </a:gridCol>
                <a:gridCol w="118226">
                  <a:extLst>
                    <a:ext uri="{9D8B030D-6E8A-4147-A177-3AD203B41FA5}">
                      <a16:colId xmlns:a16="http://schemas.microsoft.com/office/drawing/2014/main" val="20001"/>
                    </a:ext>
                  </a:extLst>
                </a:gridCol>
                <a:gridCol w="3622880">
                  <a:extLst>
                    <a:ext uri="{9D8B030D-6E8A-4147-A177-3AD203B41FA5}">
                      <a16:colId xmlns:a16="http://schemas.microsoft.com/office/drawing/2014/main" val="2889813802"/>
                    </a:ext>
                  </a:extLst>
                </a:gridCol>
                <a:gridCol w="949120">
                  <a:extLst>
                    <a:ext uri="{9D8B030D-6E8A-4147-A177-3AD203B41FA5}">
                      <a16:colId xmlns:a16="http://schemas.microsoft.com/office/drawing/2014/main" val="20002"/>
                    </a:ext>
                  </a:extLst>
                </a:gridCol>
              </a:tblGrid>
              <a:tr h="215442">
                <a:tc gridSpan="2">
                  <a:txBody>
                    <a:bodyPr/>
                    <a:lstStyle/>
                    <a:p>
                      <a:pPr algn="ctr" fontAlgn="ctr"/>
                      <a:r>
                        <a:rPr lang="pt-BR" sz="1200" b="1" i="0" u="none" strike="noStrike" dirty="0">
                          <a:solidFill>
                            <a:srgbClr val="B58B2B"/>
                          </a:solidFill>
                          <a:effectLst/>
                          <a:latin typeface="Abadi" panose="020B0604020104020204"/>
                        </a:rPr>
                        <a:t>Data</a:t>
                      </a:r>
                    </a:p>
                  </a:txBody>
                  <a:tcPr marL="10314" marR="10314" marT="10314" marB="0" anchor="ctr">
                    <a:lnL>
                      <a:noFill/>
                    </a:lnL>
                    <a:lnR>
                      <a:noFill/>
                    </a:lnR>
                    <a:lnT>
                      <a:noFill/>
                    </a:lnT>
                    <a:lnB>
                      <a:noFill/>
                    </a:lnB>
                    <a:solidFill>
                      <a:srgbClr val="000000"/>
                    </a:solidFill>
                  </a:tcPr>
                </a:tc>
                <a:tc hMerge="1">
                  <a:txBody>
                    <a:bodyPr/>
                    <a:lstStyle/>
                    <a:p>
                      <a:pPr algn="ctr" fontAlgn="ctr"/>
                      <a:endParaRPr lang="pt-BR" sz="1200" b="1" i="0" u="none" strike="noStrike" dirty="0">
                        <a:solidFill>
                          <a:srgbClr val="B58B2B"/>
                        </a:solidFill>
                        <a:effectLst/>
                        <a:latin typeface="Abadi" panose="020B0604020104020204"/>
                      </a:endParaRPr>
                    </a:p>
                  </a:txBody>
                  <a:tcPr marL="10314" marR="10314" marT="10314" marB="0" anchor="ctr">
                    <a:lnL>
                      <a:noFill/>
                    </a:lnL>
                    <a:lnR>
                      <a:noFill/>
                    </a:lnR>
                    <a:lnT>
                      <a:noFill/>
                    </a:lnT>
                    <a:lnB>
                      <a:noFill/>
                    </a:lnB>
                    <a:solidFill>
                      <a:srgbClr val="000000"/>
                    </a:solidFill>
                  </a:tcPr>
                </a:tc>
                <a:tc>
                  <a:txBody>
                    <a:bodyPr/>
                    <a:lstStyle/>
                    <a:p>
                      <a:pPr algn="ctr" fontAlgn="ctr"/>
                      <a:r>
                        <a:rPr lang="pt-BR" sz="1200" b="1" i="0" u="none" strike="noStrike" dirty="0">
                          <a:solidFill>
                            <a:srgbClr val="B58B2B"/>
                          </a:solidFill>
                          <a:effectLst/>
                          <a:latin typeface="Abadi" panose="020B0604020104020204"/>
                        </a:rPr>
                        <a:t>Evento</a:t>
                      </a:r>
                    </a:p>
                  </a:txBody>
                  <a:tcPr marL="10314" marR="10314" marT="10314" marB="0" anchor="ctr">
                    <a:lnL>
                      <a:noFill/>
                    </a:lnL>
                    <a:lnR>
                      <a:noFill/>
                    </a:lnR>
                    <a:lnT>
                      <a:noFill/>
                    </a:lnT>
                    <a:lnB>
                      <a:noFill/>
                    </a:lnB>
                    <a:solidFill>
                      <a:srgbClr val="000000"/>
                    </a:solidFill>
                  </a:tcPr>
                </a:tc>
                <a:tc>
                  <a:txBody>
                    <a:bodyPr/>
                    <a:lstStyle/>
                    <a:p>
                      <a:pPr algn="ctr" fontAlgn="ctr"/>
                      <a:r>
                        <a:rPr lang="pt-BR" sz="1200" b="1" i="0" u="none" strike="noStrike">
                          <a:solidFill>
                            <a:srgbClr val="B58B2B"/>
                          </a:solidFill>
                          <a:effectLst/>
                          <a:latin typeface="Abadi" panose="020B0604020104020204"/>
                        </a:rPr>
                        <a:t>Lei 11.101/05</a:t>
                      </a:r>
                    </a:p>
                  </a:txBody>
                  <a:tcPr marL="10314" marR="10314" marT="10314" marB="0" anchor="ctr">
                    <a:lnL>
                      <a:noFill/>
                    </a:lnL>
                    <a:lnR>
                      <a:noFill/>
                    </a:lnR>
                    <a:lnT>
                      <a:noFill/>
                    </a:lnT>
                    <a:lnB>
                      <a:noFill/>
                    </a:lnB>
                    <a:solidFill>
                      <a:srgbClr val="000000"/>
                    </a:solidFill>
                  </a:tcPr>
                </a:tc>
                <a:extLst>
                  <a:ext uri="{0D108BD9-81ED-4DB2-BD59-A6C34878D82A}">
                    <a16:rowId xmlns:a16="http://schemas.microsoft.com/office/drawing/2014/main" val="10000"/>
                  </a:ext>
                </a:extLst>
              </a:tr>
              <a:tr h="351914">
                <a:tc gridSpan="2">
                  <a:txBody>
                    <a:bodyPr/>
                    <a:lstStyle/>
                    <a:p>
                      <a:pPr algn="ctr" fontAlgn="ctr"/>
                      <a:r>
                        <a:rPr lang="pt-BR" sz="1200" b="1" i="0" u="none" strike="noStrike" dirty="0">
                          <a:solidFill>
                            <a:srgbClr val="000000"/>
                          </a:solidFill>
                          <a:effectLst/>
                          <a:latin typeface="Abadi" panose="020B0604020104020204"/>
                        </a:rPr>
                        <a:t> 08/11/2017</a:t>
                      </a:r>
                    </a:p>
                  </a:txBody>
                  <a:tcPr marL="10314" marR="10314" marT="10314" marB="0" anchor="ctr">
                    <a:lnL>
                      <a:noFill/>
                    </a:lnL>
                    <a:lnR>
                      <a:noFill/>
                    </a:lnR>
                    <a:lnT>
                      <a:noFill/>
                    </a:lnT>
                    <a:lnB w="6350" cap="flat" cmpd="sng" algn="ctr">
                      <a:solidFill>
                        <a:srgbClr val="FFFFFF"/>
                      </a:solidFill>
                      <a:prstDash val="solid"/>
                      <a:round/>
                      <a:headEnd type="none" w="med" len="med"/>
                      <a:tailEnd type="none" w="med" len="med"/>
                    </a:lnB>
                    <a:solidFill>
                      <a:srgbClr val="B48420"/>
                    </a:solidFill>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pt-BR" sz="1200" b="0" i="0" u="none" strike="noStrike" dirty="0">
                          <a:solidFill>
                            <a:srgbClr val="000000"/>
                          </a:solidFill>
                          <a:effectLst/>
                          <a:latin typeface="Abadi" panose="020B0604020104020204"/>
                        </a:rPr>
                        <a:t>Fim do prazo para apresentar impugnações ao Juízo (10 dias após publicação do 2º Edital)</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8°</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6137">
                <a:tc gridSpan="2">
                  <a:txBody>
                    <a:bodyPr/>
                    <a:lstStyle/>
                    <a:p>
                      <a:pPr algn="ctr" fontAlgn="ctr"/>
                      <a:r>
                        <a:rPr lang="pt-BR" sz="1200" b="1" i="0" u="none" strike="noStrike" dirty="0">
                          <a:solidFill>
                            <a:srgbClr val="000000"/>
                          </a:solidFill>
                          <a:effectLst/>
                          <a:latin typeface="Abadi" panose="020B0604020104020204"/>
                        </a:rPr>
                        <a:t> 18/06/2018</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200" b="0" i="0" u="none" strike="noStrike" baseline="0" dirty="0">
                          <a:solidFill>
                            <a:srgbClr val="000000"/>
                          </a:solidFill>
                          <a:effectLst/>
                          <a:latin typeface="Abadi" panose="020B0604020104020204"/>
                        </a:rPr>
                        <a:t> 1ª Assembleia Geral de Credores </a:t>
                      </a: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6552">
                <a:tc gridSpan="2">
                  <a:txBody>
                    <a:bodyPr/>
                    <a:lstStyle/>
                    <a:p>
                      <a:pPr algn="ctr" fontAlgn="ctr"/>
                      <a:r>
                        <a:rPr lang="pt-BR" sz="1200" b="1" i="0" u="none" strike="noStrike" dirty="0">
                          <a:solidFill>
                            <a:srgbClr val="000000"/>
                          </a:solidFill>
                          <a:effectLst/>
                          <a:latin typeface="Abadi" panose="020B0604020104020204"/>
                        </a:rPr>
                        <a:t>25/06/2018</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200" b="0" i="0" u="none" strike="noStrike" dirty="0">
                          <a:solidFill>
                            <a:srgbClr val="000000"/>
                          </a:solidFill>
                          <a:effectLst/>
                          <a:latin typeface="Abadi" panose="020B0604020104020204"/>
                        </a:rPr>
                        <a:t> 2ª</a:t>
                      </a:r>
                      <a:r>
                        <a:rPr lang="pt-BR" sz="1200" b="0" i="0" u="none" strike="noStrike" baseline="0" dirty="0">
                          <a:solidFill>
                            <a:srgbClr val="000000"/>
                          </a:solidFill>
                          <a:effectLst/>
                          <a:latin typeface="Abadi" panose="020B0604020104020204"/>
                        </a:rPr>
                        <a:t> Assembleia Geral de Credores </a:t>
                      </a: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8044">
                <a:tc gridSpan="2">
                  <a:txBody>
                    <a:bodyPr/>
                    <a:lstStyle/>
                    <a:p>
                      <a:pPr algn="ctr" fontAlgn="ctr"/>
                      <a:r>
                        <a:rPr lang="pt-BR" sz="1200" b="1" i="0" u="none" strike="noStrike" dirty="0">
                          <a:solidFill>
                            <a:srgbClr val="000000"/>
                          </a:solidFill>
                          <a:effectLst/>
                          <a:latin typeface="Abadi" panose="020B0604020104020204"/>
                        </a:rPr>
                        <a:t> 05/11/2018</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420"/>
                    </a:solidFill>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200" b="0" i="0" u="none" strike="noStrike" dirty="0">
                          <a:solidFill>
                            <a:srgbClr val="000000"/>
                          </a:solidFill>
                          <a:effectLst/>
                          <a:latin typeface="Abadi" panose="020B0604020104020204"/>
                        </a:rPr>
                        <a:t>Homologação do PRJ</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92847">
                <a:tc gridSpan="2">
                  <a:txBody>
                    <a:bodyPr/>
                    <a:lstStyle/>
                    <a:p>
                      <a:pPr algn="ctr" fontAlgn="ctr"/>
                      <a:r>
                        <a:rPr lang="pt-BR" sz="1200" b="1" i="0" u="none" strike="noStrike" dirty="0">
                          <a:solidFill>
                            <a:srgbClr val="000000"/>
                          </a:solidFill>
                          <a:effectLst/>
                          <a:latin typeface="Abadi" panose="020B0604020104020204"/>
                        </a:rPr>
                        <a:t>05/11/2020</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08080"/>
                    </a:solidFill>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200" b="0" i="0" u="none" strike="noStrike" dirty="0">
                          <a:solidFill>
                            <a:srgbClr val="000000"/>
                          </a:solidFill>
                          <a:effectLst/>
                          <a:latin typeface="Abadi" panose="020B0604020104020204"/>
                        </a:rPr>
                        <a:t>Fim do prazo de recuperação judicial, se cumpridas todas as obrigações previstas no PRJ (2 anos após a concessão de recuperação judicial)</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art. 61</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50874">
                <a:tc gridSpan="2">
                  <a:txBody>
                    <a:bodyPr/>
                    <a:lstStyle/>
                    <a:p>
                      <a:pPr algn="ctr" fontAlgn="ctr"/>
                      <a:endParaRPr lang="pt-BR" sz="1200" b="1"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08080"/>
                    </a:solidFill>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200" b="0" i="0" u="none" strike="noStrike" dirty="0">
                          <a:solidFill>
                            <a:srgbClr val="000000"/>
                          </a:solidFill>
                          <a:effectLst/>
                          <a:latin typeface="Abadi" panose="020B0604020104020204"/>
                        </a:rPr>
                        <a:t>Fim do prazo de recuperação judicial, conforme Novo Plano de Recuperação Judicial.</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Abadi" panose="020B0604020104020204"/>
                        </a:rPr>
                        <a:t>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9888">
                <a:tc gridSpan="2">
                  <a:txBody>
                    <a:bodyPr/>
                    <a:lstStyle/>
                    <a:p>
                      <a:pPr algn="ctr" fontAlgn="ctr"/>
                      <a:endParaRPr lang="pt-BR" sz="1200" b="1" i="0" u="none" strike="noStrike" dirty="0">
                        <a:solidFill>
                          <a:srgbClr val="FFFFFF"/>
                        </a:solidFill>
                        <a:effectLst/>
                        <a:latin typeface="Abadi" panose="020B0604020104020204"/>
                      </a:endParaRPr>
                    </a:p>
                  </a:txBody>
                  <a:tcPr marL="10314" marR="10314" marT="10314" marB="0" anchor="ctr">
                    <a:lnL>
                      <a:noFill/>
                    </a:lnL>
                    <a:lnR>
                      <a:noFill/>
                    </a:lnR>
                    <a:lnT w="6350" cap="flat" cmpd="sng" algn="ctr">
                      <a:solidFill>
                        <a:srgbClr val="FFFFFF"/>
                      </a:solidFill>
                      <a:prstDash val="solid"/>
                      <a:round/>
                      <a:headEnd type="none" w="med" len="med"/>
                      <a:tailEnd type="none" w="med" len="med"/>
                    </a:lnT>
                    <a:lnB>
                      <a:noFill/>
                    </a:lnB>
                  </a:tcPr>
                </a:tc>
                <a:tc hMerge="1">
                  <a:txBody>
                    <a:bodyPr/>
                    <a:lstStyle/>
                    <a:p>
                      <a:pPr algn="l"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endParaRPr lang="pt-BR"/>
                    </a:p>
                  </a:txBody>
                  <a:tcPr marL="10314" marR="10314" marT="1031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just" fontAlgn="ctr"/>
                      <a:endParaRPr lang="pt-BR" sz="1200" b="0" i="0" u="none" strike="noStrike" dirty="0">
                        <a:solidFill>
                          <a:srgbClr val="000000"/>
                        </a:solidFill>
                        <a:effectLst/>
                        <a:latin typeface="Abadi" panose="020B0604020104020204"/>
                      </a:endParaRPr>
                    </a:p>
                  </a:txBody>
                  <a:tcPr marL="10314" marR="10314" marT="10314"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521861">
                <a:tc gridSpan="4">
                  <a:txBody>
                    <a:bodyPr/>
                    <a:lstStyle/>
                    <a:p>
                      <a:pPr algn="l" fontAlgn="ctr"/>
                      <a:r>
                        <a:rPr lang="pt-BR" sz="1200" b="0" i="0" u="none" strike="noStrike" dirty="0">
                          <a:solidFill>
                            <a:srgbClr val="000000"/>
                          </a:solidFill>
                          <a:effectLst/>
                          <a:latin typeface="Abadi" panose="020B0604020104020204"/>
                        </a:rPr>
                        <a:t>Nota: Quadro elaborado pela Administradora Judicial com base nos processos previstos na Lei 11.101/05 e as datas de suas ocorrências conforme o trâmite processual.</a:t>
                      </a:r>
                    </a:p>
                  </a:txBody>
                  <a:tcPr marL="10314" marR="10314" marT="10314" marB="0" anchor="ctr">
                    <a:lnL>
                      <a:noFill/>
                    </a:lnL>
                    <a:lnR>
                      <a:noFill/>
                    </a:lnR>
                    <a:lnT>
                      <a:noFill/>
                    </a:lnT>
                    <a:lnB>
                      <a:noFill/>
                    </a:lnB>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9"/>
                  </a:ext>
                </a:extLst>
              </a:tr>
              <a:tr h="179888">
                <a:tc>
                  <a:txBody>
                    <a:bodyPr/>
                    <a:lstStyle/>
                    <a:p>
                      <a:pPr algn="l" fontAlgn="b"/>
                      <a:endParaRPr lang="pt-BR" sz="1200" b="0" i="0" u="none" strike="noStrike">
                        <a:solidFill>
                          <a:srgbClr val="000000"/>
                        </a:solidFill>
                        <a:effectLst/>
                        <a:latin typeface="Abadi" panose="020B0604020104020204"/>
                      </a:endParaRPr>
                    </a:p>
                  </a:txBody>
                  <a:tcPr marL="10314" marR="10314" marT="10314" marB="0" anchor="b">
                    <a:lnL>
                      <a:noFill/>
                    </a:lnL>
                    <a:lnR>
                      <a:noFill/>
                    </a:lnR>
                    <a:lnT>
                      <a:noFill/>
                    </a:lnT>
                    <a:lnB>
                      <a:noFill/>
                    </a:lnB>
                  </a:tcPr>
                </a:tc>
                <a:tc gridSpan="2">
                  <a:txBody>
                    <a:bodyPr/>
                    <a:lstStyle/>
                    <a:p>
                      <a:pPr algn="l" fontAlgn="b"/>
                      <a:endParaRPr lang="pt-BR" sz="1200" b="0" i="0" u="none" strike="noStrike" dirty="0">
                        <a:solidFill>
                          <a:srgbClr val="000000"/>
                        </a:solidFill>
                        <a:effectLst/>
                        <a:latin typeface="Abadi" panose="020B0604020104020204"/>
                      </a:endParaRPr>
                    </a:p>
                  </a:txBody>
                  <a:tcPr marL="10314" marR="10314" marT="10314" marB="0" anchor="b">
                    <a:lnL>
                      <a:noFill/>
                    </a:lnL>
                    <a:lnR>
                      <a:noFill/>
                    </a:lnR>
                    <a:lnT>
                      <a:noFill/>
                    </a:lnT>
                    <a:lnB>
                      <a:noFill/>
                    </a:lnB>
                  </a:tcPr>
                </a:tc>
                <a:tc hMerge="1">
                  <a:txBody>
                    <a:bodyPr/>
                    <a:lstStyle/>
                    <a:p>
                      <a:endParaRPr lang="pt-BR"/>
                    </a:p>
                  </a:txBody>
                  <a:tcPr/>
                </a:tc>
                <a:tc>
                  <a:txBody>
                    <a:bodyPr/>
                    <a:lstStyle/>
                    <a:p>
                      <a:pPr algn="l" fontAlgn="b"/>
                      <a:endParaRPr lang="pt-BR" sz="1200" b="0" i="0" u="none" strike="noStrike" dirty="0">
                        <a:solidFill>
                          <a:srgbClr val="000000"/>
                        </a:solidFill>
                        <a:effectLst/>
                        <a:latin typeface="Abadi" panose="020B0604020104020204"/>
                      </a:endParaRPr>
                    </a:p>
                  </a:txBody>
                  <a:tcPr marL="10314" marR="10314" marT="10314" marB="0" anchor="b">
                    <a:lnL>
                      <a:noFill/>
                    </a:lnL>
                    <a:lnR>
                      <a:noFill/>
                    </a:lnR>
                    <a:lnT>
                      <a:noFill/>
                    </a:lnT>
                    <a:lnB>
                      <a:noFill/>
                    </a:lnB>
                  </a:tcPr>
                </a:tc>
                <a:extLst>
                  <a:ext uri="{0D108BD9-81ED-4DB2-BD59-A6C34878D82A}">
                    <a16:rowId xmlns:a16="http://schemas.microsoft.com/office/drawing/2014/main" val="10010"/>
                  </a:ext>
                </a:extLst>
              </a:tr>
              <a:tr h="179888">
                <a:tc>
                  <a:txBody>
                    <a:bodyPr/>
                    <a:lstStyle/>
                    <a:p>
                      <a:pPr algn="l" fontAlgn="ctr"/>
                      <a:r>
                        <a:rPr lang="pt-BR" sz="1200" b="0" i="0" u="none" strike="noStrike">
                          <a:solidFill>
                            <a:srgbClr val="000000"/>
                          </a:solidFill>
                          <a:effectLst/>
                          <a:latin typeface="Abadi" panose="020B0604020104020204"/>
                        </a:rPr>
                        <a:t> </a:t>
                      </a:r>
                    </a:p>
                  </a:txBody>
                  <a:tcPr marL="10314" marR="10314" marT="10314" marB="0" anchor="ctr">
                    <a:lnL>
                      <a:noFill/>
                    </a:lnL>
                    <a:lnR>
                      <a:noFill/>
                    </a:lnR>
                    <a:lnT>
                      <a:noFill/>
                    </a:lnT>
                    <a:lnB>
                      <a:noFill/>
                    </a:lnB>
                    <a:solidFill>
                      <a:srgbClr val="B58B2B"/>
                    </a:solidFill>
                  </a:tcPr>
                </a:tc>
                <a:tc gridSpan="2">
                  <a:txBody>
                    <a:bodyPr/>
                    <a:lstStyle/>
                    <a:p>
                      <a:pPr algn="l" fontAlgn="ctr"/>
                      <a:r>
                        <a:rPr lang="pt-BR" sz="1200" b="0" i="0" u="none" strike="noStrike" dirty="0">
                          <a:solidFill>
                            <a:srgbClr val="000000"/>
                          </a:solidFill>
                          <a:effectLst/>
                          <a:latin typeface="Abadi" panose="020B0604020104020204"/>
                        </a:rPr>
                        <a:t>Eventos ocorridos</a:t>
                      </a:r>
                    </a:p>
                  </a:txBody>
                  <a:tcPr marL="92826" marR="10314" marT="10314" marB="0" anchor="ctr">
                    <a:lnL>
                      <a:noFill/>
                    </a:lnL>
                    <a:lnR>
                      <a:noFill/>
                    </a:lnR>
                    <a:lnT>
                      <a:noFill/>
                    </a:lnT>
                    <a:lnB>
                      <a:noFill/>
                    </a:lnB>
                  </a:tcPr>
                </a:tc>
                <a:tc hMerge="1">
                  <a:txBody>
                    <a:bodyPr/>
                    <a:lstStyle/>
                    <a:p>
                      <a:endParaRPr lang="pt-BR"/>
                    </a:p>
                  </a:txBody>
                  <a:tcPr/>
                </a:tc>
                <a:tc>
                  <a:txBody>
                    <a:bodyPr/>
                    <a:lstStyle/>
                    <a:p>
                      <a:pPr algn="l" fontAlgn="b"/>
                      <a:endParaRPr lang="pt-BR" sz="1200" b="0" i="0" u="none" strike="noStrike" dirty="0">
                        <a:solidFill>
                          <a:srgbClr val="000000"/>
                        </a:solidFill>
                        <a:effectLst/>
                        <a:latin typeface="Abadi" panose="020B0604020104020204"/>
                      </a:endParaRPr>
                    </a:p>
                  </a:txBody>
                  <a:tcPr marL="10314" marR="10314" marT="10314" marB="0" anchor="b">
                    <a:lnL>
                      <a:noFill/>
                    </a:lnL>
                    <a:lnR>
                      <a:noFill/>
                    </a:lnR>
                    <a:lnT>
                      <a:noFill/>
                    </a:lnT>
                    <a:lnB>
                      <a:noFill/>
                    </a:lnB>
                  </a:tcPr>
                </a:tc>
                <a:extLst>
                  <a:ext uri="{0D108BD9-81ED-4DB2-BD59-A6C34878D82A}">
                    <a16:rowId xmlns:a16="http://schemas.microsoft.com/office/drawing/2014/main" val="10011"/>
                  </a:ext>
                </a:extLst>
              </a:tr>
              <a:tr h="179888">
                <a:tc>
                  <a:txBody>
                    <a:bodyPr/>
                    <a:lstStyle/>
                    <a:p>
                      <a:pPr algn="ctr" fontAlgn="ctr"/>
                      <a:r>
                        <a:rPr lang="pt-BR" sz="1200" b="1" i="0" u="none" strike="noStrike" dirty="0">
                          <a:solidFill>
                            <a:srgbClr val="000000"/>
                          </a:solidFill>
                          <a:effectLst/>
                          <a:latin typeface="Abadi" panose="020B0604020104020204"/>
                        </a:rPr>
                        <a:t> </a:t>
                      </a:r>
                    </a:p>
                  </a:txBody>
                  <a:tcPr marL="10314" marR="10314" marT="10314" marB="0" anchor="ctr">
                    <a:lnL>
                      <a:noFill/>
                    </a:lnL>
                    <a:lnR>
                      <a:noFill/>
                    </a:lnR>
                    <a:lnT>
                      <a:noFill/>
                    </a:lnT>
                    <a:lnB>
                      <a:noFill/>
                    </a:lnB>
                    <a:solidFill>
                      <a:srgbClr val="808080"/>
                    </a:solidFill>
                  </a:tcPr>
                </a:tc>
                <a:tc gridSpan="2">
                  <a:txBody>
                    <a:bodyPr/>
                    <a:lstStyle/>
                    <a:p>
                      <a:pPr algn="l" fontAlgn="ctr"/>
                      <a:r>
                        <a:rPr lang="pt-BR" sz="1200" b="0" i="0" u="none" strike="noStrike" dirty="0">
                          <a:solidFill>
                            <a:srgbClr val="000000"/>
                          </a:solidFill>
                          <a:effectLst/>
                          <a:latin typeface="Abadi" panose="020B0604020104020204"/>
                        </a:rPr>
                        <a:t>Data estimada</a:t>
                      </a:r>
                    </a:p>
                  </a:txBody>
                  <a:tcPr marL="92826" marR="10314" marT="10314" marB="0" anchor="ctr">
                    <a:lnL>
                      <a:noFill/>
                    </a:lnL>
                    <a:lnR>
                      <a:noFill/>
                    </a:lnR>
                    <a:lnT>
                      <a:noFill/>
                    </a:lnT>
                    <a:lnB>
                      <a:noFill/>
                    </a:lnB>
                  </a:tcPr>
                </a:tc>
                <a:tc hMerge="1">
                  <a:txBody>
                    <a:bodyPr/>
                    <a:lstStyle/>
                    <a:p>
                      <a:endParaRPr lang="pt-BR"/>
                    </a:p>
                  </a:txBody>
                  <a:tcPr/>
                </a:tc>
                <a:tc>
                  <a:txBody>
                    <a:bodyPr/>
                    <a:lstStyle/>
                    <a:p>
                      <a:pPr algn="l" fontAlgn="b"/>
                      <a:endParaRPr lang="pt-BR" sz="1200" b="0" i="0" u="none" strike="noStrike" dirty="0">
                        <a:solidFill>
                          <a:srgbClr val="000000"/>
                        </a:solidFill>
                        <a:effectLst/>
                        <a:latin typeface="Abadi" panose="020B0604020104020204"/>
                      </a:endParaRPr>
                    </a:p>
                  </a:txBody>
                  <a:tcPr marL="10314" marR="10314" marT="10314" marB="0" anchor="b">
                    <a:lnL>
                      <a:noFill/>
                    </a:lnL>
                    <a:lnR>
                      <a:noFill/>
                    </a:lnR>
                    <a:lnT>
                      <a:noFill/>
                    </a:lnT>
                    <a:lnB>
                      <a:noFill/>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4181617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7EC40-B585-4BF5-BDCE-9C9AD9A2FC83}"/>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PREMISSAS DA RECUPERAÇÃO JUDICIAL</a:t>
            </a:r>
          </a:p>
        </p:txBody>
      </p:sp>
      <p:sp>
        <p:nvSpPr>
          <p:cNvPr id="8" name="Retângulo 7">
            <a:extLst>
              <a:ext uri="{FF2B5EF4-FFF2-40B4-BE49-F238E27FC236}">
                <a16:creationId xmlns:a16="http://schemas.microsoft.com/office/drawing/2014/main" id="{87863A8B-FAEB-427A-91C9-FF4050C6AC6D}"/>
              </a:ext>
            </a:extLst>
          </p:cNvPr>
          <p:cNvSpPr/>
          <p:nvPr/>
        </p:nvSpPr>
        <p:spPr>
          <a:xfrm>
            <a:off x="187018" y="1483485"/>
            <a:ext cx="11386283" cy="3790653"/>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a:rPr>
              <a:t>2.1 Meios de Recuperação</a:t>
            </a:r>
          </a:p>
          <a:p>
            <a:pPr algn="just">
              <a:lnSpc>
                <a:spcPct val="200000"/>
              </a:lnSpc>
              <a:spcBef>
                <a:spcPts val="300"/>
              </a:spcBef>
            </a:pPr>
            <a:r>
              <a:rPr lang="pt-BR" sz="1300" dirty="0">
                <a:solidFill>
                  <a:prstClr val="black"/>
                </a:solidFill>
                <a:latin typeface="Abadi" panose="020B0604020104020204"/>
              </a:rPr>
              <a:t>A  Lei 11.101/2005 relaciona, nos diversos incisos de seu artigo 50, uma série de meios de recuperação judicial, tidos como viáveis. Naturalmente, esse rol de medidas passiveis de adoção no processo de recuperação não é exaustivo. No presente caso, a </a:t>
            </a:r>
            <a:r>
              <a:rPr lang="pt-BR" sz="1300" dirty="0" err="1">
                <a:solidFill>
                  <a:prstClr val="black"/>
                </a:solidFill>
                <a:latin typeface="Abadi" panose="020B0604020104020204"/>
              </a:rPr>
              <a:t>Ferru’s</a:t>
            </a:r>
            <a:r>
              <a:rPr lang="pt-BR" sz="1300" dirty="0">
                <a:solidFill>
                  <a:prstClr val="black"/>
                </a:solidFill>
                <a:latin typeface="Abadi" panose="020B0604020104020204"/>
              </a:rPr>
              <a:t> Móveis para Escritório Ltda. busca, a partir do plano, os seguinte meios de recuperação: </a:t>
            </a:r>
          </a:p>
          <a:p>
            <a:pPr algn="just">
              <a:lnSpc>
                <a:spcPct val="200000"/>
              </a:lnSpc>
              <a:spcBef>
                <a:spcPts val="300"/>
              </a:spcBef>
            </a:pPr>
            <a:endParaRPr lang="pt-BR" sz="1300" dirty="0">
              <a:solidFill>
                <a:prstClr val="black"/>
              </a:solidFill>
              <a:latin typeface="Abadi" panose="020B0604020104020204"/>
            </a:endParaRPr>
          </a:p>
          <a:p>
            <a:pPr algn="just">
              <a:lnSpc>
                <a:spcPct val="200000"/>
              </a:lnSpc>
              <a:spcBef>
                <a:spcPts val="300"/>
              </a:spcBef>
              <a:buClr>
                <a:srgbClr val="B48A20"/>
              </a:buClr>
              <a:buFont typeface="Wingdings" panose="05000000000000000000" pitchFamily="2" charset="2"/>
              <a:buChar char="v"/>
            </a:pPr>
            <a:r>
              <a:rPr lang="pt-BR" sz="1300" dirty="0">
                <a:solidFill>
                  <a:prstClr val="black"/>
                </a:solidFill>
                <a:latin typeface="Abadi" panose="020B0604020104020204"/>
              </a:rPr>
              <a:t> Reestruturação do passivo mediante a alteração das condições e meios de pagamento dos créditos;</a:t>
            </a:r>
          </a:p>
          <a:p>
            <a:pPr algn="just">
              <a:lnSpc>
                <a:spcPct val="200000"/>
              </a:lnSpc>
              <a:spcBef>
                <a:spcPts val="300"/>
              </a:spcBef>
              <a:buClr>
                <a:srgbClr val="B48A20"/>
              </a:buClr>
              <a:buFont typeface="Wingdings" panose="05000000000000000000" pitchFamily="2" charset="2"/>
              <a:buChar char="v"/>
            </a:pPr>
            <a:r>
              <a:rPr lang="pt-BR" sz="1300" dirty="0">
                <a:solidFill>
                  <a:prstClr val="black"/>
                </a:solidFill>
                <a:latin typeface="Abadi" panose="020B0604020104020204"/>
              </a:rPr>
              <a:t> Equalização de encargos financeiros relativos a débitos de qualquer natureza;</a:t>
            </a:r>
          </a:p>
          <a:p>
            <a:pPr algn="just">
              <a:lnSpc>
                <a:spcPct val="200000"/>
              </a:lnSpc>
              <a:spcBef>
                <a:spcPts val="300"/>
              </a:spcBef>
              <a:buClr>
                <a:srgbClr val="B48A20"/>
              </a:buClr>
              <a:buFont typeface="Wingdings" panose="05000000000000000000" pitchFamily="2" charset="2"/>
              <a:buChar char="v"/>
            </a:pPr>
            <a:r>
              <a:rPr lang="pt-BR" sz="1300" dirty="0">
                <a:solidFill>
                  <a:prstClr val="black"/>
                </a:solidFill>
                <a:latin typeface="Abadi" panose="020B0604020104020204"/>
              </a:rPr>
              <a:t> Alteração do quadro societário;</a:t>
            </a:r>
          </a:p>
          <a:p>
            <a:pPr algn="just">
              <a:lnSpc>
                <a:spcPct val="200000"/>
              </a:lnSpc>
              <a:spcBef>
                <a:spcPts val="300"/>
              </a:spcBef>
              <a:buClr>
                <a:srgbClr val="B48A20"/>
              </a:buClr>
              <a:buFont typeface="Wingdings" panose="05000000000000000000" pitchFamily="2" charset="2"/>
              <a:buChar char="v"/>
            </a:pPr>
            <a:r>
              <a:rPr lang="pt-BR" sz="1300" dirty="0">
                <a:solidFill>
                  <a:prstClr val="black"/>
                </a:solidFill>
                <a:latin typeface="Abadi" panose="020B0604020104020204"/>
              </a:rPr>
              <a:t> Alienação dos ativos para liquidação antecipada dos créditos.</a:t>
            </a:r>
            <a:endParaRPr lang="pt-BR" sz="1300" dirty="0">
              <a:latin typeface="Abadi" panose="020B0604020104020204"/>
            </a:endParaRPr>
          </a:p>
        </p:txBody>
      </p:sp>
    </p:spTree>
    <p:extLst>
      <p:ext uri="{BB962C8B-B14F-4D97-AF65-F5344CB8AC3E}">
        <p14:creationId xmlns:p14="http://schemas.microsoft.com/office/powerpoint/2010/main" val="1709208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7EC40-B585-4BF5-BDCE-9C9AD9A2FC83}"/>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PREMISSAS DA RECUPERAÇÃO JUDICIAL</a:t>
            </a:r>
          </a:p>
        </p:txBody>
      </p:sp>
      <p:sp>
        <p:nvSpPr>
          <p:cNvPr id="8" name="Retângulo 7">
            <a:extLst>
              <a:ext uri="{FF2B5EF4-FFF2-40B4-BE49-F238E27FC236}">
                <a16:creationId xmlns:a16="http://schemas.microsoft.com/office/drawing/2014/main" id="{87863A8B-FAEB-427A-91C9-FF4050C6AC6D}"/>
              </a:ext>
            </a:extLst>
          </p:cNvPr>
          <p:cNvSpPr/>
          <p:nvPr/>
        </p:nvSpPr>
        <p:spPr>
          <a:xfrm>
            <a:off x="187018" y="1483485"/>
            <a:ext cx="11817964" cy="381515"/>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pitchFamily="34" charset="0"/>
              </a:rPr>
              <a:t>2.2 Proposta de Pagamento</a:t>
            </a:r>
          </a:p>
        </p:txBody>
      </p:sp>
      <p:graphicFrame>
        <p:nvGraphicFramePr>
          <p:cNvPr id="3" name="Tabela 2">
            <a:extLst>
              <a:ext uri="{FF2B5EF4-FFF2-40B4-BE49-F238E27FC236}">
                <a16:creationId xmlns:a16="http://schemas.microsoft.com/office/drawing/2014/main" id="{53502CAF-60B1-4E5E-AAC5-F48FA1338CAD}"/>
              </a:ext>
            </a:extLst>
          </p:cNvPr>
          <p:cNvGraphicFramePr>
            <a:graphicFrameLocks noGrp="1"/>
          </p:cNvGraphicFramePr>
          <p:nvPr>
            <p:extLst>
              <p:ext uri="{D42A27DB-BD31-4B8C-83A1-F6EECF244321}">
                <p14:modId xmlns:p14="http://schemas.microsoft.com/office/powerpoint/2010/main" val="3674902282"/>
              </p:ext>
            </p:extLst>
          </p:nvPr>
        </p:nvGraphicFramePr>
        <p:xfrm>
          <a:off x="187018" y="1865000"/>
          <a:ext cx="11664090" cy="4417953"/>
        </p:xfrm>
        <a:graphic>
          <a:graphicData uri="http://schemas.openxmlformats.org/drawingml/2006/table">
            <a:tbl>
              <a:tblPr/>
              <a:tblGrid>
                <a:gridCol w="1057864">
                  <a:extLst>
                    <a:ext uri="{9D8B030D-6E8A-4147-A177-3AD203B41FA5}">
                      <a16:colId xmlns:a16="http://schemas.microsoft.com/office/drawing/2014/main" val="3800924975"/>
                    </a:ext>
                  </a:extLst>
                </a:gridCol>
                <a:gridCol w="1057864">
                  <a:extLst>
                    <a:ext uri="{9D8B030D-6E8A-4147-A177-3AD203B41FA5}">
                      <a16:colId xmlns:a16="http://schemas.microsoft.com/office/drawing/2014/main" val="106825966"/>
                    </a:ext>
                  </a:extLst>
                </a:gridCol>
                <a:gridCol w="823631">
                  <a:extLst>
                    <a:ext uri="{9D8B030D-6E8A-4147-A177-3AD203B41FA5}">
                      <a16:colId xmlns:a16="http://schemas.microsoft.com/office/drawing/2014/main" val="1285947592"/>
                    </a:ext>
                  </a:extLst>
                </a:gridCol>
                <a:gridCol w="534394">
                  <a:extLst>
                    <a:ext uri="{9D8B030D-6E8A-4147-A177-3AD203B41FA5}">
                      <a16:colId xmlns:a16="http://schemas.microsoft.com/office/drawing/2014/main" val="2686564827"/>
                    </a:ext>
                  </a:extLst>
                </a:gridCol>
                <a:gridCol w="726876">
                  <a:extLst>
                    <a:ext uri="{9D8B030D-6E8A-4147-A177-3AD203B41FA5}">
                      <a16:colId xmlns:a16="http://schemas.microsoft.com/office/drawing/2014/main" val="2348893387"/>
                    </a:ext>
                  </a:extLst>
                </a:gridCol>
                <a:gridCol w="726876">
                  <a:extLst>
                    <a:ext uri="{9D8B030D-6E8A-4147-A177-3AD203B41FA5}">
                      <a16:colId xmlns:a16="http://schemas.microsoft.com/office/drawing/2014/main" val="891376543"/>
                    </a:ext>
                  </a:extLst>
                </a:gridCol>
                <a:gridCol w="694427">
                  <a:extLst>
                    <a:ext uri="{9D8B030D-6E8A-4147-A177-3AD203B41FA5}">
                      <a16:colId xmlns:a16="http://schemas.microsoft.com/office/drawing/2014/main" val="262094820"/>
                    </a:ext>
                  </a:extLst>
                </a:gridCol>
                <a:gridCol w="694427">
                  <a:extLst>
                    <a:ext uri="{9D8B030D-6E8A-4147-A177-3AD203B41FA5}">
                      <a16:colId xmlns:a16="http://schemas.microsoft.com/office/drawing/2014/main" val="3926947636"/>
                    </a:ext>
                  </a:extLst>
                </a:gridCol>
                <a:gridCol w="837949">
                  <a:extLst>
                    <a:ext uri="{9D8B030D-6E8A-4147-A177-3AD203B41FA5}">
                      <a16:colId xmlns:a16="http://schemas.microsoft.com/office/drawing/2014/main" val="356253065"/>
                    </a:ext>
                  </a:extLst>
                </a:gridCol>
                <a:gridCol w="505474">
                  <a:extLst>
                    <a:ext uri="{9D8B030D-6E8A-4147-A177-3AD203B41FA5}">
                      <a16:colId xmlns:a16="http://schemas.microsoft.com/office/drawing/2014/main" val="1019120639"/>
                    </a:ext>
                  </a:extLst>
                </a:gridCol>
                <a:gridCol w="668466">
                  <a:extLst>
                    <a:ext uri="{9D8B030D-6E8A-4147-A177-3AD203B41FA5}">
                      <a16:colId xmlns:a16="http://schemas.microsoft.com/office/drawing/2014/main" val="439522008"/>
                    </a:ext>
                  </a:extLst>
                </a:gridCol>
                <a:gridCol w="668466">
                  <a:extLst>
                    <a:ext uri="{9D8B030D-6E8A-4147-A177-3AD203B41FA5}">
                      <a16:colId xmlns:a16="http://schemas.microsoft.com/office/drawing/2014/main" val="542279874"/>
                    </a:ext>
                  </a:extLst>
                </a:gridCol>
                <a:gridCol w="1479712">
                  <a:extLst>
                    <a:ext uri="{9D8B030D-6E8A-4147-A177-3AD203B41FA5}">
                      <a16:colId xmlns:a16="http://schemas.microsoft.com/office/drawing/2014/main" val="128594737"/>
                    </a:ext>
                  </a:extLst>
                </a:gridCol>
                <a:gridCol w="1187664">
                  <a:extLst>
                    <a:ext uri="{9D8B030D-6E8A-4147-A177-3AD203B41FA5}">
                      <a16:colId xmlns:a16="http://schemas.microsoft.com/office/drawing/2014/main" val="2384551475"/>
                    </a:ext>
                  </a:extLst>
                </a:gridCol>
              </a:tblGrid>
              <a:tr h="322251">
                <a:tc gridSpan="13">
                  <a:txBody>
                    <a:bodyPr/>
                    <a:lstStyle/>
                    <a:p>
                      <a:pPr algn="ctr" rtl="0" fontAlgn="ctr"/>
                      <a:r>
                        <a:rPr lang="pt-BR" sz="800" b="1" i="0" u="none" strike="noStrike" dirty="0">
                          <a:solidFill>
                            <a:srgbClr val="BF9000"/>
                          </a:solidFill>
                          <a:effectLst/>
                          <a:latin typeface="Abadi" panose="020B0604020104020204" pitchFamily="34" charset="0"/>
                        </a:rPr>
                        <a:t>CONDIÇÕES DO PLANO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ctr"/>
                      <a:r>
                        <a:rPr lang="pt-BR" sz="800" b="1" i="0" u="none" strike="noStrike" dirty="0">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595959"/>
                    </a:solidFill>
                  </a:tcPr>
                </a:tc>
                <a:extLst>
                  <a:ext uri="{0D108BD9-81ED-4DB2-BD59-A6C34878D82A}">
                    <a16:rowId xmlns:a16="http://schemas.microsoft.com/office/drawing/2014/main" val="340084921"/>
                  </a:ext>
                </a:extLst>
              </a:tr>
              <a:tr h="353435">
                <a:tc>
                  <a:txBody>
                    <a:bodyPr/>
                    <a:lstStyle/>
                    <a:p>
                      <a:pPr algn="ctr" rtl="0" fontAlgn="ctr"/>
                      <a:r>
                        <a:rPr lang="pt-BR" sz="800" b="1" i="0" u="none" strike="noStrike">
                          <a:solidFill>
                            <a:srgbClr val="000000"/>
                          </a:solidFill>
                          <a:effectLst/>
                          <a:latin typeface="Abadi" panose="020B0604020104020204" pitchFamily="34" charset="0"/>
                        </a:rPr>
                        <a:t>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Subclasse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VALOR RJ</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CARÊNCIA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INÍCIO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FIM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N° PARCELAS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PERIODICIDADE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JUROS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CORREÇÃO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AMORTIZAÇÃO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dirty="0">
                          <a:solidFill>
                            <a:srgbClr val="000000"/>
                          </a:solidFill>
                          <a:effectLst/>
                          <a:latin typeface="Abadi" panose="020B0604020104020204" pitchFamily="34" charset="0"/>
                        </a:rPr>
                        <a:t>RECURSOS UTILIZADOS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FORMA DE RECEBIMENTO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extLst>
                  <a:ext uri="{0D108BD9-81ED-4DB2-BD59-A6C34878D82A}">
                    <a16:rowId xmlns:a16="http://schemas.microsoft.com/office/drawing/2014/main" val="877554484"/>
                  </a:ext>
                </a:extLst>
              </a:tr>
              <a:tr h="311855">
                <a:tc rowSpan="2">
                  <a:txBody>
                    <a:bodyPr/>
                    <a:lstStyle/>
                    <a:p>
                      <a:pPr algn="ctr" rtl="0" fontAlgn="ctr"/>
                      <a:r>
                        <a:rPr lang="pt-BR" sz="800" b="1" i="0" u="none" strike="noStrike">
                          <a:solidFill>
                            <a:srgbClr val="000000"/>
                          </a:solidFill>
                          <a:effectLst/>
                          <a:latin typeface="Abadi" panose="020B0604020104020204" pitchFamily="34" charset="0"/>
                        </a:rPr>
                        <a:t>Classe I - Trabalhista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Até 5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pt-BR" sz="800" b="0" i="0" u="none" strike="noStrike">
                          <a:solidFill>
                            <a:srgbClr val="000000"/>
                          </a:solidFill>
                          <a:effectLst/>
                          <a:latin typeface="Abadi" panose="020B0604020104020204" pitchFamily="34" charset="0"/>
                        </a:rPr>
                        <a:t>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22/11/2018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22/12/2018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IGP-M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rtl="0" fontAlgn="ctr"/>
                      <a:r>
                        <a:rPr lang="pt-BR" sz="800" b="0" i="0" u="none" strike="noStrike" dirty="0">
                          <a:solidFill>
                            <a:srgbClr val="000000"/>
                          </a:solidFill>
                          <a:effectLst/>
                          <a:latin typeface="Abadi" panose="020B0604020104020204" pitchFamily="34" charset="0"/>
                        </a:rPr>
                        <a:t>Geração de caixa da empresa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rtl="0" fontAlgn="ctr"/>
                      <a:r>
                        <a:rPr lang="pt-BR" sz="800" b="0" i="0" u="none" strike="noStrike">
                          <a:solidFill>
                            <a:srgbClr val="000000"/>
                          </a:solidFill>
                          <a:effectLst/>
                          <a:latin typeface="Abadi" panose="020B0604020104020204" pitchFamily="34" charset="0"/>
                        </a:rPr>
                        <a:t>Poderá ocorrer antecipação dos pagamentos mediante a alienação de imóveis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693645545"/>
                  </a:ext>
                </a:extLst>
              </a:tr>
              <a:tr h="291066">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Acima de 5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pt-BR" sz="800" b="0" i="0" u="none" strike="noStrike" dirty="0">
                          <a:solidFill>
                            <a:srgbClr val="000000"/>
                          </a:solidFill>
                          <a:effectLst/>
                          <a:latin typeface="Abadi" panose="020B0604020104020204" pitchFamily="34" charset="0"/>
                        </a:rPr>
                        <a:t> R$    466.301,28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IGP-M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3323809535"/>
                  </a:ext>
                </a:extLst>
              </a:tr>
              <a:tr h="665292">
                <a:tc>
                  <a:txBody>
                    <a:bodyPr/>
                    <a:lstStyle/>
                    <a:p>
                      <a:pPr algn="ctr" fontAlgn="ctr"/>
                      <a:r>
                        <a:rPr lang="pt-BR" sz="800" b="1" i="0" u="none" strike="noStrike">
                          <a:solidFill>
                            <a:srgbClr val="000000"/>
                          </a:solidFill>
                          <a:effectLst/>
                          <a:latin typeface="Abadi" panose="020B0604020104020204" pitchFamily="34" charset="0"/>
                        </a:rPr>
                        <a:t>Classe II - Garantia Real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pt-BR" sz="800" b="0" i="0" u="none" strike="noStrike" dirty="0">
                          <a:solidFill>
                            <a:srgbClr val="000000"/>
                          </a:solidFill>
                          <a:effectLst/>
                          <a:latin typeface="Abadi" panose="020B0604020104020204" pitchFamily="34" charset="0"/>
                        </a:rPr>
                        <a:t> R$    936.571,41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30/01/2019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30/01/2039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1,5% a.a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Selic  (BNDES)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Geração de caixa da empresa</a:t>
                      </a:r>
                    </a:p>
                  </a:txBody>
                  <a:tcPr marL="0" marR="0" marT="0" marB="0" anchor="ctr">
                    <a:lnL w="6350" cap="flat" cmpd="sng" algn="ctr">
                      <a:solidFill>
                        <a:srgbClr val="000000"/>
                      </a:solidFill>
                      <a:prstDash val="dot"/>
                      <a:round/>
                      <a:headEnd type="none" w="med" len="med"/>
                      <a:tailEnd type="none" w="med" len="med"/>
                    </a:lnL>
                    <a:lnR w="3175" cap="flat" cmpd="sng" algn="ctr">
                      <a:solidFill>
                        <a:schemeClr val="tx1"/>
                      </a:solidFill>
                      <a:prstDash val="sys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000000"/>
                          </a:solidFill>
                          <a:effectLst/>
                          <a:latin typeface="Abadi" panose="020B0604020104020204" pitchFamily="34" charset="0"/>
                        </a:rPr>
                        <a:t>Parcelas iguais e consecutivas. Poderá ocorrer antecipação dos pagamentos mediante a alienação de imóveis.</a:t>
                      </a:r>
                    </a:p>
                  </a:txBody>
                  <a:tcPr marL="0" marR="0" marT="0" marB="0" anchor="ctr">
                    <a:lnL w="3175" cap="flat" cmpd="sng" algn="ctr">
                      <a:solidFill>
                        <a:schemeClr val="tx1"/>
                      </a:solidFill>
                      <a:prstDash val="sysDot"/>
                      <a:round/>
                      <a:headEnd type="none" w="med" len="med"/>
                      <a:tailEnd type="none" w="med" len="med"/>
                    </a:lnL>
                    <a:lnR w="3175" cap="flat" cmpd="sng" algn="ctr">
                      <a:solidFill>
                        <a:schemeClr val="tx1"/>
                      </a:solidFill>
                      <a:prstDash val="sysDot"/>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34956827"/>
                  </a:ext>
                </a:extLst>
              </a:tr>
              <a:tr h="426203">
                <a:tc rowSpan="3">
                  <a:txBody>
                    <a:bodyPr/>
                    <a:lstStyle/>
                    <a:p>
                      <a:pPr algn="ctr" fontAlgn="ctr"/>
                      <a:r>
                        <a:rPr lang="pt-BR" sz="800" b="1" i="0" u="none" strike="noStrike" dirty="0">
                          <a:solidFill>
                            <a:srgbClr val="000000"/>
                          </a:solidFill>
                          <a:effectLst/>
                          <a:latin typeface="Abadi" panose="020B0604020104020204" pitchFamily="34" charset="0"/>
                        </a:rPr>
                        <a:t>Classe III – Quirografários*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dirty="0">
                          <a:solidFill>
                            <a:srgbClr val="000000"/>
                          </a:solidFill>
                          <a:effectLst/>
                          <a:latin typeface="Abadi" panose="020B0604020104020204" pitchFamily="34" charset="0"/>
                        </a:rPr>
                        <a:t>Opção 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rtl="0" fontAlgn="ctr"/>
                      <a:r>
                        <a:rPr lang="pt-BR" sz="800" b="0" i="0" u="none" strike="noStrike" dirty="0">
                          <a:solidFill>
                            <a:srgbClr val="000000"/>
                          </a:solidFill>
                          <a:effectLst/>
                          <a:latin typeface="Abadi" panose="020B0604020104020204" pitchFamily="34" charset="0"/>
                        </a:rPr>
                        <a:t> R$ 1.906.448,04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22/10/2029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108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0,7% a.m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rtl="0" fontAlgn="ctr"/>
                      <a:r>
                        <a:rPr lang="pt-BR" sz="800" b="0" i="0" u="none" strike="noStrike">
                          <a:solidFill>
                            <a:srgbClr val="000000"/>
                          </a:solidFill>
                          <a:effectLst/>
                          <a:latin typeface="Abadi" panose="020B0604020104020204" pitchFamily="34" charset="0"/>
                        </a:rPr>
                        <a:t>Geração de caixa da empresa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rtl="0" fontAlgn="ctr"/>
                      <a:r>
                        <a:rPr lang="pt-BR" sz="800" b="0" i="0" u="none" strike="noStrike">
                          <a:solidFill>
                            <a:srgbClr val="000000"/>
                          </a:solidFill>
                          <a:effectLst/>
                          <a:latin typeface="Abadi" panose="020B0604020104020204" pitchFamily="34" charset="0"/>
                        </a:rPr>
                        <a:t>Parcelas iguais e consecutivas. Poderá ocorrer antecipação dos pagamentos mediante a alienação de imóveis.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3175" cap="flat" cmpd="sng" algn="ctr">
                      <a:solidFill>
                        <a:schemeClr val="tx1"/>
                      </a:solidFill>
                      <a:prstDash val="sys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58234193"/>
                  </a:ext>
                </a:extLst>
              </a:tr>
              <a:tr h="467783">
                <a:tc vMerge="1">
                  <a:txBody>
                    <a:bodyPr/>
                    <a:lstStyle/>
                    <a:p>
                      <a:endParaRPr lang="pt-BR"/>
                    </a:p>
                  </a:txBody>
                  <a:tcPr/>
                </a:tc>
                <a:tc>
                  <a:txBody>
                    <a:bodyPr/>
                    <a:lstStyle/>
                    <a:p>
                      <a:pPr algn="ctr" rtl="0" fontAlgn="ctr"/>
                      <a:r>
                        <a:rPr lang="pt-BR" sz="800" b="0" i="0" u="none" strike="noStrike" dirty="0">
                          <a:solidFill>
                            <a:srgbClr val="000000"/>
                          </a:solidFill>
                          <a:effectLst/>
                          <a:latin typeface="Abadi" panose="020B0604020104020204" pitchFamily="34" charset="0"/>
                        </a:rPr>
                        <a:t>Opção 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80%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dirty="0">
                          <a:solidFill>
                            <a:srgbClr val="000000"/>
                          </a:solidFill>
                          <a:effectLst/>
                          <a:latin typeface="Abadi" panose="020B0604020104020204" pitchFamily="34" charset="0"/>
                        </a:rPr>
                        <a:t>22/10/2020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0,7% a.m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2427986816"/>
                  </a:ext>
                </a:extLst>
              </a:tr>
              <a:tr h="363832">
                <a:tc vMerge="1">
                  <a:txBody>
                    <a:bodyPr/>
                    <a:lstStyle/>
                    <a:p>
                      <a:endParaRPr lang="pt-BR"/>
                    </a:p>
                  </a:txBody>
                  <a:tcPr/>
                </a:tc>
                <a:tc>
                  <a:txBody>
                    <a:bodyPr/>
                    <a:lstStyle/>
                    <a:p>
                      <a:pPr algn="ctr" rtl="0" fontAlgn="ctr"/>
                      <a:r>
                        <a:rPr lang="pt-BR" sz="800" b="0" i="0" u="none" strike="noStrike" dirty="0">
                          <a:solidFill>
                            <a:srgbClr val="000000"/>
                          </a:solidFill>
                          <a:effectLst/>
                          <a:latin typeface="Abadi" panose="020B0604020104020204" pitchFamily="34" charset="0"/>
                        </a:rPr>
                        <a:t>Opção 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90%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22/04/2020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0,7% a.m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3298985728"/>
                  </a:ext>
                </a:extLst>
              </a:tr>
              <a:tr h="363832">
                <a:tc rowSpan="3">
                  <a:txBody>
                    <a:bodyPr/>
                    <a:lstStyle/>
                    <a:p>
                      <a:pPr algn="ctr" fontAlgn="ctr"/>
                      <a:r>
                        <a:rPr lang="pt-BR" sz="800" b="1" i="0" u="none" strike="noStrike" dirty="0">
                          <a:solidFill>
                            <a:srgbClr val="000000"/>
                          </a:solidFill>
                          <a:effectLst/>
                          <a:latin typeface="Abadi" panose="020B0604020104020204" pitchFamily="34" charset="0"/>
                        </a:rPr>
                        <a:t>Classe IV - ME e EPP*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Opção 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rtl="0" fontAlgn="ctr"/>
                      <a:r>
                        <a:rPr lang="pt-BR" sz="800" b="0" i="0" u="none" strike="noStrike" dirty="0">
                          <a:solidFill>
                            <a:srgbClr val="000000"/>
                          </a:solidFill>
                          <a:effectLst/>
                          <a:latin typeface="Abadi" panose="020B0604020104020204" pitchFamily="34" charset="0"/>
                        </a:rPr>
                        <a:t> R$     41.871,80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22/10/2029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108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0,7% a.m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rtl="0" fontAlgn="ctr"/>
                      <a:r>
                        <a:rPr lang="pt-BR" sz="800" b="0" i="0" u="none" strike="noStrike">
                          <a:solidFill>
                            <a:srgbClr val="000000"/>
                          </a:solidFill>
                          <a:effectLst/>
                          <a:latin typeface="Abadi" panose="020B0604020104020204" pitchFamily="34" charset="0"/>
                        </a:rPr>
                        <a:t>geração de caixa da empresa  e poderá ocorrer antecipação de  dos pagamentos mediante a alienação de imóveis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ctr" rtl="0" fontAlgn="ctr"/>
                      <a:r>
                        <a:rPr lang="pt-BR" sz="800" b="0" i="0" u="none" strike="noStrike">
                          <a:solidFill>
                            <a:srgbClr val="000000"/>
                          </a:solidFill>
                          <a:effectLst/>
                          <a:latin typeface="Abadi" panose="020B0604020104020204" pitchFamily="34" charset="0"/>
                        </a:rPr>
                        <a:t>Parcelas iguais e consecutivas. Poderá ocorrer antecipação dos pagamentos mediante a alienação de imóveis.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50112846"/>
                  </a:ext>
                </a:extLst>
              </a:tr>
              <a:tr h="363832">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Opção 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80%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0,7% a.m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1899639242"/>
                  </a:ext>
                </a:extLst>
              </a:tr>
              <a:tr h="239089">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Opção 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90%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22/10/2019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22/04/2020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0,7% a.m</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PRICE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val="4122040825"/>
                  </a:ext>
                </a:extLst>
              </a:tr>
              <a:tr h="249483">
                <a:tc>
                  <a:txBody>
                    <a:bodyPr/>
                    <a:lstStyle/>
                    <a:p>
                      <a:pPr algn="l" fontAlgn="ctr"/>
                      <a:r>
                        <a:rPr lang="pt-BR" sz="800" b="1" i="0" u="none" strike="noStrike">
                          <a:solidFill>
                            <a:srgbClr val="FFFFFF"/>
                          </a:solidFill>
                          <a:effectLst/>
                          <a:latin typeface="Abadi" panose="020B0604020104020204" pitchFamily="34"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ctr" fontAlgn="b"/>
                      <a:r>
                        <a:rPr lang="pt-BR" sz="800" b="1" i="0" u="none" strike="noStrike" dirty="0">
                          <a:solidFill>
                            <a:srgbClr val="FFFFFF"/>
                          </a:solidFill>
                          <a:effectLst/>
                          <a:latin typeface="Abadi" panose="020B0604020104020204" pitchFamily="34" charset="0"/>
                        </a:rPr>
                        <a:t> R$  3.351.192,53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dirty="0">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dirty="0">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extLst>
                  <a:ext uri="{0D108BD9-81ED-4DB2-BD59-A6C34878D82A}">
                    <a16:rowId xmlns:a16="http://schemas.microsoft.com/office/drawing/2014/main" val="1176179159"/>
                  </a:ext>
                </a:extLst>
              </a:tr>
            </a:tbl>
          </a:graphicData>
        </a:graphic>
      </p:graphicFrame>
      <p:sp>
        <p:nvSpPr>
          <p:cNvPr id="4" name="CaixaDeTexto 3">
            <a:extLst>
              <a:ext uri="{FF2B5EF4-FFF2-40B4-BE49-F238E27FC236}">
                <a16:creationId xmlns:a16="http://schemas.microsoft.com/office/drawing/2014/main" id="{9433CA76-FA50-4F04-8FE2-9D947E9D20FF}"/>
              </a:ext>
            </a:extLst>
          </p:cNvPr>
          <p:cNvSpPr txBox="1"/>
          <p:nvPr/>
        </p:nvSpPr>
        <p:spPr>
          <a:xfrm>
            <a:off x="187018" y="6444343"/>
            <a:ext cx="11664090" cy="200055"/>
          </a:xfrm>
          <a:prstGeom prst="rect">
            <a:avLst/>
          </a:prstGeom>
          <a:noFill/>
        </p:spPr>
        <p:txBody>
          <a:bodyPr wrap="square" rtlCol="0">
            <a:spAutoFit/>
          </a:bodyPr>
          <a:lstStyle/>
          <a:p>
            <a:r>
              <a:rPr lang="pt-BR" sz="700" b="1" u="sng" dirty="0">
                <a:latin typeface="Abadi" panose="020B0604020104020204" pitchFamily="34" charset="0"/>
              </a:rPr>
              <a:t>Nota</a:t>
            </a:r>
            <a:r>
              <a:rPr lang="pt-BR" sz="700" dirty="0">
                <a:latin typeface="Abadi" panose="020B0604020104020204" pitchFamily="34" charset="0"/>
              </a:rPr>
              <a:t>: Os valores das classes III e IV foram calculados com juros de 1%, conforme demonstrativos disponibilizados pela empresa, que posteriormente serão corrigidos, passando a refletir a realidade do plano de recuperação judicial. </a:t>
            </a:r>
          </a:p>
        </p:txBody>
      </p:sp>
    </p:spTree>
    <p:extLst>
      <p:ext uri="{BB962C8B-B14F-4D97-AF65-F5344CB8AC3E}">
        <p14:creationId xmlns:p14="http://schemas.microsoft.com/office/powerpoint/2010/main" val="3386980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0" name="Gráfico 9">
            <a:extLst>
              <a:ext uri="{FF2B5EF4-FFF2-40B4-BE49-F238E27FC236}">
                <a16:creationId xmlns:a16="http://schemas.microsoft.com/office/drawing/2014/main" id="{B4072DBF-E503-4493-A869-E5199EFB2C9D}"/>
              </a:ext>
            </a:extLst>
          </p:cNvPr>
          <p:cNvGraphicFramePr>
            <a:graphicFrameLocks/>
          </p:cNvGraphicFramePr>
          <p:nvPr>
            <p:extLst>
              <p:ext uri="{D42A27DB-BD31-4B8C-83A1-F6EECF244321}">
                <p14:modId xmlns:p14="http://schemas.microsoft.com/office/powerpoint/2010/main" val="1729926583"/>
              </p:ext>
            </p:extLst>
          </p:nvPr>
        </p:nvGraphicFramePr>
        <p:xfrm>
          <a:off x="1092574" y="4854202"/>
          <a:ext cx="4224008" cy="1887481"/>
        </p:xfrm>
        <a:graphic>
          <a:graphicData uri="http://schemas.openxmlformats.org/drawingml/2006/chart">
            <c:chart xmlns:c="http://schemas.openxmlformats.org/drawingml/2006/chart" xmlns:r="http://schemas.openxmlformats.org/officeDocument/2006/relationships" r:id="rId3"/>
          </a:graphicData>
        </a:graphic>
      </p:graphicFrame>
      <p:sp>
        <p:nvSpPr>
          <p:cNvPr id="2" name="Título 1">
            <a:extLst>
              <a:ext uri="{FF2B5EF4-FFF2-40B4-BE49-F238E27FC236}">
                <a16:creationId xmlns:a16="http://schemas.microsoft.com/office/drawing/2014/main" id="{9E87EC40-B585-4BF5-BDCE-9C9AD9A2FC83}"/>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PRESTAÇÃO DE CONTAS DOS PAGAMENTOS</a:t>
            </a:r>
          </a:p>
        </p:txBody>
      </p:sp>
      <p:sp>
        <p:nvSpPr>
          <p:cNvPr id="8" name="Retângulo 7">
            <a:extLst>
              <a:ext uri="{FF2B5EF4-FFF2-40B4-BE49-F238E27FC236}">
                <a16:creationId xmlns:a16="http://schemas.microsoft.com/office/drawing/2014/main" id="{87863A8B-FAEB-427A-91C9-FF4050C6AC6D}"/>
              </a:ext>
            </a:extLst>
          </p:cNvPr>
          <p:cNvSpPr/>
          <p:nvPr/>
        </p:nvSpPr>
        <p:spPr>
          <a:xfrm>
            <a:off x="187018" y="1483485"/>
            <a:ext cx="11817964" cy="1735732"/>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pitchFamily="34" charset="0"/>
              </a:rPr>
              <a:t>3.1 Resumo</a:t>
            </a: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marL="128588" indent="-128588" algn="just">
              <a:lnSpc>
                <a:spcPct val="150000"/>
              </a:lnSpc>
              <a:spcBef>
                <a:spcPts val="1000"/>
              </a:spcBef>
              <a:buClr>
                <a:srgbClr val="B48A20"/>
              </a:buClr>
              <a:buFont typeface="Wingdings" panose="05000000000000000000" pitchFamily="2" charset="2"/>
              <a:buChar char="v"/>
            </a:pPr>
            <a:endParaRPr lang="pt-BR" sz="1400" dirty="0">
              <a:latin typeface="Abadi" panose="020B0604020104020204" pitchFamily="34" charset="0"/>
            </a:endParaRPr>
          </a:p>
        </p:txBody>
      </p:sp>
      <p:sp>
        <p:nvSpPr>
          <p:cNvPr id="4" name="Elipse 3">
            <a:extLst>
              <a:ext uri="{FF2B5EF4-FFF2-40B4-BE49-F238E27FC236}">
                <a16:creationId xmlns:a16="http://schemas.microsoft.com/office/drawing/2014/main" id="{0D6F0905-0451-44B9-96D3-12D3FF401F81}"/>
              </a:ext>
            </a:extLst>
          </p:cNvPr>
          <p:cNvSpPr/>
          <p:nvPr/>
        </p:nvSpPr>
        <p:spPr>
          <a:xfrm>
            <a:off x="4064380" y="6067915"/>
            <a:ext cx="896983" cy="67448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1" name="Conector: Angulado 10">
            <a:extLst>
              <a:ext uri="{FF2B5EF4-FFF2-40B4-BE49-F238E27FC236}">
                <a16:creationId xmlns:a16="http://schemas.microsoft.com/office/drawing/2014/main" id="{EDC3C9D5-5D05-47CA-BD21-6E20D54C7308}"/>
              </a:ext>
            </a:extLst>
          </p:cNvPr>
          <p:cNvCxnSpPr>
            <a:cxnSpLocks/>
          </p:cNvCxnSpPr>
          <p:nvPr/>
        </p:nvCxnSpPr>
        <p:spPr>
          <a:xfrm flipV="1">
            <a:off x="4972594" y="5930538"/>
            <a:ext cx="687977" cy="365759"/>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Tabela 2">
            <a:extLst>
              <a:ext uri="{FF2B5EF4-FFF2-40B4-BE49-F238E27FC236}">
                <a16:creationId xmlns:a16="http://schemas.microsoft.com/office/drawing/2014/main" id="{3A45B027-D568-48DC-B3CD-B03465D83FF3}"/>
              </a:ext>
            </a:extLst>
          </p:cNvPr>
          <p:cNvGraphicFramePr>
            <a:graphicFrameLocks noGrp="1"/>
          </p:cNvGraphicFramePr>
          <p:nvPr>
            <p:extLst>
              <p:ext uri="{D42A27DB-BD31-4B8C-83A1-F6EECF244321}">
                <p14:modId xmlns:p14="http://schemas.microsoft.com/office/powerpoint/2010/main" val="3675043214"/>
              </p:ext>
            </p:extLst>
          </p:nvPr>
        </p:nvGraphicFramePr>
        <p:xfrm>
          <a:off x="187018" y="1873633"/>
          <a:ext cx="11544906" cy="2961954"/>
        </p:xfrm>
        <a:graphic>
          <a:graphicData uri="http://schemas.openxmlformats.org/drawingml/2006/table">
            <a:tbl>
              <a:tblPr/>
              <a:tblGrid>
                <a:gridCol w="1506058">
                  <a:extLst>
                    <a:ext uri="{9D8B030D-6E8A-4147-A177-3AD203B41FA5}">
                      <a16:colId xmlns:a16="http://schemas.microsoft.com/office/drawing/2014/main" val="2693965877"/>
                    </a:ext>
                  </a:extLst>
                </a:gridCol>
                <a:gridCol w="1506058">
                  <a:extLst>
                    <a:ext uri="{9D8B030D-6E8A-4147-A177-3AD203B41FA5}">
                      <a16:colId xmlns:a16="http://schemas.microsoft.com/office/drawing/2014/main" val="2743550970"/>
                    </a:ext>
                  </a:extLst>
                </a:gridCol>
                <a:gridCol w="1210390">
                  <a:extLst>
                    <a:ext uri="{9D8B030D-6E8A-4147-A177-3AD203B41FA5}">
                      <a16:colId xmlns:a16="http://schemas.microsoft.com/office/drawing/2014/main" val="3623041475"/>
                    </a:ext>
                  </a:extLst>
                </a:gridCol>
                <a:gridCol w="1212700">
                  <a:extLst>
                    <a:ext uri="{9D8B030D-6E8A-4147-A177-3AD203B41FA5}">
                      <a16:colId xmlns:a16="http://schemas.microsoft.com/office/drawing/2014/main" val="6600346"/>
                    </a:ext>
                  </a:extLst>
                </a:gridCol>
                <a:gridCol w="963230">
                  <a:extLst>
                    <a:ext uri="{9D8B030D-6E8A-4147-A177-3AD203B41FA5}">
                      <a16:colId xmlns:a16="http://schemas.microsoft.com/office/drawing/2014/main" val="2707581426"/>
                    </a:ext>
                  </a:extLst>
                </a:gridCol>
                <a:gridCol w="1034838">
                  <a:extLst>
                    <a:ext uri="{9D8B030D-6E8A-4147-A177-3AD203B41FA5}">
                      <a16:colId xmlns:a16="http://schemas.microsoft.com/office/drawing/2014/main" val="1052456630"/>
                    </a:ext>
                  </a:extLst>
                </a:gridCol>
                <a:gridCol w="1034838">
                  <a:extLst>
                    <a:ext uri="{9D8B030D-6E8A-4147-A177-3AD203B41FA5}">
                      <a16:colId xmlns:a16="http://schemas.microsoft.com/office/drawing/2014/main" val="3348019917"/>
                    </a:ext>
                  </a:extLst>
                </a:gridCol>
                <a:gridCol w="3076794">
                  <a:extLst>
                    <a:ext uri="{9D8B030D-6E8A-4147-A177-3AD203B41FA5}">
                      <a16:colId xmlns:a16="http://schemas.microsoft.com/office/drawing/2014/main" val="591574330"/>
                    </a:ext>
                  </a:extLst>
                </a:gridCol>
              </a:tblGrid>
              <a:tr h="170663">
                <a:tc gridSpan="3">
                  <a:txBody>
                    <a:bodyPr/>
                    <a:lstStyle/>
                    <a:p>
                      <a:pPr algn="ctr" rtl="0" fontAlgn="ctr"/>
                      <a:r>
                        <a:rPr lang="pt-BR" sz="800" b="1" i="0" u="none" strike="noStrike">
                          <a:solidFill>
                            <a:srgbClr val="BF9000"/>
                          </a:solidFill>
                          <a:effectLst/>
                          <a:latin typeface="Abadi" panose="020B0604020104020204" pitchFamily="34" charset="0"/>
                        </a:rPr>
                        <a:t>CONDIÇÕES DO PLANO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hMerge="1">
                  <a:txBody>
                    <a:bodyPr/>
                    <a:lstStyle/>
                    <a:p>
                      <a:endParaRPr lang="pt-BR"/>
                    </a:p>
                  </a:txBody>
                  <a:tcPr/>
                </a:tc>
                <a:tc hMerge="1">
                  <a:txBody>
                    <a:bodyPr/>
                    <a:lstStyle/>
                    <a:p>
                      <a:endParaRPr lang="pt-BR"/>
                    </a:p>
                  </a:txBody>
                  <a:tcPr/>
                </a:tc>
                <a:tc gridSpan="5">
                  <a:txBody>
                    <a:bodyPr/>
                    <a:lstStyle/>
                    <a:p>
                      <a:pPr algn="ctr" rtl="0" fontAlgn="ctr"/>
                      <a:r>
                        <a:rPr lang="pt-BR" sz="800" b="1" i="0" u="none" strike="noStrike">
                          <a:solidFill>
                            <a:srgbClr val="BF9000"/>
                          </a:solidFill>
                          <a:effectLst/>
                          <a:latin typeface="Abadi" panose="020B0604020104020204" pitchFamily="34" charset="0"/>
                        </a:rPr>
                        <a:t>ATUALIZAÇÃO EM FEVEREIRO DE 2021</a:t>
                      </a:r>
                    </a:p>
                  </a:txBody>
                  <a:tcPr marL="0" marR="0" marT="0" marB="0" anchor="ctr">
                    <a:lnL w="6350" cap="flat" cmpd="sng" algn="ctr">
                      <a:solidFill>
                        <a:srgbClr val="000000"/>
                      </a:solidFill>
                      <a:prstDash val="dot"/>
                      <a:round/>
                      <a:headEnd type="none" w="med" len="med"/>
                      <a:tailEnd type="none" w="med" len="med"/>
                    </a:lnL>
                    <a:lnR>
                      <a:noFill/>
                    </a:lnR>
                    <a:lnT>
                      <a:noFill/>
                    </a:lnT>
                    <a:lnB>
                      <a:noFill/>
                    </a:lnB>
                    <a:solidFill>
                      <a:srgbClr val="000000"/>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972167131"/>
                  </a:ext>
                </a:extLst>
              </a:tr>
              <a:tr h="187179">
                <a:tc>
                  <a:txBody>
                    <a:bodyPr/>
                    <a:lstStyle/>
                    <a:p>
                      <a:pPr algn="ctr" rtl="0" fontAlgn="ctr"/>
                      <a:r>
                        <a:rPr lang="pt-BR" sz="800" b="1" i="0" u="none" strike="noStrike">
                          <a:solidFill>
                            <a:srgbClr val="000000"/>
                          </a:solidFill>
                          <a:effectLst/>
                          <a:latin typeface="Abadi" panose="020B0604020104020204" pitchFamily="34" charset="0"/>
                        </a:rPr>
                        <a:t>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Subclasse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VALOR RJ</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VALOR ATUALIZADO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800" b="1" i="0" u="none" strike="noStrike">
                          <a:solidFill>
                            <a:srgbClr val="000000"/>
                          </a:solidFill>
                          <a:effectLst/>
                          <a:latin typeface="Abadi" panose="020B0604020104020204" pitchFamily="34" charset="0"/>
                        </a:rPr>
                        <a:t>PAGO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00B050"/>
                    </a:solidFill>
                  </a:tcPr>
                </a:tc>
                <a:tc>
                  <a:txBody>
                    <a:bodyPr/>
                    <a:lstStyle/>
                    <a:p>
                      <a:pPr algn="ctr" rtl="0" fontAlgn="ctr"/>
                      <a:r>
                        <a:rPr lang="pt-BR" sz="800" b="1" i="0" u="none" strike="noStrike">
                          <a:solidFill>
                            <a:srgbClr val="000000"/>
                          </a:solidFill>
                          <a:effectLst/>
                          <a:latin typeface="Abadi" panose="020B0604020104020204" pitchFamily="34" charset="0"/>
                        </a:rPr>
                        <a:t>EM ATRASO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0000"/>
                    </a:solidFill>
                  </a:tcPr>
                </a:tc>
                <a:tc>
                  <a:txBody>
                    <a:bodyPr/>
                    <a:lstStyle/>
                    <a:p>
                      <a:pPr algn="ctr" rtl="0" fontAlgn="ctr"/>
                      <a:r>
                        <a:rPr lang="pt-BR" sz="800" b="1" i="0" u="none" strike="noStrike">
                          <a:solidFill>
                            <a:srgbClr val="000000"/>
                          </a:solidFill>
                          <a:effectLst/>
                          <a:latin typeface="Abadi" panose="020B0604020104020204" pitchFamily="34" charset="0"/>
                        </a:rPr>
                        <a:t>A VENCER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95B3D7"/>
                    </a:solidFill>
                  </a:tcPr>
                </a:tc>
                <a:tc>
                  <a:txBody>
                    <a:bodyPr/>
                    <a:lstStyle/>
                    <a:p>
                      <a:pPr algn="ctr" rtl="0" fontAlgn="ctr"/>
                      <a:r>
                        <a:rPr lang="pt-BR" sz="800" b="1" i="0" u="none" strike="noStrike">
                          <a:solidFill>
                            <a:srgbClr val="000000"/>
                          </a:solidFill>
                          <a:effectLst/>
                          <a:latin typeface="Abadi" panose="020B0604020104020204" pitchFamily="34" charset="0"/>
                        </a:rPr>
                        <a:t>OBSERVAÇÃO DA ADMINISTRAÇÃO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BFBFBF"/>
                    </a:solidFill>
                  </a:tcPr>
                </a:tc>
                <a:extLst>
                  <a:ext uri="{0D108BD9-81ED-4DB2-BD59-A6C34878D82A}">
                    <a16:rowId xmlns:a16="http://schemas.microsoft.com/office/drawing/2014/main" val="3393087497"/>
                  </a:ext>
                </a:extLst>
              </a:tr>
              <a:tr h="291778">
                <a:tc rowSpan="2">
                  <a:txBody>
                    <a:bodyPr/>
                    <a:lstStyle/>
                    <a:p>
                      <a:pPr algn="ctr" rtl="0" fontAlgn="ctr"/>
                      <a:r>
                        <a:rPr lang="pt-BR" sz="800" b="1" i="0" u="none" strike="noStrike">
                          <a:solidFill>
                            <a:srgbClr val="000000"/>
                          </a:solidFill>
                          <a:effectLst/>
                          <a:latin typeface="Abadi" panose="020B0604020104020204" pitchFamily="34" charset="0"/>
                        </a:rPr>
                        <a:t>Classe I - Trabalhista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Até 5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rtl="0" fontAlgn="ctr"/>
                      <a:r>
                        <a:rPr lang="pt-BR" sz="800" b="0" i="0" u="none" strike="noStrike">
                          <a:solidFill>
                            <a:srgbClr val="000000"/>
                          </a:solidFill>
                          <a:effectLst/>
                          <a:latin typeface="Abadi" panose="020B0604020104020204" pitchFamily="34" charset="0"/>
                        </a:rPr>
                        <a:t>O valor em aberto, até o momento, é de R$ 307.134,52 . A Recuperanda informou que estes créditos da classe I são projeções de futuras rescisões, por isso, os pagamentos estão suspensos até que, de fato, ocorra a rescisão. O Juízo estabeleceu que a Recuperanda deverá reunir nova assembleia de credores, momento que será verificado a persistência dos valores. Caso verifique-se sua não mais existência, será feito sua exclusão para fins de edital modificativo.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341828"/>
                  </a:ext>
                </a:extLst>
              </a:tr>
              <a:tr h="513734">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Acima de 5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466.301,28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466.301,28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159.166,76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307.134,52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754142721"/>
                  </a:ext>
                </a:extLst>
              </a:tr>
              <a:tr h="346832">
                <a:tc>
                  <a:txBody>
                    <a:bodyPr/>
                    <a:lstStyle/>
                    <a:p>
                      <a:pPr algn="ctr" fontAlgn="ctr"/>
                      <a:r>
                        <a:rPr lang="pt-BR" sz="800" b="1" i="0" u="none" strike="noStrike">
                          <a:solidFill>
                            <a:srgbClr val="000000"/>
                          </a:solidFill>
                          <a:effectLst/>
                          <a:latin typeface="Abadi" panose="020B0604020104020204" pitchFamily="34" charset="0"/>
                        </a:rPr>
                        <a:t>Classe II - Garantia Real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936.571,41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1.458.548,30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220.109,44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14.600,58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1.263.027,17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800" b="0" i="0" u="none" strike="noStrike">
                          <a:solidFill>
                            <a:srgbClr val="000000"/>
                          </a:solidFill>
                          <a:effectLst/>
                          <a:latin typeface="Abadi" panose="020B0604020104020204" pitchFamily="34" charset="0"/>
                        </a:rPr>
                        <a:t> O início dos pagamentos ocorreu janeiro de 2019 e já houve a liquidação de 15,10% do valor devido.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58590654"/>
                  </a:ext>
                </a:extLst>
              </a:tr>
              <a:tr h="225715">
                <a:tc rowSpan="3">
                  <a:txBody>
                    <a:bodyPr/>
                    <a:lstStyle/>
                    <a:p>
                      <a:pPr algn="ctr" fontAlgn="ctr"/>
                      <a:r>
                        <a:rPr lang="pt-BR" sz="800" b="1" i="0" u="none" strike="noStrike">
                          <a:solidFill>
                            <a:srgbClr val="000000"/>
                          </a:solidFill>
                          <a:effectLst/>
                          <a:latin typeface="Abadi" panose="020B0604020104020204" pitchFamily="34" charset="0"/>
                        </a:rPr>
                        <a:t>Classe III - Quirografários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Opção 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r" rtl="0" fontAlgn="ctr"/>
                      <a:r>
                        <a:rPr lang="pt-BR" sz="800" b="0" i="0" u="none" strike="noStrike">
                          <a:solidFill>
                            <a:srgbClr val="000000"/>
                          </a:solidFill>
                          <a:effectLst/>
                          <a:latin typeface="Abadi" panose="020B0604020104020204" pitchFamily="34" charset="0"/>
                        </a:rPr>
                        <a:t> R$      1.906.448,04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2.363.722,10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266.406,04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101.543,21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1.995.772,84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6">
                  <a:txBody>
                    <a:bodyPr/>
                    <a:lstStyle/>
                    <a:p>
                      <a:pPr algn="ctr" rtl="0" fontAlgn="ctr"/>
                      <a:r>
                        <a:rPr lang="pt-BR" sz="800" b="0" i="0" u="none" strike="noStrike">
                          <a:solidFill>
                            <a:srgbClr val="000000"/>
                          </a:solidFill>
                          <a:effectLst/>
                          <a:latin typeface="Abadi" panose="020B0604020104020204" pitchFamily="34" charset="0"/>
                        </a:rPr>
                        <a:t>No plano original haviam subdivisões entre ate R$ 15 mil, credores com valores de baixa alçada que inviabilizavam um parcelamento de longo prazo e credores acima de R$ 15 mil com valores mais expressivos que  permitiam prazos mais dilatados. Essa subdivisao foi extinta permitindo que o credor escolhessem a forma de pagamento, dentre as opções registradas no aditivo do plano.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85313213"/>
                  </a:ext>
                </a:extLst>
              </a:tr>
              <a:tr h="247737">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Opção 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1247475892"/>
                  </a:ext>
                </a:extLst>
              </a:tr>
              <a:tr h="192684">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Opção 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1575636156"/>
                  </a:ext>
                </a:extLst>
              </a:tr>
              <a:tr h="192684">
                <a:tc rowSpan="3">
                  <a:txBody>
                    <a:bodyPr/>
                    <a:lstStyle/>
                    <a:p>
                      <a:pPr algn="ctr" fontAlgn="ctr"/>
                      <a:r>
                        <a:rPr lang="pt-BR" sz="800" b="1" i="0" u="none" strike="noStrike">
                          <a:solidFill>
                            <a:srgbClr val="000000"/>
                          </a:solidFill>
                          <a:effectLst/>
                          <a:latin typeface="Abadi" panose="020B0604020104020204" pitchFamily="34" charset="0"/>
                        </a:rPr>
                        <a:t>Classe IV - ME e EPP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2F2F2"/>
                    </a:solidFill>
                  </a:tcPr>
                </a:tc>
                <a:tc>
                  <a:txBody>
                    <a:bodyPr/>
                    <a:lstStyle/>
                    <a:p>
                      <a:pPr algn="ctr" rtl="0" fontAlgn="ctr"/>
                      <a:r>
                        <a:rPr lang="pt-BR" sz="800" b="0" i="0" u="none" strike="noStrike">
                          <a:solidFill>
                            <a:srgbClr val="000000"/>
                          </a:solidFill>
                          <a:effectLst/>
                          <a:latin typeface="Abadi" panose="020B0604020104020204" pitchFamily="34" charset="0"/>
                        </a:rPr>
                        <a:t>Opção 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3">
                  <a:txBody>
                    <a:bodyPr/>
                    <a:lstStyle/>
                    <a:p>
                      <a:pPr algn="r" rtl="0" fontAlgn="ctr"/>
                      <a:r>
                        <a:rPr lang="pt-BR" sz="800" b="0" i="0" u="none" strike="noStrike">
                          <a:solidFill>
                            <a:srgbClr val="000000"/>
                          </a:solidFill>
                          <a:effectLst/>
                          <a:latin typeface="Abadi" panose="020B0604020104020204" pitchFamily="34" charset="0"/>
                        </a:rPr>
                        <a:t> R$           41.871,80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100056132"/>
                  </a:ext>
                </a:extLst>
              </a:tr>
              <a:tr h="192684">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Opção 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1390318140"/>
                  </a:ext>
                </a:extLst>
              </a:tr>
              <a:tr h="176168">
                <a:tc vMerge="1">
                  <a:txBody>
                    <a:bodyPr/>
                    <a:lstStyle/>
                    <a:p>
                      <a:endParaRPr lang="pt-BR"/>
                    </a:p>
                  </a:txBody>
                  <a:tcPr/>
                </a:tc>
                <a:tc>
                  <a:txBody>
                    <a:bodyPr/>
                    <a:lstStyle/>
                    <a:p>
                      <a:pPr algn="ctr" rtl="0" fontAlgn="ctr"/>
                      <a:r>
                        <a:rPr lang="pt-BR" sz="800" b="0" i="0" u="none" strike="noStrike">
                          <a:solidFill>
                            <a:srgbClr val="000000"/>
                          </a:solidFill>
                          <a:effectLst/>
                          <a:latin typeface="Abadi" panose="020B0604020104020204" pitchFamily="34" charset="0"/>
                        </a:rPr>
                        <a:t>Opção 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tc>
                  <a:txBody>
                    <a:bodyPr/>
                    <a:lstStyle/>
                    <a:p>
                      <a:pPr algn="r" rtl="0" fontAlgn="ctr"/>
                      <a:r>
                        <a:rPr lang="pt-BR" sz="800" b="0" i="0" u="none" strike="noStrike" dirty="0">
                          <a:solidFill>
                            <a:srgbClr val="000000"/>
                          </a:solidFill>
                          <a:effectLst/>
                          <a:latin typeface="Abadi" panose="020B0604020104020204" pitchFamily="34" charset="0"/>
                        </a:rPr>
                        <a:t> R$                    4.813,55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2.576,64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800" b="0" i="0" u="none" strike="noStrike" dirty="0">
                          <a:solidFill>
                            <a:srgbClr val="000000"/>
                          </a:solidFill>
                          <a:effectLst/>
                          <a:latin typeface="Abadi" panose="020B0604020104020204" pitchFamily="34" charset="0"/>
                        </a:rPr>
                        <a:t> R$            2.406,77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800" b="0" i="0" u="none" strike="noStrike">
                          <a:solidFill>
                            <a:srgbClr val="000000"/>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2760014667"/>
                  </a:ext>
                </a:extLst>
              </a:tr>
              <a:tr h="176168">
                <a:tc>
                  <a:txBody>
                    <a:bodyPr/>
                    <a:lstStyle/>
                    <a:p>
                      <a:pPr algn="l" fontAlgn="ctr"/>
                      <a:r>
                        <a:rPr lang="pt-BR" sz="800" b="1" i="0" u="none" strike="noStrike">
                          <a:solidFill>
                            <a:srgbClr val="FFFFFF"/>
                          </a:solidFill>
                          <a:effectLst/>
                          <a:latin typeface="Abadi" panose="020B0604020104020204" pitchFamily="34"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r" fontAlgn="b"/>
                      <a:r>
                        <a:rPr lang="pt-BR" sz="800" b="1" i="0" u="none" strike="noStrike">
                          <a:solidFill>
                            <a:srgbClr val="FFFFFF"/>
                          </a:solidFill>
                          <a:effectLst/>
                          <a:latin typeface="Abadi" panose="020B0604020104020204" pitchFamily="34" charset="0"/>
                        </a:rPr>
                        <a:t> R$      3.351.192,53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r" fontAlgn="b"/>
                      <a:r>
                        <a:rPr lang="pt-BR" sz="800" b="1" i="0" u="none" strike="noStrike" dirty="0">
                          <a:solidFill>
                            <a:srgbClr val="FFFFFF"/>
                          </a:solidFill>
                          <a:effectLst/>
                          <a:latin typeface="Abadi" panose="020B0604020104020204" pitchFamily="34" charset="0"/>
                        </a:rPr>
                        <a:t> R$             4.293.385,23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r" fontAlgn="b"/>
                      <a:r>
                        <a:rPr lang="pt-BR" sz="800" b="1" i="0" u="none" strike="noStrike" dirty="0">
                          <a:solidFill>
                            <a:srgbClr val="FFFFFF"/>
                          </a:solidFill>
                          <a:effectLst/>
                          <a:latin typeface="Abadi" panose="020B0604020104020204" pitchFamily="34" charset="0"/>
                        </a:rPr>
                        <a:t> R$        648.258,89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r" fontAlgn="b"/>
                      <a:r>
                        <a:rPr lang="pt-BR" sz="800" b="1" i="0" u="none" strike="noStrike">
                          <a:solidFill>
                            <a:srgbClr val="FFFFFF"/>
                          </a:solidFill>
                          <a:effectLst/>
                          <a:latin typeface="Abadi" panose="020B0604020104020204" pitchFamily="34" charset="0"/>
                        </a:rPr>
                        <a:t> R$        118.550,57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r" fontAlgn="b"/>
                      <a:r>
                        <a:rPr lang="pt-BR" sz="800" b="1" i="0" u="none" strike="noStrike" dirty="0">
                          <a:solidFill>
                            <a:srgbClr val="FFFFFF"/>
                          </a:solidFill>
                          <a:effectLst/>
                          <a:latin typeface="Abadi" panose="020B0604020104020204" pitchFamily="34" charset="0"/>
                        </a:rPr>
                        <a:t> R$       3.565.934,53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tc>
                  <a:txBody>
                    <a:bodyPr/>
                    <a:lstStyle/>
                    <a:p>
                      <a:pPr algn="l" fontAlgn="b"/>
                      <a:r>
                        <a:rPr lang="pt-BR" sz="800" b="1" i="0" u="none" strike="noStrike" dirty="0">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95959"/>
                    </a:solidFill>
                  </a:tcPr>
                </a:tc>
                <a:extLst>
                  <a:ext uri="{0D108BD9-81ED-4DB2-BD59-A6C34878D82A}">
                    <a16:rowId xmlns:a16="http://schemas.microsoft.com/office/drawing/2014/main" val="3057262273"/>
                  </a:ext>
                </a:extLst>
              </a:tr>
            </a:tbl>
          </a:graphicData>
        </a:graphic>
      </p:graphicFrame>
      <p:graphicFrame>
        <p:nvGraphicFramePr>
          <p:cNvPr id="13" name="Gráfico 12">
            <a:extLst>
              <a:ext uri="{FF2B5EF4-FFF2-40B4-BE49-F238E27FC236}">
                <a16:creationId xmlns:a16="http://schemas.microsoft.com/office/drawing/2014/main" id="{462EA7F3-854A-40B7-8A94-BB9D2B2989E6}"/>
              </a:ext>
            </a:extLst>
          </p:cNvPr>
          <p:cNvGraphicFramePr>
            <a:graphicFrameLocks/>
          </p:cNvGraphicFramePr>
          <p:nvPr>
            <p:extLst>
              <p:ext uri="{D42A27DB-BD31-4B8C-83A1-F6EECF244321}">
                <p14:modId xmlns:p14="http://schemas.microsoft.com/office/powerpoint/2010/main" val="4202298287"/>
              </p:ext>
            </p:extLst>
          </p:nvPr>
        </p:nvGraphicFramePr>
        <p:xfrm>
          <a:off x="5671802" y="4835587"/>
          <a:ext cx="4222800" cy="19060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60802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7EC40-B585-4BF5-BDCE-9C9AD9A2FC83}"/>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PRESTAÇÃO DE CONTAS DOS PAGAMENTOS</a:t>
            </a:r>
          </a:p>
        </p:txBody>
      </p:sp>
      <p:sp>
        <p:nvSpPr>
          <p:cNvPr id="5" name="Espaço Reservado para Conteúdo 3"/>
          <p:cNvSpPr txBox="1">
            <a:spLocks/>
          </p:cNvSpPr>
          <p:nvPr/>
        </p:nvSpPr>
        <p:spPr>
          <a:xfrm>
            <a:off x="245909" y="1617893"/>
            <a:ext cx="11700182" cy="5106180"/>
          </a:xfrm>
          <a:prstGeom prst="rect">
            <a:avLst/>
          </a:prstGeom>
          <a:ln w="19050">
            <a:noFill/>
          </a:ln>
        </p:spPr>
        <p:txBody>
          <a:bodyPr vert="horz" lIns="106985" tIns="53492" rIns="106985" bIns="53492" rtlCol="0">
            <a:no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00000"/>
              </a:lnSpc>
              <a:spcBef>
                <a:spcPts val="1000"/>
              </a:spcBef>
              <a:buFont typeface="Arial" panose="020B0604020202020204" pitchFamily="34" charset="0"/>
              <a:buNone/>
            </a:pPr>
            <a:r>
              <a:rPr lang="pt-BR" sz="1000" b="1" dirty="0">
                <a:solidFill>
                  <a:prstClr val="black"/>
                </a:solidFill>
                <a:latin typeface="Abadi" panose="020B0604020104020204"/>
              </a:rPr>
              <a:t>Em 04.05.2020 o Juízo deferiu, a pedido da Recuperanda, a suspensão das obrigações de pagamento do plano de recuperação, por 120 dias a contar daquela data, abrangendo, também, as parcelas retroativas de março e abril. Estabeleceu, ainda, que neste período deveria a empresa se reunir à assembleia de credores, preferencialmente por meio virtual, para apresentação de novo PRJ. Em manifestação protocolada ao final do prazo previsto, a empresa postulou a prorrogação da suspensão e a manutenção dos termos originais do PRJ, sem necessidade de nova AGC. Esta Administração Judicial concordou com os pedidos feitos no peticionamento, contudo, até o momento, não há manifestação do Juízo. Registra-se que o prazo de suspensão pretendido já se esgotou, de modo que a Recuperanda retomou o cumprimento das obrigações.</a:t>
            </a:r>
          </a:p>
          <a:p>
            <a:pPr marL="0" indent="0" algn="just" defTabSz="914400">
              <a:lnSpc>
                <a:spcPct val="150000"/>
              </a:lnSpc>
              <a:spcBef>
                <a:spcPts val="1000"/>
              </a:spcBef>
              <a:buClr>
                <a:srgbClr val="B48A20"/>
              </a:buClr>
              <a:buFont typeface="Arial" panose="020B0604020202020204" pitchFamily="34" charset="0"/>
              <a:buNone/>
            </a:pPr>
            <a:r>
              <a:rPr lang="pt-BR" sz="1200" b="1" dirty="0">
                <a:solidFill>
                  <a:schemeClr val="accent4">
                    <a:lumMod val="75000"/>
                  </a:schemeClr>
                </a:solidFill>
                <a:latin typeface="Abadi" panose="020B0604020104020204" pitchFamily="34" charset="0"/>
              </a:rPr>
              <a:t>Classe I - Trabalhista</a:t>
            </a:r>
          </a:p>
          <a:p>
            <a:pPr marL="0" indent="0" algn="just">
              <a:lnSpc>
                <a:spcPct val="100000"/>
              </a:lnSpc>
              <a:spcBef>
                <a:spcPts val="0"/>
              </a:spcBef>
              <a:buFont typeface="Arial" panose="020B0604020202020204" pitchFamily="34" charset="0"/>
              <a:buNone/>
            </a:pPr>
            <a:r>
              <a:rPr lang="pt-BR" sz="900" dirty="0">
                <a:solidFill>
                  <a:prstClr val="black"/>
                </a:solidFill>
                <a:latin typeface="Abadi" panose="020B0604020104020204"/>
              </a:rPr>
              <a:t>Não houve carência para início dos pagamentos. O marco inicial foi a </a:t>
            </a:r>
            <a:r>
              <a:rPr lang="pt-BR" sz="900" dirty="0">
                <a:latin typeface="Abadi" panose="020B0604020104020204"/>
              </a:rPr>
              <a:t>aprovação do plano na assembleia geral realizada em 22/10/2018, portanto, os credores trabalhistas com créditos vencidos até os 3 meses que antecedem o pedido de RJ, no limite de 5 salários mínimos, deveriam ter sido pagos até dezembro de 2018. </a:t>
            </a:r>
          </a:p>
          <a:p>
            <a:pPr marL="0" indent="0" algn="just">
              <a:lnSpc>
                <a:spcPct val="100000"/>
              </a:lnSpc>
              <a:spcBef>
                <a:spcPts val="1000"/>
              </a:spcBef>
              <a:buFont typeface="Arial" panose="020B0604020202020204" pitchFamily="34" charset="0"/>
              <a:buNone/>
            </a:pPr>
            <a:r>
              <a:rPr lang="pt-BR" sz="900" dirty="0">
                <a:latin typeface="Abadi" panose="020B0604020104020204"/>
              </a:rPr>
              <a:t>O prazo para quitação dos demais credores trabalhistas é em até 12 meses após a aprovação do </a:t>
            </a:r>
            <a:r>
              <a:rPr lang="pt-BR" sz="900" dirty="0">
                <a:solidFill>
                  <a:prstClr val="black"/>
                </a:solidFill>
                <a:latin typeface="Abadi" panose="020B0604020104020204"/>
              </a:rPr>
              <a:t>plano de RJ, portanto, encerrou-se em </a:t>
            </a:r>
            <a:r>
              <a:rPr lang="pt-BR" sz="900" dirty="0">
                <a:latin typeface="Abadi" panose="020B0604020104020204"/>
              </a:rPr>
              <a:t>outubro de 2020. O valor </a:t>
            </a:r>
            <a:r>
              <a:rPr lang="pt-BR" sz="900" dirty="0">
                <a:solidFill>
                  <a:prstClr val="black"/>
                </a:solidFill>
                <a:latin typeface="Abadi" panose="020B0604020104020204"/>
              </a:rPr>
              <a:t>em aberto, até o momento, é de R$ 307.134,52. Questionada, a Recuperanda informou que estes créditos da classe I são projeções de futuras rescisões, por isso, os pagamentos estão suspensos até que, de fato, ocorra a rescisão. O Juízo estabeleceu que a Recuperanda deverá reunir nova assembleia de credores, momento que será verificada a persistência dos valores. Caso verifique-se sua não mais existência, será feita sua exclusão para fins de edital modificativo.</a:t>
            </a:r>
          </a:p>
          <a:p>
            <a:pPr marL="0" indent="0" algn="just">
              <a:lnSpc>
                <a:spcPct val="100000"/>
              </a:lnSpc>
              <a:spcBef>
                <a:spcPts val="1000"/>
              </a:spcBef>
              <a:buFont typeface="Arial" panose="020B0604020202020204" pitchFamily="34" charset="0"/>
              <a:buNone/>
            </a:pPr>
            <a:r>
              <a:rPr lang="pt-BR" sz="900" dirty="0">
                <a:solidFill>
                  <a:prstClr val="black"/>
                </a:solidFill>
                <a:latin typeface="Abadi" panose="020B0604020104020204"/>
              </a:rPr>
              <a:t>A partir deste esclarecimento</a:t>
            </a:r>
            <a:r>
              <a:rPr lang="pt-BR" sz="900" dirty="0">
                <a:solidFill>
                  <a:prstClr val="black">
                    <a:lumMod val="95000"/>
                    <a:lumOff val="5000"/>
                  </a:prstClr>
                </a:solidFill>
                <a:latin typeface="Abadi" panose="020B0604020104020204"/>
              </a:rPr>
              <a:t>, foram solicitados os comprovantes de pagamento dos créditos de trabalhadores efetivamente demitidos. A </a:t>
            </a:r>
            <a:r>
              <a:rPr lang="pt-BR" sz="900" dirty="0" err="1">
                <a:solidFill>
                  <a:prstClr val="black">
                    <a:lumMod val="95000"/>
                    <a:lumOff val="5000"/>
                  </a:prstClr>
                </a:solidFill>
                <a:latin typeface="Abadi" panose="020B0604020104020204"/>
              </a:rPr>
              <a:t>Ferru’s</a:t>
            </a:r>
            <a:r>
              <a:rPr lang="pt-BR" sz="900" dirty="0">
                <a:solidFill>
                  <a:prstClr val="black">
                    <a:lumMod val="95000"/>
                    <a:lumOff val="5000"/>
                  </a:prstClr>
                </a:solidFill>
                <a:latin typeface="Abadi" panose="020B0604020104020204"/>
              </a:rPr>
              <a:t> apresentou os “termos de quitações de crédito”, feito através das rescisões, que comprovam as quitações dos valores.</a:t>
            </a:r>
          </a:p>
          <a:p>
            <a:pPr marL="0" indent="0" algn="just" defTabSz="914400">
              <a:lnSpc>
                <a:spcPct val="150000"/>
              </a:lnSpc>
              <a:spcBef>
                <a:spcPts val="1000"/>
              </a:spcBef>
              <a:buClr>
                <a:srgbClr val="B48A20"/>
              </a:buClr>
              <a:buNone/>
              <a:tabLst>
                <a:tab pos="7442200" algn="l"/>
              </a:tabLst>
              <a:defRPr/>
            </a:pPr>
            <a:r>
              <a:rPr lang="pt-BR" sz="1200" b="1" dirty="0">
                <a:solidFill>
                  <a:schemeClr val="accent4">
                    <a:lumMod val="75000"/>
                  </a:schemeClr>
                </a:solidFill>
                <a:latin typeface="Abadi" panose="020B0604020104020204" pitchFamily="34" charset="0"/>
              </a:rPr>
              <a:t>Classe II – Garantia Real </a:t>
            </a:r>
          </a:p>
          <a:p>
            <a:pPr marL="0" indent="0" algn="just">
              <a:lnSpc>
                <a:spcPct val="100000"/>
              </a:lnSpc>
              <a:spcBef>
                <a:spcPts val="0"/>
              </a:spcBef>
              <a:buFont typeface="Arial" panose="020B0604020202020204" pitchFamily="34" charset="0"/>
              <a:buNone/>
              <a:defRPr/>
            </a:pPr>
            <a:r>
              <a:rPr lang="pt-BR" sz="900" dirty="0">
                <a:solidFill>
                  <a:prstClr val="black"/>
                </a:solidFill>
                <a:latin typeface="Abadi" panose="020B0604020104020204"/>
              </a:rPr>
              <a:t>O primeiro pagamento foi realizado em janeiro de 2019, conforme estipulado no plano de recuperação judicial. Os pagamentos dos meses de janeiro e fevereiro de 2020 foram cumpridos, contudo, devido às paralisações feitas na pandemia e a autorização de suspensão dos pagamentos pelo juiz, as parcelas dos meses de março a </a:t>
            </a:r>
            <a:r>
              <a:rPr lang="pt-BR" sz="900" dirty="0">
                <a:latin typeface="Abadi" panose="020B0604020104020204"/>
              </a:rPr>
              <a:t>outubro foram suspensas. A empresa  retomou os pagamentos em novembro de 2020. No total, a empresa pagou R$  210.784,35</a:t>
            </a:r>
            <a:r>
              <a:rPr lang="pt-BR" sz="900">
                <a:latin typeface="Abadi" panose="020B0604020104020204"/>
              </a:rPr>
              <a:t>, sendo </a:t>
            </a:r>
            <a:r>
              <a:rPr lang="pt-BR" sz="900" dirty="0">
                <a:latin typeface="Abadi" panose="020B0604020104020204"/>
              </a:rPr>
              <a:t>que o ultimo pagamento ocorreu em fevereiro de 2021 no valor de R$ 10 mil e a parcela de março permanece em aberto. O </a:t>
            </a:r>
            <a:r>
              <a:rPr lang="pt-BR" sz="900" dirty="0">
                <a:solidFill>
                  <a:prstClr val="black"/>
                </a:solidFill>
                <a:latin typeface="Abadi" panose="020B0604020104020204"/>
              </a:rPr>
              <a:t>prazo final de quitação é janeiro/2039.</a:t>
            </a:r>
          </a:p>
          <a:p>
            <a:pPr marL="0" indent="0" algn="just">
              <a:lnSpc>
                <a:spcPct val="100000"/>
              </a:lnSpc>
              <a:spcBef>
                <a:spcPts val="0"/>
              </a:spcBef>
              <a:buFont typeface="Arial" panose="020B0604020202020204" pitchFamily="34" charset="0"/>
              <a:buNone/>
              <a:defRPr/>
            </a:pPr>
            <a:endParaRPr lang="pt-BR" sz="900" dirty="0">
              <a:solidFill>
                <a:srgbClr val="FF0000"/>
              </a:solidFill>
              <a:latin typeface="Abadi" panose="020B0604020104020204"/>
            </a:endParaRPr>
          </a:p>
          <a:p>
            <a:pPr marL="0" indent="0" algn="just" defTabSz="914400">
              <a:lnSpc>
                <a:spcPct val="150000"/>
              </a:lnSpc>
              <a:spcBef>
                <a:spcPts val="1000"/>
              </a:spcBef>
              <a:buClr>
                <a:srgbClr val="B48A20"/>
              </a:buClr>
              <a:buNone/>
              <a:tabLst>
                <a:tab pos="7442200" algn="l"/>
              </a:tabLst>
              <a:defRPr/>
            </a:pPr>
            <a:r>
              <a:rPr lang="pt-BR" sz="1200" b="1" dirty="0">
                <a:solidFill>
                  <a:schemeClr val="accent4">
                    <a:lumMod val="75000"/>
                  </a:schemeClr>
                </a:solidFill>
                <a:latin typeface="Abadi" panose="020B0604020104020204" pitchFamily="34" charset="0"/>
              </a:rPr>
              <a:t>Classe III - Quirografários</a:t>
            </a:r>
          </a:p>
          <a:p>
            <a:pPr marL="0" indent="0" algn="just">
              <a:lnSpc>
                <a:spcPct val="100000"/>
              </a:lnSpc>
              <a:spcBef>
                <a:spcPts val="0"/>
              </a:spcBef>
              <a:buNone/>
              <a:defRPr/>
            </a:pPr>
            <a:r>
              <a:rPr lang="pt-BR" sz="900" dirty="0">
                <a:solidFill>
                  <a:prstClr val="black"/>
                </a:solidFill>
                <a:latin typeface="Abadi" panose="020B0604020104020204"/>
              </a:rPr>
              <a:t>A Recuperanda iniciou o pagamento dos credores da opção 1 em novembro de 2019 e assim sucedeu até fevereiro de 2020, quando, </a:t>
            </a:r>
            <a:r>
              <a:rPr lang="pt-BR" sz="900" dirty="0">
                <a:solidFill>
                  <a:prstClr val="black">
                    <a:lumMod val="95000"/>
                    <a:lumOff val="5000"/>
                  </a:prstClr>
                </a:solidFill>
                <a:latin typeface="Abadi" panose="020B0604020104020204"/>
              </a:rPr>
              <a:t>a pedido da Recuperanda, houve a suspensão das obrigações de pagamento do plano de recuperação, por 120 dias, </a:t>
            </a:r>
            <a:r>
              <a:rPr lang="pt-BR" sz="900" dirty="0">
                <a:solidFill>
                  <a:prstClr val="black"/>
                </a:solidFill>
                <a:latin typeface="Abadi" panose="020B0604020104020204"/>
              </a:rPr>
              <a:t>abrangendo março e abril de 2020</a:t>
            </a:r>
            <a:r>
              <a:rPr lang="pt-BR" sz="900" dirty="0">
                <a:solidFill>
                  <a:prstClr val="black">
                    <a:lumMod val="95000"/>
                    <a:lumOff val="5000"/>
                  </a:prstClr>
                </a:solidFill>
                <a:latin typeface="Abadi" panose="020B0604020104020204"/>
              </a:rPr>
              <a:t>. </a:t>
            </a:r>
            <a:r>
              <a:rPr lang="pt-BR" sz="900" dirty="0">
                <a:solidFill>
                  <a:prstClr val="black"/>
                </a:solidFill>
                <a:latin typeface="Abadi" panose="020B0604020104020204"/>
              </a:rPr>
              <a:t>A empresa retomou os pagamentos em novembro de 2020 e em janeiro de 2021, os pagamentos das </a:t>
            </a:r>
            <a:r>
              <a:rPr lang="pt-BR" sz="900" dirty="0">
                <a:solidFill>
                  <a:prstClr val="black"/>
                </a:solidFill>
                <a:latin typeface="Abadi" panose="020B0604020104020204" pitchFamily="34" charset="0"/>
              </a:rPr>
              <a:t>parcelas alcançaram o montante total </a:t>
            </a:r>
            <a:r>
              <a:rPr lang="pt-BR" sz="900" dirty="0">
                <a:latin typeface="Abadi" panose="020B0604020104020204" pitchFamily="34" charset="0"/>
              </a:rPr>
              <a:t>de R$66.406,04</a:t>
            </a:r>
            <a:r>
              <a:rPr lang="pt-BR" sz="900" dirty="0">
                <a:solidFill>
                  <a:prstClr val="black"/>
                </a:solidFill>
                <a:latin typeface="Abadi" panose="020B0604020104020204" pitchFamily="34" charset="0"/>
              </a:rPr>
              <a:t>, representando 11% do valor total. Salienta-se que o prazo final de quitação é outubro/2029. </a:t>
            </a:r>
            <a:r>
              <a:rPr lang="pt-BR" sz="900" u="sng" dirty="0">
                <a:solidFill>
                  <a:prstClr val="black"/>
                </a:solidFill>
                <a:latin typeface="Abadi" panose="020B0604020104020204" pitchFamily="34" charset="0"/>
              </a:rPr>
              <a:t>A parcela </a:t>
            </a:r>
            <a:r>
              <a:rPr lang="pt-BR" sz="900" u="sng" dirty="0">
                <a:latin typeface="Abadi" panose="020B0604020104020204" pitchFamily="34" charset="0"/>
              </a:rPr>
              <a:t>de fevereiro e março/2021 não </a:t>
            </a:r>
            <a:r>
              <a:rPr lang="pt-BR" sz="900" u="sng" dirty="0">
                <a:solidFill>
                  <a:prstClr val="black"/>
                </a:solidFill>
                <a:latin typeface="Abadi" panose="020B0604020104020204" pitchFamily="34" charset="0"/>
              </a:rPr>
              <a:t>foram pagas, por insuficiência de caixa, conforme explicou a empresa</a:t>
            </a:r>
            <a:r>
              <a:rPr lang="pt-BR" sz="900" u="sng" dirty="0">
                <a:solidFill>
                  <a:prstClr val="black"/>
                </a:solidFill>
                <a:latin typeface="Abadi" panose="020B0604020104020204"/>
              </a:rPr>
              <a:t>.</a:t>
            </a:r>
          </a:p>
          <a:p>
            <a:pPr marL="0" indent="0" algn="just" defTabSz="914400">
              <a:lnSpc>
                <a:spcPct val="150000"/>
              </a:lnSpc>
              <a:spcBef>
                <a:spcPts val="1000"/>
              </a:spcBef>
              <a:buClr>
                <a:srgbClr val="B48A20"/>
              </a:buClr>
              <a:buNone/>
              <a:tabLst>
                <a:tab pos="7442200" algn="l"/>
              </a:tabLst>
              <a:defRPr/>
            </a:pPr>
            <a:r>
              <a:rPr lang="pt-BR" sz="1200" b="1" dirty="0">
                <a:solidFill>
                  <a:schemeClr val="accent4">
                    <a:lumMod val="75000"/>
                  </a:schemeClr>
                </a:solidFill>
                <a:latin typeface="Abadi" panose="020B0604020104020204" pitchFamily="34" charset="0"/>
              </a:rPr>
              <a:t>Classe IV – </a:t>
            </a:r>
            <a:r>
              <a:rPr lang="pt-BR" sz="1200" b="1" dirty="0" err="1">
                <a:solidFill>
                  <a:schemeClr val="accent4">
                    <a:lumMod val="75000"/>
                  </a:schemeClr>
                </a:solidFill>
                <a:latin typeface="Abadi" panose="020B0604020104020204" pitchFamily="34" charset="0"/>
              </a:rPr>
              <a:t>ME’s</a:t>
            </a:r>
            <a:r>
              <a:rPr lang="pt-BR" sz="1200" b="1" dirty="0">
                <a:solidFill>
                  <a:schemeClr val="accent4">
                    <a:lumMod val="75000"/>
                  </a:schemeClr>
                </a:solidFill>
                <a:latin typeface="Abadi" panose="020B0604020104020204" pitchFamily="34" charset="0"/>
              </a:rPr>
              <a:t> e </a:t>
            </a:r>
            <a:r>
              <a:rPr lang="pt-BR" sz="1200" b="1" dirty="0" err="1">
                <a:solidFill>
                  <a:schemeClr val="accent4">
                    <a:lumMod val="75000"/>
                  </a:schemeClr>
                </a:solidFill>
                <a:latin typeface="Abadi" panose="020B0604020104020204" pitchFamily="34" charset="0"/>
              </a:rPr>
              <a:t>EPP’s</a:t>
            </a:r>
            <a:endParaRPr lang="pt-BR" sz="1200" b="1" dirty="0">
              <a:solidFill>
                <a:schemeClr val="accent4">
                  <a:lumMod val="75000"/>
                </a:schemeClr>
              </a:solidFill>
              <a:latin typeface="Abadi" panose="020B0604020104020204" pitchFamily="34" charset="0"/>
            </a:endParaRPr>
          </a:p>
          <a:p>
            <a:pPr marL="0" indent="0" algn="just">
              <a:lnSpc>
                <a:spcPct val="100000"/>
              </a:lnSpc>
              <a:spcBef>
                <a:spcPts val="0"/>
              </a:spcBef>
              <a:buFont typeface="Arial" panose="020B0604020202020204" pitchFamily="34" charset="0"/>
              <a:buNone/>
            </a:pPr>
            <a:r>
              <a:rPr lang="pt-BR" sz="900" dirty="0">
                <a:solidFill>
                  <a:prstClr val="black"/>
                </a:solidFill>
                <a:latin typeface="Abadi" panose="020B0604020104020204"/>
              </a:rPr>
              <a:t>Os pagamentos da opção 3 iniciaram em novembro de 2019. Foram pagas apenas 4 parcelas</a:t>
            </a:r>
            <a:r>
              <a:rPr lang="pt-BR" sz="900" dirty="0">
                <a:solidFill>
                  <a:srgbClr val="FF0000"/>
                </a:solidFill>
                <a:latin typeface="Abadi" panose="020B0604020104020204"/>
              </a:rPr>
              <a:t> </a:t>
            </a:r>
            <a:r>
              <a:rPr lang="pt-BR" sz="900" dirty="0">
                <a:solidFill>
                  <a:prstClr val="black"/>
                </a:solidFill>
                <a:latin typeface="Abadi" panose="020B0604020104020204"/>
              </a:rPr>
              <a:t>no valor total de R$3.208,93</a:t>
            </a:r>
            <a:r>
              <a:rPr lang="pt-BR" sz="900" dirty="0">
                <a:latin typeface="Abadi" panose="020B0604020104020204"/>
              </a:rPr>
              <a:t>. Os valores em atraso correspondem a R$2.406,77 e englobam a parcela de outubro de 2020, fevereiro e março de 2021. R</a:t>
            </a:r>
            <a:r>
              <a:rPr lang="pt-BR" sz="900" dirty="0">
                <a:solidFill>
                  <a:prstClr val="black"/>
                </a:solidFill>
                <a:latin typeface="Abadi" panose="020B0604020104020204"/>
              </a:rPr>
              <a:t>essalta-se que o prazo final de quitação é outubro/2029.</a:t>
            </a:r>
            <a:endParaRPr lang="pt-BR" sz="900" dirty="0">
              <a:solidFill>
                <a:srgbClr val="FF0000"/>
              </a:solidFill>
              <a:latin typeface="Abadi" panose="020B0604020104020204"/>
            </a:endParaRPr>
          </a:p>
          <a:p>
            <a:pPr marL="0" indent="0" algn="just">
              <a:lnSpc>
                <a:spcPct val="100000"/>
              </a:lnSpc>
              <a:spcBef>
                <a:spcPts val="1000"/>
              </a:spcBef>
              <a:buFont typeface="Arial" panose="020B0604020202020204" pitchFamily="34" charset="0"/>
              <a:buNone/>
            </a:pPr>
            <a:r>
              <a:rPr lang="pt-BR" sz="900" dirty="0">
                <a:solidFill>
                  <a:prstClr val="black"/>
                </a:solidFill>
                <a:latin typeface="Abadi" panose="020B0604020104020204"/>
              </a:rPr>
              <a:t>Os comprovantes podem ser solicitados através do e-mail </a:t>
            </a:r>
            <a:r>
              <a:rPr lang="pt-BR" sz="900" dirty="0">
                <a:solidFill>
                  <a:prstClr val="black"/>
                </a:solidFill>
                <a:latin typeface="Abadi" panose="020B0604020104020204"/>
                <a:hlinkClick r:id="rId3"/>
              </a:rPr>
              <a:t>divergencias@administradorjudicial.adv.br</a:t>
            </a:r>
            <a:endParaRPr lang="pt-BR" sz="900" dirty="0">
              <a:solidFill>
                <a:prstClr val="black"/>
              </a:solidFill>
              <a:latin typeface="Abadi" panose="020B0604020104020204"/>
            </a:endParaRPr>
          </a:p>
        </p:txBody>
      </p:sp>
    </p:spTree>
    <p:extLst>
      <p:ext uri="{BB962C8B-B14F-4D97-AF65-F5344CB8AC3E}">
        <p14:creationId xmlns:p14="http://schemas.microsoft.com/office/powerpoint/2010/main" val="4190203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13536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2378</TotalTime>
  <Words>2146</Words>
  <Application>Microsoft Office PowerPoint</Application>
  <PresentationFormat>Widescreen</PresentationFormat>
  <Paragraphs>313</Paragraphs>
  <Slides>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Abadi</vt:lpstr>
      <vt:lpstr>Arial</vt:lpstr>
      <vt:lpstr>Calibri</vt:lpstr>
      <vt:lpstr>Calibri Light</vt:lpstr>
      <vt:lpstr>Wingdings</vt:lpstr>
      <vt:lpstr>Tema do Office</vt:lpstr>
      <vt:lpstr>FERRU’S MÓVEIS PARA ESCRITÓRIO LTDA.   PROC N° 5000011-86.2016.8.21.0077</vt:lpstr>
      <vt:lpstr>Apresentação do PowerPoint</vt:lpstr>
      <vt:lpstr>SUMÁRIO</vt:lpstr>
      <vt:lpstr>CRONOGRAMA PROCESSUAL</vt:lpstr>
      <vt:lpstr>PREMISSAS DA RECUPERAÇÃO JUDICIAL</vt:lpstr>
      <vt:lpstr>PREMISSAS DA RECUPERAÇÃO JUDICIAL</vt:lpstr>
      <vt:lpstr>PRESTAÇÃO DE CONTAS DOS PAGAMENTOS</vt:lpstr>
      <vt:lpstr>PRESTAÇÃO DE CONTAS DOS PAGAMENTOS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camila padilha</dc:creator>
  <cp:lastModifiedBy>Jessica Silveira | Medeiros &amp; Medeiros Administração Judicial</cp:lastModifiedBy>
  <cp:revision>70</cp:revision>
  <dcterms:created xsi:type="dcterms:W3CDTF">2021-03-19T12:50:54Z</dcterms:created>
  <dcterms:modified xsi:type="dcterms:W3CDTF">2021-05-11T00:16:16Z</dcterms:modified>
</cp:coreProperties>
</file>