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77" r:id="rId2"/>
    <p:sldId id="328" r:id="rId3"/>
    <p:sldId id="316" r:id="rId4"/>
    <p:sldId id="329" r:id="rId5"/>
    <p:sldId id="330" r:id="rId6"/>
    <p:sldId id="331" r:id="rId7"/>
    <p:sldId id="315" r:id="rId8"/>
    <p:sldId id="27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0E0"/>
    <a:srgbClr val="565656"/>
    <a:srgbClr val="EEEEEE"/>
    <a:srgbClr val="1E1E1E"/>
    <a:srgbClr val="B58B23"/>
    <a:srgbClr val="B48A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Estilo com Tema 2 - Ênfas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Estilo E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Estilo Médio 1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07" autoAdjust="0"/>
    <p:restoredTop sz="95938" autoAdjust="0"/>
  </p:normalViewPr>
  <p:slideViewPr>
    <p:cSldViewPr snapToGrid="0">
      <p:cViewPr varScale="1">
        <p:scale>
          <a:sx n="60" d="100"/>
          <a:sy n="60" d="100"/>
        </p:scale>
        <p:origin x="1119" y="54"/>
      </p:cViewPr>
      <p:guideLst/>
    </p:cSldViewPr>
  </p:slideViewPr>
  <p:outlineViewPr>
    <p:cViewPr>
      <p:scale>
        <a:sx n="33" d="100"/>
        <a:sy n="33" d="100"/>
      </p:scale>
      <p:origin x="0" y="-4445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3478" y="6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F68E2CEC-8B0B-41C5-B9A4-0FFA9C20F4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6BD3269-0F6B-4133-8DA4-2B2A7D6F57E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DF3449-37F3-4BD8-8213-06E7D6E657AA}" type="datetimeFigureOut">
              <a:rPr lang="pt-BR" smtClean="0"/>
              <a:t>29/08/2018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F746BA25-C48C-4FA4-8E81-6E25E4297F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5748FC26-69CA-4E07-9F98-CFE633C98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939317-ACC9-43DA-88FA-64D94278B7C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760189-F639-49AE-8FA1-047872C141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1A247-9071-46C8-9D99-BD4225D6CE77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2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10" Type="http://schemas.openxmlformats.org/officeDocument/2006/relationships/tags" Target="../tags/tag15.xml"/><Relationship Id="rId4" Type="http://schemas.openxmlformats.org/officeDocument/2006/relationships/tags" Target="../tags/tag9.xml"/><Relationship Id="rId9" Type="http://schemas.openxmlformats.org/officeDocument/2006/relationships/tags" Target="../tags/tag1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://administradorjudicial.adv.br/home" TargetMode="External"/><Relationship Id="rId7" Type="http://schemas.openxmlformats.org/officeDocument/2006/relationships/image" Target="../media/image5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46F3349-5C5C-4B23-8D14-52656A981E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045" t="45155" r="43732" b="35200"/>
          <a:stretch/>
        </p:blipFill>
        <p:spPr>
          <a:xfrm>
            <a:off x="6291618" y="176300"/>
            <a:ext cx="2260990" cy="164032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E9FD6A5-8C67-4438-974A-4474D3C35DA8}"/>
              </a:ext>
            </a:extLst>
          </p:cNvPr>
          <p:cNvSpPr/>
          <p:nvPr userDrawn="1"/>
        </p:nvSpPr>
        <p:spPr>
          <a:xfrm>
            <a:off x="4577645" y="2389767"/>
            <a:ext cx="43666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2800" b="0" i="0" u="none" strike="noStrike" baseline="0" dirty="0">
                <a:solidFill>
                  <a:srgbClr val="B58B2B"/>
                </a:solidFill>
                <a:latin typeface="Candara" panose="020E0502030303020204" pitchFamily="34" charset="0"/>
              </a:rPr>
              <a:t>RECUPERAÇÃO JUDICIAL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4E705334-30C3-4733-ACC0-CFB17929104A}"/>
              </a:ext>
            </a:extLst>
          </p:cNvPr>
          <p:cNvSpPr/>
          <p:nvPr userDrawn="1"/>
        </p:nvSpPr>
        <p:spPr>
          <a:xfrm>
            <a:off x="5387792" y="4612151"/>
            <a:ext cx="3756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3600" b="0" i="0" u="none" strike="noStrike" baseline="0" dirty="0">
                <a:solidFill>
                  <a:srgbClr val="B58B2B"/>
                </a:solidFill>
                <a:latin typeface="Candara" panose="020E0502030303020204" pitchFamily="34" charset="0"/>
              </a:rPr>
              <a:t>RESUMO DO PRJ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0674AF2-8F3E-4F35-B92D-C3D15AB59514}"/>
              </a:ext>
            </a:extLst>
          </p:cNvPr>
          <p:cNvCxnSpPr>
            <a:cxnSpLocks/>
          </p:cNvCxnSpPr>
          <p:nvPr userDrawn="1"/>
        </p:nvCxnSpPr>
        <p:spPr>
          <a:xfrm>
            <a:off x="4577645" y="2507264"/>
            <a:ext cx="0" cy="1440000"/>
          </a:xfrm>
          <a:prstGeom prst="line">
            <a:avLst/>
          </a:prstGeom>
          <a:ln w="38100">
            <a:solidFill>
              <a:srgbClr val="B58B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95CF2C27-B07B-47F4-8D58-8AC5BACAB112}"/>
              </a:ext>
            </a:extLst>
          </p:cNvPr>
          <p:cNvCxnSpPr>
            <a:cxnSpLocks/>
          </p:cNvCxnSpPr>
          <p:nvPr userDrawn="1"/>
        </p:nvCxnSpPr>
        <p:spPr>
          <a:xfrm>
            <a:off x="5406280" y="4682885"/>
            <a:ext cx="0" cy="596208"/>
          </a:xfrm>
          <a:prstGeom prst="line">
            <a:avLst/>
          </a:prstGeom>
          <a:ln w="38100">
            <a:solidFill>
              <a:srgbClr val="B58B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739F2E6-4D37-435D-A6F7-33367CE3DD57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235928" y="245660"/>
            <a:ext cx="4262803" cy="6335991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OpenSans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OpenSans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OpenSans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OpenSans"/>
              </a:defRPr>
            </a:lvl4pPr>
            <a:lvl5pPr>
              <a:defRPr lang="pt-BR" sz="1015" dirty="0">
                <a:solidFill>
                  <a:srgbClr val="1E1E1E"/>
                </a:solidFill>
                <a:latin typeface="OpenSans"/>
              </a:defRPr>
            </a:lvl5pPr>
          </a:lstStyle>
          <a:p>
            <a:pPr marL="247657" lvl="0" indent="-247657"/>
            <a:r>
              <a:rPr lang="pt-BR" noProof="0"/>
              <a:t>Imagem da empresa</a:t>
            </a:r>
          </a:p>
        </p:txBody>
      </p:sp>
      <p:sp>
        <p:nvSpPr>
          <p:cNvPr id="21" name="Espaço Reservado para Texto 6">
            <a:extLst>
              <a:ext uri="{FF2B5EF4-FFF2-40B4-BE49-F238E27FC236}">
                <a16:creationId xmlns:a16="http://schemas.microsoft.com/office/drawing/2014/main" id="{88FB581A-E088-4FC3-83D6-EC13313D1C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18589" y="2974543"/>
            <a:ext cx="4225162" cy="972722"/>
          </a:xfrm>
        </p:spPr>
        <p:txBody>
          <a:bodyPr anchor="ctr">
            <a:normAutofit/>
          </a:bodyPr>
          <a:lstStyle>
            <a:lvl1pPr marL="0" indent="0">
              <a:buNone/>
              <a:defRPr sz="22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Nome da empresa</a:t>
            </a:r>
          </a:p>
        </p:txBody>
      </p:sp>
      <p:sp>
        <p:nvSpPr>
          <p:cNvPr id="23" name="Espaço Reservado para Texto 6">
            <a:extLst>
              <a:ext uri="{FF2B5EF4-FFF2-40B4-BE49-F238E27FC236}">
                <a16:creationId xmlns:a16="http://schemas.microsoft.com/office/drawing/2014/main" id="{0E8FB4EF-5859-4D4B-8644-9174F1E36B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48728" y="6216520"/>
            <a:ext cx="1799735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400" b="0">
                <a:solidFill>
                  <a:srgbClr val="1E1E1E"/>
                </a:solidFill>
                <a:latin typeface="OpenSans"/>
              </a:defRPr>
            </a:lvl1pPr>
          </a:lstStyle>
          <a:p>
            <a:pPr lvl="0"/>
            <a:r>
              <a:rPr lang="pt-BR" dirty="0"/>
              <a:t>Cidade, dia mês e ano</a:t>
            </a:r>
          </a:p>
        </p:txBody>
      </p:sp>
    </p:spTree>
    <p:extLst>
      <p:ext uri="{BB962C8B-B14F-4D97-AF65-F5344CB8AC3E}">
        <p14:creationId xmlns:p14="http://schemas.microsoft.com/office/powerpoint/2010/main" val="3505961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CAC52ED-E8EE-412B-A958-B2A82A4E46D6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300" b="1" smtClean="0">
                <a:solidFill>
                  <a:srgbClr val="B58B23"/>
                </a:solidFill>
                <a:latin typeface="Candara" panose="020E0502030303020204" pitchFamily="34" charset="0"/>
              </a:rPr>
              <a:pPr/>
              <a:t>‹nº›</a:t>
            </a:fld>
            <a:endParaRPr lang="en-US" sz="1300" b="1" dirty="0">
              <a:solidFill>
                <a:srgbClr val="B58B23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Line 64">
            <a:extLst>
              <a:ext uri="{FF2B5EF4-FFF2-40B4-BE49-F238E27FC236}">
                <a16:creationId xmlns:a16="http://schemas.microsoft.com/office/drawing/2014/main" id="{56AAB999-379B-45D1-855C-D47B68F40AB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11" name="Espaço Reservado para Texto 3">
            <a:extLst>
              <a:ext uri="{FF2B5EF4-FFF2-40B4-BE49-F238E27FC236}">
                <a16:creationId xmlns:a16="http://schemas.microsoft.com/office/drawing/2014/main" id="{2FA3A59E-AF42-4043-B09F-4719923037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1BB07DA-1013-4AFA-BEE4-91338ADECB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350E62E6-68C4-4EFD-ACDE-0A5C53A1A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Espaço Reservado para Texto 6">
            <a:extLst>
              <a:ext uri="{FF2B5EF4-FFF2-40B4-BE49-F238E27FC236}">
                <a16:creationId xmlns:a16="http://schemas.microsoft.com/office/drawing/2014/main" id="{60D39CDE-1B14-4D57-A9FD-E03ADBED2B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166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8" name="Line 64">
            <a:extLst>
              <a:ext uri="{FF2B5EF4-FFF2-40B4-BE49-F238E27FC236}">
                <a16:creationId xmlns:a16="http://schemas.microsoft.com/office/drawing/2014/main" id="{986A3E11-F709-437A-816F-23D481EA0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142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3 textos sem títul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233142" y="1387481"/>
            <a:ext cx="8658812" cy="1601257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lnSpc>
                <a:spcPct val="100000"/>
              </a:lnSpc>
              <a:defRPr lang="pt-BR" sz="115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text</a:t>
            </a:r>
            <a:r>
              <a:rPr lang="pt-BR" noProof="0" dirty="0"/>
              <a:t> </a:t>
            </a:r>
            <a:r>
              <a:rPr lang="pt-BR" noProof="0" dirty="0" err="1"/>
              <a:t>styles</a:t>
            </a:r>
            <a:endParaRPr lang="pt-BR" noProof="0" dirty="0"/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pt-BR" noProof="0" dirty="0" err="1"/>
              <a:t>Second</a:t>
            </a:r>
            <a:r>
              <a:rPr lang="pt-BR" noProof="0" dirty="0"/>
              <a:t> </a:t>
            </a:r>
            <a:r>
              <a:rPr lang="pt-BR" noProof="0" dirty="0" err="1"/>
              <a:t>level</a:t>
            </a:r>
            <a:endParaRPr lang="pt-BR" noProof="0" dirty="0"/>
          </a:p>
          <a:p>
            <a:pPr lvl="2"/>
            <a:r>
              <a:rPr lang="pt-BR" noProof="0" dirty="0" err="1"/>
              <a:t>Third</a:t>
            </a:r>
            <a:r>
              <a:rPr lang="pt-BR" noProof="0" dirty="0"/>
              <a:t> </a:t>
            </a:r>
            <a:r>
              <a:rPr lang="pt-BR" noProof="0" dirty="0" err="1"/>
              <a:t>level</a:t>
            </a:r>
            <a:endParaRPr lang="pt-BR" noProof="0" dirty="0"/>
          </a:p>
          <a:p>
            <a:pPr lvl="3"/>
            <a:r>
              <a:rPr lang="pt-BR" noProof="0" dirty="0" err="1"/>
              <a:t>Fourth</a:t>
            </a:r>
            <a:r>
              <a:rPr lang="pt-BR" noProof="0" dirty="0"/>
              <a:t> </a:t>
            </a:r>
            <a:r>
              <a:rPr lang="pt-BR" noProof="0" dirty="0" err="1"/>
              <a:t>level</a:t>
            </a:r>
            <a:endParaRPr lang="pt-BR" noProof="0" dirty="0"/>
          </a:p>
          <a:p>
            <a:pPr lvl="4"/>
            <a:r>
              <a:rPr lang="pt-BR" noProof="0" dirty="0" err="1"/>
              <a:t>Fifth</a:t>
            </a:r>
            <a:r>
              <a:rPr lang="pt-BR" noProof="0" dirty="0"/>
              <a:t> </a:t>
            </a:r>
            <a:r>
              <a:rPr lang="pt-BR" noProof="0" dirty="0" err="1"/>
              <a:t>level</a:t>
            </a:r>
            <a:endParaRPr lang="pt-BR" noProof="0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8" hasCustomPrompt="1"/>
          </p:nvPr>
        </p:nvSpPr>
        <p:spPr>
          <a:xfrm>
            <a:off x="233142" y="3030010"/>
            <a:ext cx="8658812" cy="1601257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lnSpc>
                <a:spcPct val="100000"/>
              </a:lnSpc>
              <a:defRPr lang="pt-BR" sz="115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pt-BR" noProof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pt-BR" noProof="0"/>
              <a:t>Second level</a:t>
            </a:r>
          </a:p>
          <a:p>
            <a:pPr lvl="2"/>
            <a:r>
              <a:rPr lang="pt-BR" noProof="0"/>
              <a:t>Third level</a:t>
            </a:r>
          </a:p>
          <a:p>
            <a:pPr lvl="3"/>
            <a:r>
              <a:rPr lang="pt-BR" noProof="0"/>
              <a:t>Fourth level</a:t>
            </a:r>
          </a:p>
          <a:p>
            <a:pPr lvl="4"/>
            <a:r>
              <a:rPr lang="pt-BR" noProof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9" hasCustomPrompt="1"/>
          </p:nvPr>
        </p:nvSpPr>
        <p:spPr>
          <a:xfrm>
            <a:off x="233142" y="4673876"/>
            <a:ext cx="8658812" cy="1601257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lnSpc>
                <a:spcPct val="100000"/>
              </a:lnSpc>
              <a:defRPr lang="pt-BR" sz="115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pt-BR" noProof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pt-BR" noProof="0"/>
              <a:t>Second level</a:t>
            </a:r>
          </a:p>
          <a:p>
            <a:pPr lvl="2"/>
            <a:r>
              <a:rPr lang="pt-BR" noProof="0"/>
              <a:t>Third level</a:t>
            </a:r>
          </a:p>
          <a:p>
            <a:pPr lvl="3"/>
            <a:r>
              <a:rPr lang="pt-BR" noProof="0"/>
              <a:t>Fourth level</a:t>
            </a:r>
          </a:p>
          <a:p>
            <a:pPr lvl="4"/>
            <a:r>
              <a:rPr lang="pt-BR" noProof="0"/>
              <a:t>Fifth level</a:t>
            </a: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9992070B-B376-44A4-A671-112ED53B53C6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pt-BR" sz="1292" b="1" noProof="0" smtClean="0">
                <a:solidFill>
                  <a:srgbClr val="B58B23"/>
                </a:solidFill>
                <a:latin typeface="Candara" panose="020E0502030303020204" pitchFamily="34" charset="0"/>
              </a:rPr>
              <a:pPr/>
              <a:t>‹nº›</a:t>
            </a:fld>
            <a:endParaRPr lang="pt-BR" sz="1292" b="1" noProof="0" dirty="0">
              <a:solidFill>
                <a:srgbClr val="B58B23"/>
              </a:solidFill>
              <a:latin typeface="Candara" panose="020E0502030303020204" pitchFamily="34" charset="0"/>
            </a:endParaRPr>
          </a:p>
        </p:txBody>
      </p:sp>
      <p:sp>
        <p:nvSpPr>
          <p:cNvPr id="18" name="Line 64">
            <a:extLst>
              <a:ext uri="{FF2B5EF4-FFF2-40B4-BE49-F238E27FC236}">
                <a16:creationId xmlns:a16="http://schemas.microsoft.com/office/drawing/2014/main" id="{2267D6B5-0CAF-449A-A96A-AFE172C0C56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noProof="0">
              <a:solidFill>
                <a:prstClr val="black"/>
              </a:solidFill>
            </a:endParaRPr>
          </a:p>
        </p:txBody>
      </p:sp>
      <p:sp>
        <p:nvSpPr>
          <p:cNvPr id="20" name="Espaço Reservado para Texto 3">
            <a:extLst>
              <a:ext uri="{FF2B5EF4-FFF2-40B4-BE49-F238E27FC236}">
                <a16:creationId xmlns:a16="http://schemas.microsoft.com/office/drawing/2014/main" id="{70A30401-1035-4FD8-AB07-7E2AD64D61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noProof="0"/>
              <a:t>Adicionar Fonte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A730D4A-D1B3-40F4-85C6-73DC391BA9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9C6315BC-187C-401A-A67D-5B39C1EC8C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8" name="Espaço Reservado para Texto 6">
            <a:extLst>
              <a:ext uri="{FF2B5EF4-FFF2-40B4-BE49-F238E27FC236}">
                <a16:creationId xmlns:a16="http://schemas.microsoft.com/office/drawing/2014/main" id="{BC745122-2AC6-4C0B-9C00-BE6235BAA1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115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noProof="0" dirty="0"/>
              <a:t>Clique para editar o texto mestre</a:t>
            </a:r>
          </a:p>
        </p:txBody>
      </p:sp>
      <p:sp>
        <p:nvSpPr>
          <p:cNvPr id="29" name="Line 64">
            <a:extLst>
              <a:ext uri="{FF2B5EF4-FFF2-40B4-BE49-F238E27FC236}">
                <a16:creationId xmlns:a16="http://schemas.microsoft.com/office/drawing/2014/main" id="{55807B48-EB9D-4C68-A1B0-9CCC36A5D54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noProof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360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1 texto sem título acima e 2 títulos e textos na horizont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2"/>
          <p:cNvSpPr>
            <a:spLocks noGrp="1"/>
          </p:cNvSpPr>
          <p:nvPr>
            <p:ph sz="half" idx="26"/>
          </p:nvPr>
        </p:nvSpPr>
        <p:spPr>
          <a:xfrm>
            <a:off x="235929" y="1505345"/>
            <a:ext cx="8656026" cy="2026318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lnSpc>
                <a:spcPct val="100000"/>
              </a:lnSpc>
              <a:defRPr lang="en-US" sz="1150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lnSpc>
                <a:spcPct val="100000"/>
              </a:lnSpc>
              <a:defRPr lang="pt-BR" sz="1150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027FBA6-1F24-4AE4-966D-9317E7DCBDAB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12" name="Line 64">
            <a:extLst>
              <a:ext uri="{FF2B5EF4-FFF2-40B4-BE49-F238E27FC236}">
                <a16:creationId xmlns:a16="http://schemas.microsoft.com/office/drawing/2014/main" id="{6D35AEB6-E3C0-4962-AEE8-86B913C30BD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14" name="Espaço Reservado para Texto 3">
            <a:extLst>
              <a:ext uri="{FF2B5EF4-FFF2-40B4-BE49-F238E27FC236}">
                <a16:creationId xmlns:a16="http://schemas.microsoft.com/office/drawing/2014/main" id="{8CE4B928-7E42-49A1-AE96-6391199F53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3234C79-AC8A-4C24-A1BF-FA76A9533C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3F1BB428-7276-4063-A709-164354C77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Espaço Reservado para Texto 6">
            <a:extLst>
              <a:ext uri="{FF2B5EF4-FFF2-40B4-BE49-F238E27FC236}">
                <a16:creationId xmlns:a16="http://schemas.microsoft.com/office/drawing/2014/main" id="{A40C76EA-08C3-4711-8DC9-7DB9A589B2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166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21" name="Line 64">
            <a:extLst>
              <a:ext uri="{FF2B5EF4-FFF2-40B4-BE49-F238E27FC236}">
                <a16:creationId xmlns:a16="http://schemas.microsoft.com/office/drawing/2014/main" id="{9C270282-5B8B-49F5-BDC5-E284008B9FD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81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C9B7F8F-A8FE-412A-BB87-CFB9E228BA37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9" name="Line 64">
            <a:extLst>
              <a:ext uri="{FF2B5EF4-FFF2-40B4-BE49-F238E27FC236}">
                <a16:creationId xmlns:a16="http://schemas.microsoft.com/office/drawing/2014/main" id="{0809E68D-0EFA-4CFA-AD10-8518F468F72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11" name="Espaço Reservado para Texto 3">
            <a:extLst>
              <a:ext uri="{FF2B5EF4-FFF2-40B4-BE49-F238E27FC236}">
                <a16:creationId xmlns:a16="http://schemas.microsoft.com/office/drawing/2014/main" id="{70EBD0E0-FA02-4C3E-8D5B-86E5100E96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655D457-3450-4BCC-83DC-B26588004E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39DCE49-8612-4AA6-B5F7-22DFE1667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Espaço Reservado para Texto 6">
            <a:extLst>
              <a:ext uri="{FF2B5EF4-FFF2-40B4-BE49-F238E27FC236}">
                <a16:creationId xmlns:a16="http://schemas.microsoft.com/office/drawing/2014/main" id="{DE19D338-374C-4BBE-A10D-2B8DEBA34A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166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9" name="Line 64">
            <a:extLst>
              <a:ext uri="{FF2B5EF4-FFF2-40B4-BE49-F238E27FC236}">
                <a16:creationId xmlns:a16="http://schemas.microsoft.com/office/drawing/2014/main" id="{5E52BAEE-EB31-4A74-9E78-F72BEC69864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41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4 textos e 4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20"/>
          </p:nvPr>
        </p:nvSpPr>
        <p:spPr>
          <a:xfrm>
            <a:off x="235929" y="1501863"/>
            <a:ext cx="4262802" cy="2105724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21"/>
          </p:nvPr>
        </p:nvSpPr>
        <p:spPr>
          <a:xfrm>
            <a:off x="4633547" y="1501863"/>
            <a:ext cx="4254011" cy="2105724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22"/>
          </p:nvPr>
        </p:nvSpPr>
        <p:spPr>
          <a:xfrm>
            <a:off x="246789" y="4235916"/>
            <a:ext cx="4254011" cy="1992312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3"/>
          </p:nvPr>
        </p:nvSpPr>
        <p:spPr>
          <a:xfrm>
            <a:off x="4663378" y="4230299"/>
            <a:ext cx="4258408" cy="1992312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18" name="Conector reto 17"/>
          <p:cNvCxnSpPr>
            <a:cxnSpLocks/>
          </p:cNvCxnSpPr>
          <p:nvPr userDrawn="1"/>
        </p:nvCxnSpPr>
        <p:spPr>
          <a:xfrm>
            <a:off x="265234" y="1506453"/>
            <a:ext cx="4212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 userDrawn="1"/>
        </p:nvCxnSpPr>
        <p:spPr>
          <a:xfrm>
            <a:off x="265235" y="4200588"/>
            <a:ext cx="4233496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 userDrawn="1"/>
        </p:nvCxnSpPr>
        <p:spPr>
          <a:xfrm>
            <a:off x="4654062" y="4200588"/>
            <a:ext cx="4233496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35928" y="1047838"/>
            <a:ext cx="4262803" cy="43023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1" indent="-211021">
              <a:buNone/>
              <a:defRPr lang="en-US" sz="16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4633547" y="1047838"/>
            <a:ext cx="4235901" cy="43023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1" indent="-211021">
              <a:buNone/>
              <a:defRPr lang="en-US" sz="16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25"/>
          </p:nvPr>
        </p:nvSpPr>
        <p:spPr>
          <a:xfrm>
            <a:off x="244721" y="3813816"/>
            <a:ext cx="4254010" cy="3540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1" indent="-211021">
              <a:buNone/>
              <a:defRPr lang="en-US" sz="16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4663378" y="3841055"/>
            <a:ext cx="4235901" cy="3540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1" indent="-211021">
              <a:buNone/>
              <a:defRPr lang="en-US" sz="1600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CFD28912-0E10-422A-8AE6-3E8E727BD723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4" name="Line 64">
            <a:extLst>
              <a:ext uri="{FF2B5EF4-FFF2-40B4-BE49-F238E27FC236}">
                <a16:creationId xmlns:a16="http://schemas.microsoft.com/office/drawing/2014/main" id="{95690691-072C-4E39-8C14-EBA286A39EE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33" name="Espaço Reservado para Texto 3">
            <a:extLst>
              <a:ext uri="{FF2B5EF4-FFF2-40B4-BE49-F238E27FC236}">
                <a16:creationId xmlns:a16="http://schemas.microsoft.com/office/drawing/2014/main" id="{36A88377-96AC-4557-B502-3F59CFFA14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ED067EFC-1B13-4140-890B-6C5DC29110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649CB122-CD14-4AF6-B8A3-AB74F89B27CD}"/>
              </a:ext>
            </a:extLst>
          </p:cNvPr>
          <p:cNvCxnSpPr>
            <a:cxnSpLocks/>
          </p:cNvCxnSpPr>
          <p:nvPr userDrawn="1"/>
        </p:nvCxnSpPr>
        <p:spPr>
          <a:xfrm>
            <a:off x="4633547" y="1501863"/>
            <a:ext cx="4212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>
            <a:extLst>
              <a:ext uri="{FF2B5EF4-FFF2-40B4-BE49-F238E27FC236}">
                <a16:creationId xmlns:a16="http://schemas.microsoft.com/office/drawing/2014/main" id="{61490F4B-1D74-4842-8498-DEF0E9B5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9" name="Espaço Reservado para Texto 6">
            <a:extLst>
              <a:ext uri="{FF2B5EF4-FFF2-40B4-BE49-F238E27FC236}">
                <a16:creationId xmlns:a16="http://schemas.microsoft.com/office/drawing/2014/main" id="{FD48B3C5-788B-4744-B4E1-8886AA84104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1660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40" name="Line 64">
            <a:extLst>
              <a:ext uri="{FF2B5EF4-FFF2-40B4-BE49-F238E27FC236}">
                <a16:creationId xmlns:a16="http://schemas.microsoft.com/office/drawing/2014/main" id="{1DDF3F43-F2CA-4EB8-88A5-6202F5A8218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84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4 textos e 4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half" idx="21"/>
          </p:nvPr>
        </p:nvSpPr>
        <p:spPr>
          <a:xfrm>
            <a:off x="4626688" y="1019754"/>
            <a:ext cx="4249615" cy="1440000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22"/>
          </p:nvPr>
        </p:nvSpPr>
        <p:spPr>
          <a:xfrm>
            <a:off x="246790" y="614245"/>
            <a:ext cx="4008688" cy="5613984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3"/>
          </p:nvPr>
        </p:nvSpPr>
        <p:spPr>
          <a:xfrm>
            <a:off x="4633547" y="2988491"/>
            <a:ext cx="4262806" cy="1439404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21" name="Conector reto 20"/>
          <p:cNvCxnSpPr/>
          <p:nvPr userDrawn="1"/>
        </p:nvCxnSpPr>
        <p:spPr>
          <a:xfrm>
            <a:off x="4658460" y="2984821"/>
            <a:ext cx="4233496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4619833" y="624591"/>
            <a:ext cx="4235901" cy="360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1" indent="-211021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4626688" y="2517630"/>
            <a:ext cx="4235901" cy="360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1" indent="-211021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CFD28912-0E10-422A-8AE6-3E8E727BD723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4" name="Line 64">
            <a:extLst>
              <a:ext uri="{FF2B5EF4-FFF2-40B4-BE49-F238E27FC236}">
                <a16:creationId xmlns:a16="http://schemas.microsoft.com/office/drawing/2014/main" id="{95690691-072C-4E39-8C14-EBA286A39EE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33" name="Espaço Reservado para Texto 3">
            <a:extLst>
              <a:ext uri="{FF2B5EF4-FFF2-40B4-BE49-F238E27FC236}">
                <a16:creationId xmlns:a16="http://schemas.microsoft.com/office/drawing/2014/main" id="{36A88377-96AC-4557-B502-3F59CFFA14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ED067EFC-1B13-4140-890B-6C5DC29110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649CB122-CD14-4AF6-B8A3-AB74F89B27CD}"/>
              </a:ext>
            </a:extLst>
          </p:cNvPr>
          <p:cNvCxnSpPr>
            <a:cxnSpLocks/>
          </p:cNvCxnSpPr>
          <p:nvPr userDrawn="1"/>
        </p:nvCxnSpPr>
        <p:spPr>
          <a:xfrm>
            <a:off x="4633547" y="1009346"/>
            <a:ext cx="4212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>
            <a:extLst>
              <a:ext uri="{FF2B5EF4-FFF2-40B4-BE49-F238E27FC236}">
                <a16:creationId xmlns:a16="http://schemas.microsoft.com/office/drawing/2014/main" id="{61490F4B-1D74-4842-8498-DEF0E9B5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0" name="Line 64">
            <a:extLst>
              <a:ext uri="{FF2B5EF4-FFF2-40B4-BE49-F238E27FC236}">
                <a16:creationId xmlns:a16="http://schemas.microsoft.com/office/drawing/2014/main" id="{1DDF3F43-F2CA-4EB8-88A5-6202F5A8218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4723850-BC21-4779-8228-B7ED67D7E893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4626688" y="4784214"/>
            <a:ext cx="4262806" cy="1439404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FE8A44D0-007B-498E-8111-9804AD9A4C2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33544" y="4456337"/>
            <a:ext cx="4235901" cy="360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1" indent="-211021">
              <a:buNone/>
              <a:defRPr lang="en-US" sz="1662" b="1" dirty="0" smtClean="0">
                <a:solidFill>
                  <a:srgbClr val="B58B23"/>
                </a:solidFill>
                <a:latin typeface="Tautz-Regular3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1F491290-DAD3-4CFB-B0E0-6DB3CCD795B4}"/>
              </a:ext>
            </a:extLst>
          </p:cNvPr>
          <p:cNvCxnSpPr/>
          <p:nvPr userDrawn="1"/>
        </p:nvCxnSpPr>
        <p:spPr>
          <a:xfrm>
            <a:off x="4675064" y="4810145"/>
            <a:ext cx="4233496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326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233143" y="1387480"/>
            <a:ext cx="8650022" cy="4871657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534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363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93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23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23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28611" lvl="0" indent="-228611"/>
            <a:r>
              <a:rPr lang="en-US" dirty="0"/>
              <a:t>Click to edit Master text styles</a:t>
            </a:r>
          </a:p>
          <a:p>
            <a:pPr marL="385527" lvl="1" indent="-156916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14291129-5F1B-4B61-80E8-FD42FB270582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11" name="Line 64">
            <a:extLst>
              <a:ext uri="{FF2B5EF4-FFF2-40B4-BE49-F238E27FC236}">
                <a16:creationId xmlns:a16="http://schemas.microsoft.com/office/drawing/2014/main" id="{AA6DC7D6-DEEB-4163-80E3-95A0011E605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16" name="Espaço Reservado para Texto 3">
            <a:extLst>
              <a:ext uri="{FF2B5EF4-FFF2-40B4-BE49-F238E27FC236}">
                <a16:creationId xmlns:a16="http://schemas.microsoft.com/office/drawing/2014/main" id="{9F07AA12-AD4C-4F74-92E1-A88EA158BE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9934E6C7-FDD1-43E6-BB75-FE4628E1B4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5A319187-A7D4-46BC-A4B4-80DE70BC8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Espaço Reservado para Texto 6">
            <a:extLst>
              <a:ext uri="{FF2B5EF4-FFF2-40B4-BE49-F238E27FC236}">
                <a16:creationId xmlns:a16="http://schemas.microsoft.com/office/drawing/2014/main" id="{10705EDF-6BB6-451A-884E-A1CF35C1F0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25" name="Line 64">
            <a:extLst>
              <a:ext uri="{FF2B5EF4-FFF2-40B4-BE49-F238E27FC236}">
                <a16:creationId xmlns:a16="http://schemas.microsoft.com/office/drawing/2014/main" id="{82AF7894-D8A8-49EB-9B1B-A462903487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4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>
            <a:spLocks noGrp="1"/>
          </p:cNvSpPr>
          <p:nvPr>
            <p:ph sz="half" idx="25"/>
          </p:nvPr>
        </p:nvSpPr>
        <p:spPr>
          <a:xfrm>
            <a:off x="233141" y="1487092"/>
            <a:ext cx="8641237" cy="1911350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233141" y="1059727"/>
            <a:ext cx="8650021" cy="38999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6" indent="-211026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cxnSp>
        <p:nvCxnSpPr>
          <p:cNvPr id="18" name="Conector reto 17"/>
          <p:cNvCxnSpPr/>
          <p:nvPr userDrawn="1"/>
        </p:nvCxnSpPr>
        <p:spPr>
          <a:xfrm>
            <a:off x="228209" y="1471448"/>
            <a:ext cx="8618400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4"/>
          <p:cNvSpPr>
            <a:spLocks noGrp="1"/>
          </p:cNvSpPr>
          <p:nvPr>
            <p:ph type="body" sz="quarter" idx="29"/>
          </p:nvPr>
        </p:nvSpPr>
        <p:spPr>
          <a:xfrm>
            <a:off x="231878" y="3565774"/>
            <a:ext cx="8650021" cy="38999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6" indent="-211026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cxnSp>
        <p:nvCxnSpPr>
          <p:cNvPr id="26" name="Conector reto 25"/>
          <p:cNvCxnSpPr/>
          <p:nvPr userDrawn="1"/>
        </p:nvCxnSpPr>
        <p:spPr>
          <a:xfrm>
            <a:off x="228209" y="3978426"/>
            <a:ext cx="8618400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DEE96C48-E2FF-4021-85A8-0AC94D877E78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9" name="Line 64">
            <a:extLst>
              <a:ext uri="{FF2B5EF4-FFF2-40B4-BE49-F238E27FC236}">
                <a16:creationId xmlns:a16="http://schemas.microsoft.com/office/drawing/2014/main" id="{7037CF07-49FE-4704-847F-0A3F8C0B917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30" name="Espaço Reservado para Texto 3">
            <a:extLst>
              <a:ext uri="{FF2B5EF4-FFF2-40B4-BE49-F238E27FC236}">
                <a16:creationId xmlns:a16="http://schemas.microsoft.com/office/drawing/2014/main" id="{E32C01AB-24AD-4952-BF05-531D2AA724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66374E11-C42A-4004-97D5-13BFF646C5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23668385-7504-41A1-96B4-924B2FB8C91B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250717" y="4027113"/>
            <a:ext cx="8641237" cy="1911350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89AE0684-CE7C-4302-9708-44DB3449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6" name="Espaço Reservado para Texto 6">
            <a:extLst>
              <a:ext uri="{FF2B5EF4-FFF2-40B4-BE49-F238E27FC236}">
                <a16:creationId xmlns:a16="http://schemas.microsoft.com/office/drawing/2014/main" id="{8776BCF7-FD3A-484E-A297-A5389DCD83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37" name="Line 64">
            <a:extLst>
              <a:ext uri="{FF2B5EF4-FFF2-40B4-BE49-F238E27FC236}">
                <a16:creationId xmlns:a16="http://schemas.microsoft.com/office/drawing/2014/main" id="{0A6AA3E5-1842-464A-9D43-CF9FF46C7F7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68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C77D54B-20AB-459C-83CA-05B67B389B1A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10" name="Line 64">
            <a:extLst>
              <a:ext uri="{FF2B5EF4-FFF2-40B4-BE49-F238E27FC236}">
                <a16:creationId xmlns:a16="http://schemas.microsoft.com/office/drawing/2014/main" id="{B1EF051F-8B68-4D94-A2A8-5467C7BE890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  <a:latin typeface="Tautz-Regular3"/>
            </a:endParaRPr>
          </a:p>
        </p:txBody>
      </p:sp>
      <p:sp>
        <p:nvSpPr>
          <p:cNvPr id="14" name="Espaço Reservado para Texto 3">
            <a:extLst>
              <a:ext uri="{FF2B5EF4-FFF2-40B4-BE49-F238E27FC236}">
                <a16:creationId xmlns:a16="http://schemas.microsoft.com/office/drawing/2014/main" id="{4116A532-B476-4217-B8A3-F8A3456D79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OpenSans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F3FFC21-F488-4BD8-B708-F3A6B8825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95634EB2-C143-4AB0-B3D1-9CB1985F3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Tautz-Regular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Espaço Reservado para Texto 6">
            <a:extLst>
              <a:ext uri="{FF2B5EF4-FFF2-40B4-BE49-F238E27FC236}">
                <a16:creationId xmlns:a16="http://schemas.microsoft.com/office/drawing/2014/main" id="{C82304E8-5335-45C8-8AA0-5A4453FCA3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23" name="Line 64">
            <a:extLst>
              <a:ext uri="{FF2B5EF4-FFF2-40B4-BE49-F238E27FC236}">
                <a16:creationId xmlns:a16="http://schemas.microsoft.com/office/drawing/2014/main" id="{2B59EA78-C7AC-435B-8620-5CB0E325E29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AutoShape 3">
            <a:extLst>
              <a:ext uri="{FF2B5EF4-FFF2-40B4-BE49-F238E27FC236}">
                <a16:creationId xmlns:a16="http://schemas.microsoft.com/office/drawing/2014/main" id="{C11217EC-EE39-4350-B0DF-D969549597C2}"/>
              </a:ext>
            </a:extLst>
          </p:cNvPr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gray">
          <a:xfrm>
            <a:off x="206423" y="1173020"/>
            <a:ext cx="2276825" cy="584200"/>
          </a:xfrm>
          <a:prstGeom prst="chevron">
            <a:avLst>
              <a:gd name="adj" fmla="val 34952"/>
            </a:avLst>
          </a:prstGeom>
          <a:solidFill>
            <a:srgbClr val="1E1E1E"/>
          </a:solidFill>
          <a:ln w="12700" cap="rnd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lnSpc>
                <a:spcPct val="106000"/>
              </a:lnSpc>
              <a:defRPr/>
            </a:pPr>
            <a:r>
              <a:rPr lang="en-US" sz="1600" b="1" dirty="0">
                <a:solidFill>
                  <a:srgbClr val="B58B23"/>
                </a:solidFill>
                <a:latin typeface="Candara" panose="020E0502030303020204" pitchFamily="34" charset="0"/>
              </a:rPr>
              <a:t>Text</a:t>
            </a: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AE610DDF-A00C-4028-9C18-C33CA719F29F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gray">
          <a:xfrm>
            <a:off x="2336297" y="1173020"/>
            <a:ext cx="2276825" cy="584200"/>
          </a:xfrm>
          <a:prstGeom prst="chevron">
            <a:avLst>
              <a:gd name="adj" fmla="val 34975"/>
            </a:avLst>
          </a:prstGeom>
          <a:solidFill>
            <a:srgbClr val="565656"/>
          </a:solidFill>
          <a:ln w="12700" cap="rnd" algn="ctr">
            <a:solidFill>
              <a:schemeClr val="bg1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lnSpc>
                <a:spcPct val="106000"/>
              </a:lnSpc>
              <a:defRPr/>
            </a:pPr>
            <a:r>
              <a:rPr lang="en-US" sz="1600" b="1" dirty="0">
                <a:solidFill>
                  <a:srgbClr val="B58B23"/>
                </a:solidFill>
                <a:latin typeface="Candara" panose="020E0502030303020204" pitchFamily="34" charset="0"/>
              </a:rPr>
              <a:t>Text</a:t>
            </a:r>
          </a:p>
        </p:txBody>
      </p:sp>
      <p:sp>
        <p:nvSpPr>
          <p:cNvPr id="13" name="AutoShape 5">
            <a:extLst>
              <a:ext uri="{FF2B5EF4-FFF2-40B4-BE49-F238E27FC236}">
                <a16:creationId xmlns:a16="http://schemas.microsoft.com/office/drawing/2014/main" id="{36B854BC-E043-4885-A40B-B5E94953097C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gray">
          <a:xfrm>
            <a:off x="4445645" y="1173020"/>
            <a:ext cx="2276825" cy="584200"/>
          </a:xfrm>
          <a:prstGeom prst="chevron">
            <a:avLst>
              <a:gd name="adj" fmla="val 34975"/>
            </a:avLst>
          </a:prstGeom>
          <a:solidFill>
            <a:srgbClr val="B4B4B4"/>
          </a:solidFill>
          <a:ln w="12700" cap="rnd" algn="ctr">
            <a:solidFill>
              <a:schemeClr val="bg1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lnSpc>
                <a:spcPct val="106000"/>
              </a:lnSpc>
              <a:defRPr/>
            </a:pPr>
            <a:r>
              <a:rPr lang="en-US" sz="1600" b="1" dirty="0">
                <a:solidFill>
                  <a:srgbClr val="565656"/>
                </a:solidFill>
                <a:latin typeface="Candara" panose="020E0502030303020204" pitchFamily="34" charset="0"/>
              </a:rPr>
              <a:t>Text</a:t>
            </a:r>
          </a:p>
        </p:txBody>
      </p:sp>
      <p:sp>
        <p:nvSpPr>
          <p:cNvPr id="16" name="AutoShape 6">
            <a:extLst>
              <a:ext uri="{FF2B5EF4-FFF2-40B4-BE49-F238E27FC236}">
                <a16:creationId xmlns:a16="http://schemas.microsoft.com/office/drawing/2014/main" id="{96D80A08-96D3-403E-BF12-747BA396ACB8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6566919" y="1173020"/>
            <a:ext cx="2276825" cy="584200"/>
          </a:xfrm>
          <a:prstGeom prst="chevron">
            <a:avLst>
              <a:gd name="adj" fmla="val 34975"/>
            </a:avLst>
          </a:prstGeom>
          <a:solidFill>
            <a:srgbClr val="E0E0E0"/>
          </a:solidFill>
          <a:ln w="12700" cap="rnd" algn="ctr">
            <a:solidFill>
              <a:schemeClr val="bg1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lnSpc>
                <a:spcPct val="106000"/>
              </a:lnSpc>
              <a:defRPr/>
            </a:pPr>
            <a:r>
              <a:rPr lang="en-US" sz="1600" b="1" dirty="0">
                <a:solidFill>
                  <a:srgbClr val="1E1E1E"/>
                </a:solidFill>
                <a:latin typeface="Candara" panose="020E0502030303020204" pitchFamily="34" charset="0"/>
              </a:rPr>
              <a:t>Text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FE40412-37B4-4C33-8312-0A348EB3A4CE}"/>
              </a:ext>
            </a:extLst>
          </p:cNvPr>
          <p:cNvSpPr txBox="1">
            <a:spLocks/>
          </p:cNvSpPr>
          <p:nvPr userDrawn="1"/>
        </p:nvSpPr>
        <p:spPr>
          <a:xfrm>
            <a:off x="233718" y="1909055"/>
            <a:ext cx="2019660" cy="42434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300" dirty="0">
                <a:solidFill>
                  <a:srgbClr val="1E1E1E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marL="274320" lvl="1" indent="-274320">
              <a:spcBef>
                <a:spcPts val="600"/>
              </a:spcBef>
            </a:pPr>
            <a:r>
              <a:rPr lang="en-GB" sz="1300" dirty="0">
                <a:solidFill>
                  <a:srgbClr val="1E1E1E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marL="539496" lvl="2" indent="-265176">
              <a:spcBef>
                <a:spcPts val="600"/>
              </a:spcBef>
            </a:pPr>
            <a:r>
              <a:rPr lang="en-US" sz="1300" dirty="0">
                <a:solidFill>
                  <a:srgbClr val="1E1E1E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Aft>
                <a:spcPts val="600"/>
              </a:spcAft>
            </a:pPr>
            <a:endParaRPr lang="en-US" sz="1300" dirty="0">
              <a:solidFill>
                <a:srgbClr val="1E1E1E"/>
              </a:solidFill>
              <a:latin typeface="Candara" panose="020E0502030303020204" pitchFamily="34" charset="0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0CBBCA4C-AA28-4351-ADCB-30715F5643B5}"/>
              </a:ext>
            </a:extLst>
          </p:cNvPr>
          <p:cNvSpPr txBox="1">
            <a:spLocks/>
          </p:cNvSpPr>
          <p:nvPr userDrawn="1"/>
        </p:nvSpPr>
        <p:spPr>
          <a:xfrm>
            <a:off x="2336296" y="1909055"/>
            <a:ext cx="2019660" cy="42434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300" dirty="0">
                <a:solidFill>
                  <a:srgbClr val="1E1E1E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marL="274320" lvl="1" indent="-274320">
              <a:spcBef>
                <a:spcPts val="600"/>
              </a:spcBef>
            </a:pPr>
            <a:r>
              <a:rPr lang="en-GB" sz="1300" dirty="0">
                <a:solidFill>
                  <a:srgbClr val="1E1E1E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marL="539496" lvl="2" indent="-265176">
              <a:spcBef>
                <a:spcPts val="600"/>
              </a:spcBef>
            </a:pPr>
            <a:r>
              <a:rPr lang="en-US" sz="1300" dirty="0">
                <a:solidFill>
                  <a:srgbClr val="1E1E1E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endParaRPr lang="en-US" sz="1300" dirty="0">
              <a:solidFill>
                <a:srgbClr val="1E1E1E"/>
              </a:solidFill>
              <a:latin typeface="Candara" panose="020E0502030303020204" pitchFamily="34" charset="0"/>
            </a:endParaRP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D0E20B8-6BBE-437A-BC8F-467A9EA44F55}"/>
              </a:ext>
            </a:extLst>
          </p:cNvPr>
          <p:cNvSpPr txBox="1">
            <a:spLocks/>
          </p:cNvSpPr>
          <p:nvPr userDrawn="1"/>
        </p:nvSpPr>
        <p:spPr>
          <a:xfrm>
            <a:off x="4445644" y="1909055"/>
            <a:ext cx="2019660" cy="42434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300" dirty="0">
                <a:solidFill>
                  <a:srgbClr val="1E1E1E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marL="274320" lvl="1" indent="-274320">
              <a:spcBef>
                <a:spcPts val="600"/>
              </a:spcBef>
            </a:pPr>
            <a:r>
              <a:rPr lang="en-GB" sz="1300" dirty="0">
                <a:solidFill>
                  <a:srgbClr val="1E1E1E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marL="539496" lvl="2" indent="-265176">
              <a:spcBef>
                <a:spcPts val="600"/>
              </a:spcBef>
            </a:pPr>
            <a:r>
              <a:rPr lang="en-US" sz="1300" dirty="0">
                <a:solidFill>
                  <a:srgbClr val="1E1E1E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endParaRPr lang="en-US" sz="1300" dirty="0">
              <a:solidFill>
                <a:srgbClr val="1E1E1E"/>
              </a:solidFill>
              <a:latin typeface="Candara" panose="020E0502030303020204" pitchFamily="34" charset="0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A727B1DE-DAAA-4E14-A719-47F7F4348655}"/>
              </a:ext>
            </a:extLst>
          </p:cNvPr>
          <p:cNvSpPr txBox="1">
            <a:spLocks/>
          </p:cNvSpPr>
          <p:nvPr userDrawn="1">
            <p:custDataLst>
              <p:tags r:id="rId5"/>
            </p:custDataLst>
          </p:nvPr>
        </p:nvSpPr>
        <p:spPr>
          <a:xfrm>
            <a:off x="6566919" y="1909055"/>
            <a:ext cx="2019660" cy="42434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300" dirty="0">
                <a:solidFill>
                  <a:srgbClr val="1E1E1E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marL="274320" lvl="1" indent="-274320">
              <a:spcBef>
                <a:spcPts val="600"/>
              </a:spcBef>
            </a:pPr>
            <a:r>
              <a:rPr lang="en-GB" sz="1300" dirty="0">
                <a:solidFill>
                  <a:srgbClr val="1E1E1E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marL="539496" lvl="2" indent="-265176">
              <a:spcBef>
                <a:spcPts val="600"/>
              </a:spcBef>
            </a:pPr>
            <a:r>
              <a:rPr lang="en-US" sz="1300" dirty="0">
                <a:solidFill>
                  <a:srgbClr val="1E1E1E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endParaRPr lang="en-US" sz="1300" dirty="0">
              <a:solidFill>
                <a:srgbClr val="1E1E1E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335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C77D54B-20AB-459C-83CA-05B67B389B1A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10" name="Line 64">
            <a:extLst>
              <a:ext uri="{FF2B5EF4-FFF2-40B4-BE49-F238E27FC236}">
                <a16:creationId xmlns:a16="http://schemas.microsoft.com/office/drawing/2014/main" id="{B1EF051F-8B68-4D94-A2A8-5467C7BE890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65168" y="6538992"/>
            <a:ext cx="8154133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  <a:latin typeface="Tautz-Regular3"/>
            </a:endParaRPr>
          </a:p>
        </p:txBody>
      </p:sp>
      <p:sp>
        <p:nvSpPr>
          <p:cNvPr id="14" name="Espaço Reservado para Texto 3">
            <a:extLst>
              <a:ext uri="{FF2B5EF4-FFF2-40B4-BE49-F238E27FC236}">
                <a16:creationId xmlns:a16="http://schemas.microsoft.com/office/drawing/2014/main" id="{4116A532-B476-4217-B8A3-F8A3456D79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71" y="6222611"/>
            <a:ext cx="211891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F3FFC21-F488-4BD8-B708-F3A6B8825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95634EB2-C143-4AB0-B3D1-9CB1985F3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Espaço Reservado para Texto 6">
            <a:extLst>
              <a:ext uri="{FF2B5EF4-FFF2-40B4-BE49-F238E27FC236}">
                <a16:creationId xmlns:a16="http://schemas.microsoft.com/office/drawing/2014/main" id="{C82304E8-5335-45C8-8AA0-5A4453FCA3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23" name="Line 64">
            <a:extLst>
              <a:ext uri="{FF2B5EF4-FFF2-40B4-BE49-F238E27FC236}">
                <a16:creationId xmlns:a16="http://schemas.microsoft.com/office/drawing/2014/main" id="{2B59EA78-C7AC-435B-8620-5CB0E325E29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80652771-FF33-4B02-8E0B-F2EEF09802BC}"/>
              </a:ext>
            </a:extLst>
          </p:cNvPr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242205" y="3177548"/>
            <a:ext cx="4154337" cy="288147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36000" tIns="36000" rIns="36000" bIns="36000" anchor="ctr">
            <a:spAutoFit/>
          </a:bodyPr>
          <a:lstStyle/>
          <a:p>
            <a:pPr algn="l" defTabSz="1019175"/>
            <a:r>
              <a:rPr lang="en-US" sz="1400" b="1" dirty="0">
                <a:solidFill>
                  <a:srgbClr val="B58B23"/>
                </a:solidFill>
                <a:latin typeface="Candara" panose="020E0502030303020204" pitchFamily="34" charset="0"/>
              </a:rPr>
              <a:t>3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81FF0E11-0AC0-4F23-AD47-FDE93C10A757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242205" y="4215080"/>
            <a:ext cx="4154337" cy="288147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36000" tIns="36000" rIns="36000" bIns="36000" anchor="ctr">
            <a:spAutoFit/>
          </a:bodyPr>
          <a:lstStyle/>
          <a:p>
            <a:pPr algn="l" defTabSz="1019175"/>
            <a:r>
              <a:rPr lang="en-US" sz="1400" b="1" dirty="0">
                <a:solidFill>
                  <a:srgbClr val="B58B23"/>
                </a:solidFill>
                <a:latin typeface="Candara" panose="020E0502030303020204" pitchFamily="34" charset="0"/>
              </a:rPr>
              <a:t>4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E74642C7-3908-4B04-B5B3-A65C64DD83EE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242205" y="5252613"/>
            <a:ext cx="4154337" cy="288147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36000" tIns="36000" rIns="36000" bIns="36000" anchor="ctr">
            <a:spAutoFit/>
          </a:bodyPr>
          <a:lstStyle/>
          <a:p>
            <a:pPr algn="l" defTabSz="1019175"/>
            <a:r>
              <a:rPr lang="en-US" sz="1400" b="1" dirty="0">
                <a:solidFill>
                  <a:srgbClr val="B58B23"/>
                </a:solidFill>
                <a:latin typeface="Candara" panose="020E0502030303020204" pitchFamily="34" charset="0"/>
              </a:rPr>
              <a:t>5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D25C94AA-66B0-41BF-9BFC-315E1BC02548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242205" y="2140016"/>
            <a:ext cx="4154337" cy="288147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36000" tIns="36000" rIns="36000" bIns="36000" anchor="ctr">
            <a:spAutoFit/>
          </a:bodyPr>
          <a:lstStyle/>
          <a:p>
            <a:pPr algn="l" defTabSz="1019175"/>
            <a:r>
              <a:rPr lang="en-US" sz="1400" b="1" dirty="0">
                <a:solidFill>
                  <a:srgbClr val="B58B23"/>
                </a:solidFill>
                <a:latin typeface="Candara" panose="020E0502030303020204" pitchFamily="34" charset="0"/>
              </a:rPr>
              <a:t>2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ED67C46-D878-4D03-ACBB-C0E02CD2BF3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242205" y="1102483"/>
            <a:ext cx="4154337" cy="288147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36000" tIns="36000" rIns="36000" bIns="36000" anchor="ctr">
            <a:spAutoFit/>
          </a:bodyPr>
          <a:lstStyle/>
          <a:p>
            <a:pPr algn="l" defTabSz="1019175"/>
            <a:r>
              <a:rPr lang="en-US" sz="1400" b="1" dirty="0">
                <a:solidFill>
                  <a:srgbClr val="B58B23"/>
                </a:solidFill>
                <a:latin typeface="Candara" panose="020E0502030303020204" pitchFamily="34" charset="0"/>
              </a:rPr>
              <a:t>1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7F2EBE78-8357-447C-87AB-BE6C864CE4F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4757871" y="3177548"/>
            <a:ext cx="4154337" cy="288147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36000" tIns="36000" rIns="36000" bIns="36000" anchor="ctr">
            <a:spAutoFit/>
          </a:bodyPr>
          <a:lstStyle/>
          <a:p>
            <a:pPr algn="l" defTabSz="1019175"/>
            <a:r>
              <a:rPr lang="en-US" sz="1400" b="1" dirty="0">
                <a:solidFill>
                  <a:srgbClr val="B58B23"/>
                </a:solidFill>
                <a:latin typeface="Candara" panose="020E0502030303020204" pitchFamily="34" charset="0"/>
              </a:rPr>
              <a:t>8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521F17CC-BAA1-412B-B580-85FEB2C28ACB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4757871" y="4215080"/>
            <a:ext cx="4154337" cy="288147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36000" tIns="36000" rIns="36000" bIns="36000" anchor="ctr">
            <a:spAutoFit/>
          </a:bodyPr>
          <a:lstStyle/>
          <a:p>
            <a:pPr algn="l" defTabSz="1019175"/>
            <a:r>
              <a:rPr lang="en-US" sz="1400" b="1" dirty="0">
                <a:solidFill>
                  <a:srgbClr val="B58B23"/>
                </a:solidFill>
                <a:latin typeface="Candara" panose="020E0502030303020204" pitchFamily="34" charset="0"/>
              </a:rPr>
              <a:t>9</a:t>
            </a: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89BD0CC2-FBAA-44B6-8B1C-3E9FBAE429C7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4757871" y="5252613"/>
            <a:ext cx="4154337" cy="288147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36000" tIns="36000" rIns="36000" bIns="36000" anchor="ctr">
            <a:spAutoFit/>
          </a:bodyPr>
          <a:lstStyle/>
          <a:p>
            <a:pPr algn="l" defTabSz="1019175"/>
            <a:r>
              <a:rPr lang="en-US" sz="1400" b="1" dirty="0">
                <a:solidFill>
                  <a:srgbClr val="B58B23"/>
                </a:solidFill>
                <a:latin typeface="Candara" panose="020E0502030303020204" pitchFamily="34" charset="0"/>
              </a:rPr>
              <a:t>10</a:t>
            </a: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30511B0B-5BBE-4E67-963F-0942B28C8B93}"/>
              </a:ext>
            </a:extLst>
          </p:cNvPr>
          <p:cNvSpPr>
            <a:spLocks noChangeArrowheads="1"/>
          </p:cNvSpPr>
          <p:nvPr userDrawn="1">
            <p:custDataLst>
              <p:tags r:id="rId9"/>
            </p:custDataLst>
          </p:nvPr>
        </p:nvSpPr>
        <p:spPr bwMode="auto">
          <a:xfrm>
            <a:off x="4757871" y="2140016"/>
            <a:ext cx="4154337" cy="288147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36000" tIns="36000" rIns="36000" bIns="36000" anchor="ctr">
            <a:spAutoFit/>
          </a:bodyPr>
          <a:lstStyle/>
          <a:p>
            <a:pPr algn="l" defTabSz="1019175"/>
            <a:r>
              <a:rPr lang="en-US" sz="1400" b="1" dirty="0">
                <a:solidFill>
                  <a:srgbClr val="B58B23"/>
                </a:solidFill>
                <a:latin typeface="Candara" panose="020E0502030303020204" pitchFamily="34" charset="0"/>
              </a:rPr>
              <a:t>7</a:t>
            </a:r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E60C2DC8-B612-4429-BA18-6E142AA7F47A}"/>
              </a:ext>
            </a:extLst>
          </p:cNvPr>
          <p:cNvSpPr>
            <a:spLocks noChangeArrowheads="1"/>
          </p:cNvSpPr>
          <p:nvPr userDrawn="1">
            <p:custDataLst>
              <p:tags r:id="rId10"/>
            </p:custDataLst>
          </p:nvPr>
        </p:nvSpPr>
        <p:spPr bwMode="auto">
          <a:xfrm>
            <a:off x="4757871" y="1102483"/>
            <a:ext cx="4154337" cy="288147"/>
          </a:xfrm>
          <a:prstGeom prst="rect">
            <a:avLst/>
          </a:prstGeom>
          <a:solidFill>
            <a:srgbClr val="1E1E1E"/>
          </a:solidFill>
          <a:ln w="12700" algn="ctr">
            <a:noFill/>
            <a:miter lim="800000"/>
            <a:headEnd/>
            <a:tailEnd/>
          </a:ln>
        </p:spPr>
        <p:txBody>
          <a:bodyPr wrap="square" lIns="36000" tIns="36000" rIns="36000" bIns="36000" anchor="ctr">
            <a:spAutoFit/>
          </a:bodyPr>
          <a:lstStyle/>
          <a:p>
            <a:pPr algn="l" defTabSz="1019175"/>
            <a:r>
              <a:rPr lang="en-US" sz="1400" b="1" dirty="0">
                <a:solidFill>
                  <a:srgbClr val="B58B23"/>
                </a:solidFill>
                <a:latin typeface="Candara" panose="020E0502030303020204" pitchFamily="34" charset="0"/>
              </a:rPr>
              <a:t>6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7D1C0F1-D79D-4043-8934-D3C7B95359A3}"/>
              </a:ext>
            </a:extLst>
          </p:cNvPr>
          <p:cNvSpPr txBox="1">
            <a:spLocks/>
          </p:cNvSpPr>
          <p:nvPr userDrawn="1"/>
        </p:nvSpPr>
        <p:spPr>
          <a:xfrm>
            <a:off x="716870" y="1404279"/>
            <a:ext cx="3705218" cy="54975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600"/>
              </a:spcBef>
            </a:pPr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A1D7F84C-D17A-4D83-8D6F-6A13DAEF773C}"/>
              </a:ext>
            </a:extLst>
          </p:cNvPr>
          <p:cNvSpPr txBox="1">
            <a:spLocks/>
          </p:cNvSpPr>
          <p:nvPr userDrawn="1"/>
        </p:nvSpPr>
        <p:spPr>
          <a:xfrm>
            <a:off x="716870" y="2441811"/>
            <a:ext cx="3705218" cy="54975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600"/>
              </a:spcBef>
            </a:pPr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F9E0237D-0374-4A45-8F40-F2E4EED447C4}"/>
              </a:ext>
            </a:extLst>
          </p:cNvPr>
          <p:cNvSpPr txBox="1">
            <a:spLocks/>
          </p:cNvSpPr>
          <p:nvPr userDrawn="1"/>
        </p:nvSpPr>
        <p:spPr>
          <a:xfrm>
            <a:off x="716870" y="3479344"/>
            <a:ext cx="3705218" cy="54975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600"/>
              </a:spcBef>
            </a:pPr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C789D079-71E0-4C8B-98D9-AAF241B16F36}"/>
              </a:ext>
            </a:extLst>
          </p:cNvPr>
          <p:cNvSpPr txBox="1">
            <a:spLocks/>
          </p:cNvSpPr>
          <p:nvPr userDrawn="1"/>
        </p:nvSpPr>
        <p:spPr>
          <a:xfrm>
            <a:off x="716870" y="4516877"/>
            <a:ext cx="3705218" cy="54975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600"/>
              </a:spcBef>
            </a:pPr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120E3F9F-6704-42F8-AA4B-BCC1C1EC20C3}"/>
              </a:ext>
            </a:extLst>
          </p:cNvPr>
          <p:cNvSpPr txBox="1">
            <a:spLocks/>
          </p:cNvSpPr>
          <p:nvPr userDrawn="1"/>
        </p:nvSpPr>
        <p:spPr>
          <a:xfrm>
            <a:off x="5232537" y="1404279"/>
            <a:ext cx="3705218" cy="54975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600"/>
              </a:spcBef>
            </a:pPr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74D475B5-77A0-41E9-9752-821E39BEC8E2}"/>
              </a:ext>
            </a:extLst>
          </p:cNvPr>
          <p:cNvSpPr txBox="1">
            <a:spLocks/>
          </p:cNvSpPr>
          <p:nvPr userDrawn="1"/>
        </p:nvSpPr>
        <p:spPr>
          <a:xfrm>
            <a:off x="5232537" y="2441811"/>
            <a:ext cx="3705218" cy="54975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600"/>
              </a:spcBef>
            </a:pPr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39FF35C3-01F5-4DC7-8199-59980B505D86}"/>
              </a:ext>
            </a:extLst>
          </p:cNvPr>
          <p:cNvSpPr txBox="1">
            <a:spLocks/>
          </p:cNvSpPr>
          <p:nvPr userDrawn="1"/>
        </p:nvSpPr>
        <p:spPr>
          <a:xfrm>
            <a:off x="5232537" y="3479344"/>
            <a:ext cx="3705218" cy="54975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600"/>
              </a:spcBef>
            </a:pPr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A0C1281C-91DE-4FE9-9001-A99795BD6EC6}"/>
              </a:ext>
            </a:extLst>
          </p:cNvPr>
          <p:cNvSpPr txBox="1">
            <a:spLocks/>
          </p:cNvSpPr>
          <p:nvPr userDrawn="1"/>
        </p:nvSpPr>
        <p:spPr>
          <a:xfrm>
            <a:off x="5232537" y="4516877"/>
            <a:ext cx="3705218" cy="54975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600"/>
              </a:spcBef>
            </a:pPr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038672FD-20C8-4082-B087-ADAF66479858}"/>
              </a:ext>
            </a:extLst>
          </p:cNvPr>
          <p:cNvSpPr txBox="1">
            <a:spLocks/>
          </p:cNvSpPr>
          <p:nvPr userDrawn="1"/>
        </p:nvSpPr>
        <p:spPr>
          <a:xfrm>
            <a:off x="716870" y="5554409"/>
            <a:ext cx="3705218" cy="54975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600"/>
              </a:spcBef>
            </a:pPr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E0B3674B-6ABB-426E-B15B-9CBE837D01A4}"/>
              </a:ext>
            </a:extLst>
          </p:cNvPr>
          <p:cNvSpPr txBox="1">
            <a:spLocks/>
          </p:cNvSpPr>
          <p:nvPr userDrawn="1"/>
        </p:nvSpPr>
        <p:spPr>
          <a:xfrm>
            <a:off x="5232537" y="5554409"/>
            <a:ext cx="3705218" cy="54975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  <a:p>
            <a:pPr lvl="2">
              <a:spcBef>
                <a:spcPts val="600"/>
              </a:spcBef>
            </a:pPr>
            <a:r>
              <a:rPr lang="en-US" sz="1300" dirty="0">
                <a:solidFill>
                  <a:srgbClr val="313131"/>
                </a:solidFill>
                <a:latin typeface="Candara" panose="020E0502030303020204" pitchFamily="34" charset="0"/>
              </a:rPr>
              <a:t>This is dummy text it is not here to be read</a:t>
            </a:r>
          </a:p>
        </p:txBody>
      </p:sp>
    </p:spTree>
    <p:extLst>
      <p:ext uri="{BB962C8B-B14F-4D97-AF65-F5344CB8AC3E}">
        <p14:creationId xmlns:p14="http://schemas.microsoft.com/office/powerpoint/2010/main" val="1280799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228212" y="4042809"/>
            <a:ext cx="4238281" cy="2139270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9" name="Conector reto 8"/>
          <p:cNvCxnSpPr/>
          <p:nvPr userDrawn="1"/>
        </p:nvCxnSpPr>
        <p:spPr>
          <a:xfrm>
            <a:off x="228210" y="3994381"/>
            <a:ext cx="4233350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228210" y="3616156"/>
            <a:ext cx="4233969" cy="3540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6" indent="-211026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25"/>
          </p:nvPr>
        </p:nvSpPr>
        <p:spPr>
          <a:xfrm>
            <a:off x="233141" y="1487092"/>
            <a:ext cx="8641237" cy="1911350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233141" y="1059727"/>
            <a:ext cx="8650021" cy="38999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6" indent="-211026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cxnSp>
        <p:nvCxnSpPr>
          <p:cNvPr id="18" name="Conector reto 17"/>
          <p:cNvCxnSpPr/>
          <p:nvPr userDrawn="1"/>
        </p:nvCxnSpPr>
        <p:spPr>
          <a:xfrm>
            <a:off x="228209" y="1471448"/>
            <a:ext cx="8631183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/>
          <p:cNvSpPr>
            <a:spLocks noGrp="1"/>
          </p:cNvSpPr>
          <p:nvPr>
            <p:ph sz="half" idx="27"/>
          </p:nvPr>
        </p:nvSpPr>
        <p:spPr>
          <a:xfrm>
            <a:off x="4643618" y="4029161"/>
            <a:ext cx="4238281" cy="2139270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26" name="Conector reto 25"/>
          <p:cNvCxnSpPr/>
          <p:nvPr userDrawn="1"/>
        </p:nvCxnSpPr>
        <p:spPr>
          <a:xfrm>
            <a:off x="4643616" y="3994381"/>
            <a:ext cx="4233350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4643616" y="3629804"/>
            <a:ext cx="4233969" cy="3540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6" indent="-211026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2506407F-307D-4309-82ED-43E1C0EE0F2A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Candara" panose="020E0502030303020204" pitchFamily="34" charset="0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Candara" panose="020E0502030303020204" pitchFamily="34" charset="0"/>
            </a:endParaRPr>
          </a:p>
        </p:txBody>
      </p:sp>
      <p:sp>
        <p:nvSpPr>
          <p:cNvPr id="29" name="Line 64">
            <a:extLst>
              <a:ext uri="{FF2B5EF4-FFF2-40B4-BE49-F238E27FC236}">
                <a16:creationId xmlns:a16="http://schemas.microsoft.com/office/drawing/2014/main" id="{A22947AA-3A3B-4107-B8ED-1EE8954F026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30" name="Espaço Reservado para Texto 3">
            <a:extLst>
              <a:ext uri="{FF2B5EF4-FFF2-40B4-BE49-F238E27FC236}">
                <a16:creationId xmlns:a16="http://schemas.microsoft.com/office/drawing/2014/main" id="{1A2E53E8-5008-40DF-AB50-661BD1EE14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6FF4CFED-8C7A-484C-85C2-5EDEFC467A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34" name="Title 1">
            <a:extLst>
              <a:ext uri="{FF2B5EF4-FFF2-40B4-BE49-F238E27FC236}">
                <a16:creationId xmlns:a16="http://schemas.microsoft.com/office/drawing/2014/main" id="{A35C6450-8F6B-48B1-A264-90D9CE3DF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5" name="Espaço Reservado para Texto 6">
            <a:extLst>
              <a:ext uri="{FF2B5EF4-FFF2-40B4-BE49-F238E27FC236}">
                <a16:creationId xmlns:a16="http://schemas.microsoft.com/office/drawing/2014/main" id="{73B4B414-D177-42AC-ACC1-A310C4CC871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36" name="Line 64">
            <a:extLst>
              <a:ext uri="{FF2B5EF4-FFF2-40B4-BE49-F238E27FC236}">
                <a16:creationId xmlns:a16="http://schemas.microsoft.com/office/drawing/2014/main" id="{6064015C-95D9-4FF4-8164-031439632D1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148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237223" y="1439872"/>
            <a:ext cx="4238281" cy="2139270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9" name="Conector reto 8"/>
          <p:cNvCxnSpPr/>
          <p:nvPr userDrawn="1"/>
        </p:nvCxnSpPr>
        <p:spPr>
          <a:xfrm>
            <a:off x="210303" y="1439872"/>
            <a:ext cx="4233350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210601" y="1026745"/>
            <a:ext cx="4233969" cy="3540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6" indent="-211026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25"/>
          </p:nvPr>
        </p:nvSpPr>
        <p:spPr>
          <a:xfrm>
            <a:off x="210303" y="4149079"/>
            <a:ext cx="8641237" cy="1911350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193729" y="3673634"/>
            <a:ext cx="8650021" cy="38999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6" indent="-211026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cxnSp>
        <p:nvCxnSpPr>
          <p:cNvPr id="18" name="Conector reto 17"/>
          <p:cNvCxnSpPr/>
          <p:nvPr userDrawn="1"/>
        </p:nvCxnSpPr>
        <p:spPr>
          <a:xfrm>
            <a:off x="193729" y="4077850"/>
            <a:ext cx="8631183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/>
          <p:cNvSpPr>
            <a:spLocks noGrp="1"/>
          </p:cNvSpPr>
          <p:nvPr>
            <p:ph sz="half" idx="27"/>
          </p:nvPr>
        </p:nvSpPr>
        <p:spPr>
          <a:xfrm>
            <a:off x="4613581" y="1468315"/>
            <a:ext cx="4238281" cy="2139270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26" name="Conector reto 25"/>
          <p:cNvCxnSpPr/>
          <p:nvPr userDrawn="1"/>
        </p:nvCxnSpPr>
        <p:spPr>
          <a:xfrm>
            <a:off x="4566294" y="1439872"/>
            <a:ext cx="4233350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4607517" y="1026745"/>
            <a:ext cx="4233969" cy="3540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6" indent="-211026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2506407F-307D-4309-82ED-43E1C0EE0F2A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Candara" panose="020E0502030303020204" pitchFamily="34" charset="0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Candara" panose="020E0502030303020204" pitchFamily="34" charset="0"/>
            </a:endParaRPr>
          </a:p>
        </p:txBody>
      </p:sp>
      <p:sp>
        <p:nvSpPr>
          <p:cNvPr id="29" name="Line 64">
            <a:extLst>
              <a:ext uri="{FF2B5EF4-FFF2-40B4-BE49-F238E27FC236}">
                <a16:creationId xmlns:a16="http://schemas.microsoft.com/office/drawing/2014/main" id="{A22947AA-3A3B-4107-B8ED-1EE8954F026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30" name="Espaço Reservado para Texto 3">
            <a:extLst>
              <a:ext uri="{FF2B5EF4-FFF2-40B4-BE49-F238E27FC236}">
                <a16:creationId xmlns:a16="http://schemas.microsoft.com/office/drawing/2014/main" id="{1A2E53E8-5008-40DF-AB50-661BD1EE14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6FF4CFED-8C7A-484C-85C2-5EDEFC467A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34" name="Title 1">
            <a:extLst>
              <a:ext uri="{FF2B5EF4-FFF2-40B4-BE49-F238E27FC236}">
                <a16:creationId xmlns:a16="http://schemas.microsoft.com/office/drawing/2014/main" id="{A35C6450-8F6B-48B1-A264-90D9CE3DF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5" name="Espaço Reservado para Texto 6">
            <a:extLst>
              <a:ext uri="{FF2B5EF4-FFF2-40B4-BE49-F238E27FC236}">
                <a16:creationId xmlns:a16="http://schemas.microsoft.com/office/drawing/2014/main" id="{73B4B414-D177-42AC-ACC1-A310C4CC871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5472" y="465422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36" name="Line 64">
            <a:extLst>
              <a:ext uri="{FF2B5EF4-FFF2-40B4-BE49-F238E27FC236}">
                <a16:creationId xmlns:a16="http://schemas.microsoft.com/office/drawing/2014/main" id="{6064015C-95D9-4FF4-8164-031439632D1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451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texto sem título na vertical e 2 títulos e textos na horizont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half" idx="21"/>
          </p:nvPr>
        </p:nvSpPr>
        <p:spPr>
          <a:xfrm>
            <a:off x="4633547" y="1841500"/>
            <a:ext cx="4254011" cy="1911350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22"/>
          </p:nvPr>
        </p:nvSpPr>
        <p:spPr>
          <a:xfrm>
            <a:off x="235928" y="1387476"/>
            <a:ext cx="4262803" cy="4848225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3"/>
          </p:nvPr>
        </p:nvSpPr>
        <p:spPr>
          <a:xfrm>
            <a:off x="4633546" y="4243388"/>
            <a:ext cx="4258408" cy="1992312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4633547" y="1387475"/>
            <a:ext cx="4235901" cy="3905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1" indent="-211021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4633547" y="3827464"/>
            <a:ext cx="4235901" cy="3540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1" indent="-211021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D6FAB36B-7B94-4300-8111-25307139F049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19" name="Line 64">
            <a:extLst>
              <a:ext uri="{FF2B5EF4-FFF2-40B4-BE49-F238E27FC236}">
                <a16:creationId xmlns:a16="http://schemas.microsoft.com/office/drawing/2014/main" id="{4373792B-D492-43F6-9023-046D488F8D6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21" name="Espaço Reservado para Texto 3">
            <a:extLst>
              <a:ext uri="{FF2B5EF4-FFF2-40B4-BE49-F238E27FC236}">
                <a16:creationId xmlns:a16="http://schemas.microsoft.com/office/drawing/2014/main" id="{F2690326-5BE1-4270-A6C8-EAE8BAC418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CA032EA5-1B56-42A1-839A-A4FA5A6E9F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E45C73B9-0BE3-43DF-A394-65CA69D0B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Espaço Reservado para Texto 6">
            <a:extLst>
              <a:ext uri="{FF2B5EF4-FFF2-40B4-BE49-F238E27FC236}">
                <a16:creationId xmlns:a16="http://schemas.microsoft.com/office/drawing/2014/main" id="{D4AC79CC-9198-42CC-A76D-DCC971E4E4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30" name="Line 64">
            <a:extLst>
              <a:ext uri="{FF2B5EF4-FFF2-40B4-BE49-F238E27FC236}">
                <a16:creationId xmlns:a16="http://schemas.microsoft.com/office/drawing/2014/main" id="{8223857E-94F5-4359-9ACD-C2B87588FA0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9A46DB1C-56DC-40CF-85B9-91B108A21D86}"/>
              </a:ext>
            </a:extLst>
          </p:cNvPr>
          <p:cNvCxnSpPr>
            <a:cxnSpLocks/>
          </p:cNvCxnSpPr>
          <p:nvPr userDrawn="1"/>
        </p:nvCxnSpPr>
        <p:spPr>
          <a:xfrm>
            <a:off x="4633546" y="1793963"/>
            <a:ext cx="4212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6F3369FF-847F-4A25-B993-150755DF2634}"/>
              </a:ext>
            </a:extLst>
          </p:cNvPr>
          <p:cNvCxnSpPr>
            <a:cxnSpLocks/>
          </p:cNvCxnSpPr>
          <p:nvPr userDrawn="1"/>
        </p:nvCxnSpPr>
        <p:spPr>
          <a:xfrm>
            <a:off x="4633546" y="4197439"/>
            <a:ext cx="4212000" cy="0"/>
          </a:xfrm>
          <a:prstGeom prst="line">
            <a:avLst/>
          </a:prstGeom>
          <a:ln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637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3 textos sem títulos na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233142" y="1387476"/>
            <a:ext cx="2842050" cy="4848224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3159213" y="1387476"/>
            <a:ext cx="2812923" cy="4848224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6"/>
          </p:nvPr>
        </p:nvSpPr>
        <p:spPr>
          <a:xfrm>
            <a:off x="6068628" y="1387476"/>
            <a:ext cx="2812923" cy="4848224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57" lvl="0" indent="-247657"/>
            <a:r>
              <a:rPr lang="en-US" dirty="0"/>
              <a:t>Click to edit Master text styles</a:t>
            </a:r>
          </a:p>
          <a:p>
            <a:pPr marL="417646" lvl="1" indent="-169989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47224D6C-2D5F-48F9-9049-C6A03328495C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16" name="Line 64">
            <a:extLst>
              <a:ext uri="{FF2B5EF4-FFF2-40B4-BE49-F238E27FC236}">
                <a16:creationId xmlns:a16="http://schemas.microsoft.com/office/drawing/2014/main" id="{4FC8E77A-8CCB-4415-A71D-875AA40362E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17" name="Espaço Reservado para Texto 3">
            <a:extLst>
              <a:ext uri="{FF2B5EF4-FFF2-40B4-BE49-F238E27FC236}">
                <a16:creationId xmlns:a16="http://schemas.microsoft.com/office/drawing/2014/main" id="{6F98D4F6-EE7E-4DD5-8B85-573581A0FB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OpenSans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87003DC3-78DC-4CC9-BB48-8AC11B42DA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7DCDDD2F-0DBC-4CD6-B304-8510B6AD0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Espaço Reservado para Texto 6">
            <a:extLst>
              <a:ext uri="{FF2B5EF4-FFF2-40B4-BE49-F238E27FC236}">
                <a16:creationId xmlns:a16="http://schemas.microsoft.com/office/drawing/2014/main" id="{A1BFED93-3D22-4145-A9B0-FB18E41454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31" name="Line 64">
            <a:extLst>
              <a:ext uri="{FF2B5EF4-FFF2-40B4-BE49-F238E27FC236}">
                <a16:creationId xmlns:a16="http://schemas.microsoft.com/office/drawing/2014/main" id="{0F3E1FC4-C77F-46E5-AE36-171DCA84B31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798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is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48693" y="756871"/>
            <a:ext cx="1760414" cy="2659430"/>
          </a:xfrm>
          <a:prstGeom prst="rect">
            <a:avLst/>
          </a:prstGeom>
          <a:solidFill>
            <a:srgbClr val="1E1E1E">
              <a:alpha val="79000"/>
            </a:srgbClr>
          </a:solidFill>
          <a:ln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 lang="en-US" sz="1477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20"/>
          </p:nvPr>
        </p:nvSpPr>
        <p:spPr>
          <a:xfrm>
            <a:off x="2162690" y="756870"/>
            <a:ext cx="6729264" cy="2659430"/>
          </a:xfrm>
          <a:prstGeom prst="rect">
            <a:avLst/>
          </a:prstGeom>
          <a:solidFill>
            <a:schemeClr val="bg1">
              <a:lumMod val="75000"/>
              <a:alpha val="78824"/>
            </a:schemeClr>
          </a:solidFill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846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66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92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21"/>
          </p:nvPr>
        </p:nvSpPr>
        <p:spPr>
          <a:xfrm>
            <a:off x="248693" y="3538708"/>
            <a:ext cx="1760414" cy="2659430"/>
          </a:xfrm>
          <a:prstGeom prst="rect">
            <a:avLst/>
          </a:prstGeom>
          <a:solidFill>
            <a:srgbClr val="1E1E1E">
              <a:alpha val="79000"/>
            </a:srgbClr>
          </a:solidFill>
          <a:ln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 lang="en-US" sz="1477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22"/>
          </p:nvPr>
        </p:nvSpPr>
        <p:spPr>
          <a:xfrm>
            <a:off x="2162690" y="3538707"/>
            <a:ext cx="6729264" cy="2659430"/>
          </a:xfrm>
          <a:prstGeom prst="rect">
            <a:avLst/>
          </a:prstGeom>
          <a:solidFill>
            <a:schemeClr val="bg1">
              <a:lumMod val="75000"/>
              <a:alpha val="78824"/>
            </a:schemeClr>
          </a:solidFill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846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66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292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9374A9F-6AAC-4496-9A9E-303838802CBA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15" name="Line 64">
            <a:extLst>
              <a:ext uri="{FF2B5EF4-FFF2-40B4-BE49-F238E27FC236}">
                <a16:creationId xmlns:a16="http://schemas.microsoft.com/office/drawing/2014/main" id="{1082D0FC-A5A7-4847-96B2-353B5B50C88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18" name="Espaço Reservado para Texto 3">
            <a:extLst>
              <a:ext uri="{FF2B5EF4-FFF2-40B4-BE49-F238E27FC236}">
                <a16:creationId xmlns:a16="http://schemas.microsoft.com/office/drawing/2014/main" id="{76343143-B7D4-4E96-A8EE-4CBADFE62B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F48E593E-E0AC-48E7-898E-C6E8A8382E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351E0860-7409-45FF-8D64-CED670D96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Line 64">
            <a:extLst>
              <a:ext uri="{FF2B5EF4-FFF2-40B4-BE49-F238E27FC236}">
                <a16:creationId xmlns:a16="http://schemas.microsoft.com/office/drawing/2014/main" id="{99DDBDDF-389E-4443-B007-B1F16F61DAE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11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2 títulos e 2 textos na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38434" y="1084632"/>
            <a:ext cx="4284641" cy="3905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6" indent="-211026" algn="ct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33141" y="1535605"/>
            <a:ext cx="4281855" cy="4401127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0762" y="1549459"/>
            <a:ext cx="4258408" cy="4394199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19" name="Conector reto 18"/>
          <p:cNvCxnSpPr/>
          <p:nvPr userDrawn="1"/>
        </p:nvCxnSpPr>
        <p:spPr>
          <a:xfrm>
            <a:off x="230354" y="1472100"/>
            <a:ext cx="4284641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630762" y="1081579"/>
            <a:ext cx="4258408" cy="3905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6" indent="-211026" algn="ct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cxnSp>
        <p:nvCxnSpPr>
          <p:cNvPr id="26" name="Conector reto 25"/>
          <p:cNvCxnSpPr/>
          <p:nvPr userDrawn="1"/>
        </p:nvCxnSpPr>
        <p:spPr>
          <a:xfrm>
            <a:off x="4630759" y="1472100"/>
            <a:ext cx="4275650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720B59F0-3D5D-4EB0-9144-33F0B1072C93}"/>
              </a:ext>
            </a:extLst>
          </p:cNvPr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16" name="Line 64">
            <a:extLst>
              <a:ext uri="{FF2B5EF4-FFF2-40B4-BE49-F238E27FC236}">
                <a16:creationId xmlns:a16="http://schemas.microsoft.com/office/drawing/2014/main" id="{FC679E55-423F-4C10-B916-71777BC8892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20" name="Espaço Reservado para Texto 3">
            <a:extLst>
              <a:ext uri="{FF2B5EF4-FFF2-40B4-BE49-F238E27FC236}">
                <a16:creationId xmlns:a16="http://schemas.microsoft.com/office/drawing/2014/main" id="{AD316331-9DD5-4F3E-96C9-CECFEA4BEA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113D0F72-68BD-4D5F-9EDD-2ED5DB23FF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1ADDCD82-3FFB-4A42-8979-A67DF4DB7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9" name="Espaço Reservado para Texto 6">
            <a:extLst>
              <a:ext uri="{FF2B5EF4-FFF2-40B4-BE49-F238E27FC236}">
                <a16:creationId xmlns:a16="http://schemas.microsoft.com/office/drawing/2014/main" id="{1F090656-D4DD-4456-A6D2-9933F85B67A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30" name="Line 64">
            <a:extLst>
              <a:ext uri="{FF2B5EF4-FFF2-40B4-BE49-F238E27FC236}">
                <a16:creationId xmlns:a16="http://schemas.microsoft.com/office/drawing/2014/main" id="{C1D42F43-2D0F-4CA4-8F50-F4356484977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4005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2 títulos e 2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228211" y="4042810"/>
            <a:ext cx="8641237" cy="1992311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9" name="Conector reto 8"/>
          <p:cNvCxnSpPr/>
          <p:nvPr userDrawn="1"/>
        </p:nvCxnSpPr>
        <p:spPr>
          <a:xfrm>
            <a:off x="228209" y="3994381"/>
            <a:ext cx="8631183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4"/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19" name="Line 64"/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ln>
                <a:solidFill>
                  <a:srgbClr val="1E1E1E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20" name="Espaço Reservado para Texto 3"/>
          <p:cNvSpPr>
            <a:spLocks noGrp="1"/>
          </p:cNvSpPr>
          <p:nvPr>
            <p:ph type="body" sz="quarter" idx="12" hasCustomPrompt="1"/>
          </p:nvPr>
        </p:nvSpPr>
        <p:spPr>
          <a:xfrm>
            <a:off x="237221" y="6263559"/>
            <a:ext cx="4334780" cy="234899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226946" y="3599855"/>
            <a:ext cx="8632446" cy="3540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6" indent="-211026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25"/>
          </p:nvPr>
        </p:nvSpPr>
        <p:spPr>
          <a:xfrm>
            <a:off x="233141" y="1487092"/>
            <a:ext cx="8641237" cy="1911350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233141" y="1059727"/>
            <a:ext cx="8650021" cy="38999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 anchorCtr="0">
            <a:normAutofit/>
          </a:bodyPr>
          <a:lstStyle>
            <a:lvl1pPr marL="211026" indent="-211026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cxnSp>
        <p:nvCxnSpPr>
          <p:cNvPr id="18" name="Conector reto 17"/>
          <p:cNvCxnSpPr/>
          <p:nvPr userDrawn="1"/>
        </p:nvCxnSpPr>
        <p:spPr>
          <a:xfrm>
            <a:off x="228209" y="1471448"/>
            <a:ext cx="8631183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>
            <a:extLst>
              <a:ext uri="{FF2B5EF4-FFF2-40B4-BE49-F238E27FC236}">
                <a16:creationId xmlns:a16="http://schemas.microsoft.com/office/drawing/2014/main" id="{C09A3F32-3184-48BF-B2B5-705CD7FFD7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DA1DDBE9-7897-4391-96DC-FFC7C2DCD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Espaço Reservado para Texto 6">
            <a:extLst>
              <a:ext uri="{FF2B5EF4-FFF2-40B4-BE49-F238E27FC236}">
                <a16:creationId xmlns:a16="http://schemas.microsoft.com/office/drawing/2014/main" id="{28E6E814-87AE-4E9E-BA5C-E7296771A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27" name="Line 64">
            <a:extLst>
              <a:ext uri="{FF2B5EF4-FFF2-40B4-BE49-F238E27FC236}">
                <a16:creationId xmlns:a16="http://schemas.microsoft.com/office/drawing/2014/main" id="{F15EBE12-C6BD-49FB-A062-D6CA008E76A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2306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2687672" y="1155701"/>
            <a:ext cx="6204284" cy="1631392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4" name="Line 64"/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Slide Number Placeholder 4"/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3" name="Line 64"/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24" name="Espaço Reservado para Texto 3"/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29310" y="1162056"/>
            <a:ext cx="2310150" cy="65404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half" idx="18"/>
          </p:nvPr>
        </p:nvSpPr>
        <p:spPr>
          <a:xfrm>
            <a:off x="2687672" y="2877010"/>
            <a:ext cx="6204284" cy="1631392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229310" y="2874898"/>
            <a:ext cx="2310150" cy="65404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20"/>
          </p:nvPr>
        </p:nvSpPr>
        <p:spPr>
          <a:xfrm>
            <a:off x="2687672" y="4604308"/>
            <a:ext cx="6204284" cy="1631392"/>
          </a:xfrm>
          <a:prstGeom prst="rect">
            <a:avLst/>
          </a:prstGeom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229310" y="4619130"/>
            <a:ext cx="2310150" cy="65404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A1F255A-5250-4A68-9976-D163A3809F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222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2539460" y="1155701"/>
            <a:ext cx="6352496" cy="1631392"/>
          </a:xfrm>
          <a:prstGeom prst="rect">
            <a:avLst/>
          </a:prstGeom>
          <a:ln>
            <a:solidFill>
              <a:srgbClr val="1E1E1E"/>
            </a:solidFill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4" name="Line 64"/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Slide Number Placeholder 4"/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3" name="Line 64"/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24" name="Espaço Reservado para Texto 3"/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29310" y="1162056"/>
            <a:ext cx="2310150" cy="654049"/>
          </a:xfrm>
          <a:prstGeom prst="rect">
            <a:avLst/>
          </a:prstGeom>
          <a:noFill/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half" idx="18"/>
          </p:nvPr>
        </p:nvSpPr>
        <p:spPr>
          <a:xfrm>
            <a:off x="2539460" y="2877010"/>
            <a:ext cx="6352496" cy="1631392"/>
          </a:xfrm>
          <a:prstGeom prst="rect">
            <a:avLst/>
          </a:prstGeom>
          <a:ln>
            <a:solidFill>
              <a:srgbClr val="1E1E1E"/>
            </a:solidFill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229310" y="2874898"/>
            <a:ext cx="2310150" cy="654049"/>
          </a:xfrm>
          <a:prstGeom prst="rect">
            <a:avLst/>
          </a:prstGeom>
          <a:noFill/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20"/>
          </p:nvPr>
        </p:nvSpPr>
        <p:spPr>
          <a:xfrm>
            <a:off x="2539460" y="4617956"/>
            <a:ext cx="6352496" cy="1631392"/>
          </a:xfrm>
          <a:prstGeom prst="rect">
            <a:avLst/>
          </a:prstGeom>
          <a:ln>
            <a:solidFill>
              <a:srgbClr val="1E1E1E"/>
            </a:solidFill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229310" y="4619130"/>
            <a:ext cx="2310150" cy="654049"/>
          </a:xfrm>
          <a:prstGeom prst="rect">
            <a:avLst/>
          </a:prstGeom>
          <a:noFill/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A1F255A-5250-4A68-9976-D163A3809F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02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2142699" y="1155701"/>
            <a:ext cx="6749257" cy="1631392"/>
          </a:xfrm>
          <a:prstGeom prst="rect">
            <a:avLst/>
          </a:prstGeom>
          <a:ln>
            <a:solidFill>
              <a:srgbClr val="1E1E1E"/>
            </a:solidFill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7"/>
          </p:nvPr>
        </p:nvSpPr>
        <p:spPr>
          <a:xfrm>
            <a:off x="233141" y="825202"/>
            <a:ext cx="1800375" cy="217868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4" name="Line 64"/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Slide Number Placeholder 4"/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3" name="Line 64"/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24" name="Espaço Reservado para Texto 3"/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29310" y="1162056"/>
            <a:ext cx="1804206" cy="1629628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half" idx="18"/>
          </p:nvPr>
        </p:nvSpPr>
        <p:spPr>
          <a:xfrm>
            <a:off x="2142699" y="2877010"/>
            <a:ext cx="6749257" cy="1631392"/>
          </a:xfrm>
          <a:prstGeom prst="rect">
            <a:avLst/>
          </a:prstGeom>
          <a:ln>
            <a:solidFill>
              <a:srgbClr val="1E1E1E"/>
            </a:solidFill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229310" y="2874898"/>
            <a:ext cx="1804206" cy="1629628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20"/>
          </p:nvPr>
        </p:nvSpPr>
        <p:spPr>
          <a:xfrm>
            <a:off x="2142699" y="4604308"/>
            <a:ext cx="6749257" cy="1631392"/>
          </a:xfrm>
          <a:prstGeom prst="rect">
            <a:avLst/>
          </a:prstGeom>
          <a:ln>
            <a:solidFill>
              <a:srgbClr val="1E1E1E"/>
            </a:solidFill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229310" y="4605482"/>
            <a:ext cx="1804206" cy="1629628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A1F255A-5250-4A68-9976-D163A3809F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15" name="Espaço Reservado para Texto 6">
            <a:extLst>
              <a:ext uri="{FF2B5EF4-FFF2-40B4-BE49-F238E27FC236}">
                <a16:creationId xmlns:a16="http://schemas.microsoft.com/office/drawing/2014/main" id="{EACDA2CD-2F12-4328-B8EE-5A19636B7D8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267094" y="847476"/>
            <a:ext cx="6624862" cy="212319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2505702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2142699" y="1155701"/>
            <a:ext cx="6749257" cy="1631392"/>
          </a:xfrm>
          <a:prstGeom prst="rect">
            <a:avLst/>
          </a:prstGeom>
          <a:ln>
            <a:solidFill>
              <a:srgbClr val="1E1E1E"/>
            </a:solidFill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OpenSans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OpenSans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OpenSans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OpenSans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OpenSans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Tautz-Regular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7"/>
          </p:nvPr>
        </p:nvSpPr>
        <p:spPr>
          <a:xfrm>
            <a:off x="233141" y="503243"/>
            <a:ext cx="8650021" cy="504825"/>
          </a:xfrm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OpenSans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4" name="Line 64"/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Slide Number Placeholder 4"/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3" name="Line 64"/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24" name="Espaço Reservado para Texto 3"/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OpenSans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29310" y="1162056"/>
            <a:ext cx="1804206" cy="1629628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Tautz-Regular3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half" idx="18"/>
          </p:nvPr>
        </p:nvSpPr>
        <p:spPr>
          <a:xfrm>
            <a:off x="2142699" y="2877010"/>
            <a:ext cx="6749257" cy="1631392"/>
          </a:xfrm>
          <a:prstGeom prst="rect">
            <a:avLst/>
          </a:prstGeom>
          <a:ln>
            <a:solidFill>
              <a:srgbClr val="1E1E1E"/>
            </a:solidFill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OpenSans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OpenSans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OpenSans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OpenSans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OpenSans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229310" y="2874898"/>
            <a:ext cx="1804206" cy="1629628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Tautz-Regular3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20"/>
          </p:nvPr>
        </p:nvSpPr>
        <p:spPr>
          <a:xfrm>
            <a:off x="2142699" y="4604308"/>
            <a:ext cx="6749257" cy="1631392"/>
          </a:xfrm>
          <a:prstGeom prst="rect">
            <a:avLst/>
          </a:prstGeom>
          <a:ln>
            <a:solidFill>
              <a:srgbClr val="1E1E1E"/>
            </a:solidFill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OpenSans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OpenSans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OpenSans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OpenSans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OpenSans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229310" y="4605482"/>
            <a:ext cx="1804206" cy="1629628"/>
          </a:xfrm>
          <a:prstGeom prst="rect">
            <a:avLst/>
          </a:prstGeom>
          <a:solidFill>
            <a:srgbClr val="1E1E1E"/>
          </a:solidFill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Tautz-Regular3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A1F255A-5250-4A68-9976-D163A3809F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07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ub título com 3 títulos e textos n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815262" y="1161183"/>
            <a:ext cx="1099427" cy="851079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>
            <a:normAutofit/>
          </a:bodyPr>
          <a:lstStyle>
            <a:lvl1pPr>
              <a:defRPr sz="2031" b="1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7"/>
          </p:nvPr>
        </p:nvSpPr>
        <p:spPr>
          <a:xfrm>
            <a:off x="233141" y="784898"/>
            <a:ext cx="1976169" cy="271719"/>
          </a:xfrm>
          <a:noFill/>
          <a:ln>
            <a:noFill/>
          </a:ln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4" name="Line 64"/>
          <p:cNvSpPr>
            <a:spLocks noChangeShapeType="1"/>
          </p:cNvSpPr>
          <p:nvPr userDrawn="1"/>
        </p:nvSpPr>
        <p:spPr bwMode="auto">
          <a:xfrm>
            <a:off x="233140" y="503238"/>
            <a:ext cx="8618400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Slide Number Placeholder 4"/>
          <p:cNvSpPr txBox="1">
            <a:spLocks/>
          </p:cNvSpPr>
          <p:nvPr userDrawn="1"/>
        </p:nvSpPr>
        <p:spPr>
          <a:xfrm>
            <a:off x="193729" y="6571964"/>
            <a:ext cx="332308" cy="190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87827A-47FB-4E08-AEC0-DB25F8645543}" type="slidenum">
              <a:rPr lang="en-US" sz="1292" b="1" smtClean="0">
                <a:solidFill>
                  <a:srgbClr val="B58B23"/>
                </a:solidFill>
                <a:latin typeface="Tautz-Regular3"/>
              </a:rPr>
              <a:pPr/>
              <a:t>‹nº›</a:t>
            </a:fld>
            <a:endParaRPr lang="en-US" sz="1292" b="1" dirty="0">
              <a:solidFill>
                <a:srgbClr val="B58B23"/>
              </a:solidFill>
              <a:latin typeface="Tautz-Regular3"/>
            </a:endParaRPr>
          </a:p>
        </p:txBody>
      </p:sp>
      <p:sp>
        <p:nvSpPr>
          <p:cNvPr id="23" name="Line 64"/>
          <p:cNvSpPr>
            <a:spLocks noChangeShapeType="1"/>
          </p:cNvSpPr>
          <p:nvPr userDrawn="1"/>
        </p:nvSpPr>
        <p:spPr bwMode="auto">
          <a:xfrm>
            <a:off x="251520" y="6579936"/>
            <a:ext cx="8617927" cy="0"/>
          </a:xfrm>
          <a:prstGeom prst="line">
            <a:avLst/>
          </a:prstGeom>
          <a:noFill/>
          <a:ln w="19050">
            <a:solidFill>
              <a:srgbClr val="1E1E1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662" dirty="0">
              <a:solidFill>
                <a:prstClr val="black"/>
              </a:solidFill>
            </a:endParaRPr>
          </a:p>
        </p:txBody>
      </p:sp>
      <p:sp>
        <p:nvSpPr>
          <p:cNvPr id="24" name="Espaço Reservado para Texto 3"/>
          <p:cNvSpPr>
            <a:spLocks noGrp="1"/>
          </p:cNvSpPr>
          <p:nvPr>
            <p:ph type="body" sz="quarter" idx="12" hasCustomPrompt="1"/>
          </p:nvPr>
        </p:nvSpPr>
        <p:spPr>
          <a:xfrm>
            <a:off x="237223" y="6263555"/>
            <a:ext cx="2239434" cy="197404"/>
          </a:xfrm>
        </p:spPr>
        <p:txBody>
          <a:bodyPr>
            <a:normAutofit/>
          </a:bodyPr>
          <a:lstStyle>
            <a:lvl1pPr marL="0" indent="0">
              <a:buNone/>
              <a:defRPr sz="923">
                <a:solidFill>
                  <a:srgbClr val="1E1E1E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pt-BR" dirty="0"/>
              <a:t>Adicionar Fonte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29310" y="1162056"/>
            <a:ext cx="1980000" cy="900000"/>
          </a:xfrm>
          <a:prstGeom prst="rect">
            <a:avLst/>
          </a:prstGeom>
          <a:solidFill>
            <a:srgbClr val="1E1E1E">
              <a:alpha val="79000"/>
            </a:srgbClr>
          </a:solidFill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A1F255A-5250-4A68-9976-D163A3809F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2" t="25457" r="54179" b="70838"/>
          <a:stretch/>
        </p:blipFill>
        <p:spPr>
          <a:xfrm>
            <a:off x="7333450" y="6608379"/>
            <a:ext cx="1650403" cy="190501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968485B-6385-45FF-B74C-B1C7B18BD932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6200775" y="1143580"/>
            <a:ext cx="1417834" cy="851378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006CB1B-1FCA-4B0F-908C-623A4BC331AE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2427544" y="1160884"/>
            <a:ext cx="3576577" cy="851378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17" name="Espaço Reservado para Texto 6">
            <a:extLst>
              <a:ext uri="{FF2B5EF4-FFF2-40B4-BE49-F238E27FC236}">
                <a16:creationId xmlns:a16="http://schemas.microsoft.com/office/drawing/2014/main" id="{C97BC7C2-6678-4826-9E91-2AB27A2C4B7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435207" y="802687"/>
            <a:ext cx="3569657" cy="271719"/>
          </a:xfrm>
          <a:ln>
            <a:noFill/>
          </a:ln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OpenSans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8" name="Espaço Reservado para Texto 6">
            <a:extLst>
              <a:ext uri="{FF2B5EF4-FFF2-40B4-BE49-F238E27FC236}">
                <a16:creationId xmlns:a16="http://schemas.microsoft.com/office/drawing/2014/main" id="{C17231FA-15C4-4EBC-98C0-F76882B3D2D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99687" y="784898"/>
            <a:ext cx="1415091" cy="271719"/>
          </a:xfrm>
          <a:ln>
            <a:noFill/>
          </a:ln>
        </p:spPr>
        <p:txBody>
          <a:bodyPr anchor="ctr">
            <a:normAutofit/>
          </a:bodyPr>
          <a:lstStyle>
            <a:lvl1pPr marL="0" indent="0">
              <a:buNone/>
              <a:defRPr sz="1846">
                <a:solidFill>
                  <a:srgbClr val="1E1E1E"/>
                </a:solidFill>
                <a:latin typeface="OpenSans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19" name="Espaço Reservado para Texto 6">
            <a:extLst>
              <a:ext uri="{FF2B5EF4-FFF2-40B4-BE49-F238E27FC236}">
                <a16:creationId xmlns:a16="http://schemas.microsoft.com/office/drawing/2014/main" id="{867926EB-A5F0-4BA1-9FF3-FC5F1D3B2FC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806951" y="802202"/>
            <a:ext cx="1097300" cy="271719"/>
          </a:xfrm>
          <a:ln>
            <a:noFill/>
          </a:ln>
        </p:spPr>
        <p:txBody>
          <a:bodyPr anchor="ctr">
            <a:normAutofit/>
          </a:bodyPr>
          <a:lstStyle>
            <a:lvl1pPr marL="0" indent="0">
              <a:buNone/>
              <a:defRPr sz="1846">
                <a:ln>
                  <a:noFill/>
                </a:ln>
                <a:solidFill>
                  <a:srgbClr val="1E1E1E"/>
                </a:solidFill>
                <a:latin typeface="OpenSans"/>
              </a:defRPr>
            </a:lvl1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E58783F-1B58-4AFA-9930-BF76C2122258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7823175" y="2166622"/>
            <a:ext cx="1099427" cy="900000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F60BB22-14B3-46A7-A7DD-EE0D50A820E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37223" y="2167495"/>
            <a:ext cx="1980000" cy="900000"/>
          </a:xfrm>
          <a:prstGeom prst="rect">
            <a:avLst/>
          </a:prstGeom>
          <a:solidFill>
            <a:srgbClr val="1E1E1E">
              <a:alpha val="79000"/>
            </a:srgbClr>
          </a:solidFill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BC53068-2A56-4465-A245-6550E8B73809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6208688" y="2149019"/>
            <a:ext cx="1417834" cy="900000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>
              <a:defRPr lang="en-US" sz="1477" dirty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>
              <a:defRPr lang="en-US" sz="1292" dirty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>
              <a:defRPr lang="en-US" sz="1108" dirty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>
              <a:defRPr lang="en-US" sz="1015" dirty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 algn="just"/>
            <a:r>
              <a:rPr lang="en-US" dirty="0"/>
              <a:t>Click to edit Master text styles</a:t>
            </a:r>
          </a:p>
          <a:p>
            <a:pPr marL="417657" lvl="1" indent="-169993" algn="just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 algn="just"/>
            <a:r>
              <a:rPr lang="en-US" dirty="0"/>
              <a:t>Third level</a:t>
            </a:r>
          </a:p>
          <a:p>
            <a:pPr lvl="3" algn="just"/>
            <a:r>
              <a:rPr lang="en-US" dirty="0"/>
              <a:t>Fourth level</a:t>
            </a:r>
          </a:p>
          <a:p>
            <a:pPr lvl="4" algn="just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F65B1D9B-27E9-439F-BE09-A40207D43CF2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2435457" y="2166323"/>
            <a:ext cx="3576577" cy="900000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A23B28E9-31F0-4B94-A434-623B6FD0ED82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7837472" y="3223711"/>
            <a:ext cx="1099427" cy="900000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24A05A7E-3442-49E3-AA99-E3491890825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51520" y="3224584"/>
            <a:ext cx="1980000" cy="900000"/>
          </a:xfrm>
          <a:prstGeom prst="rect">
            <a:avLst/>
          </a:prstGeom>
          <a:solidFill>
            <a:srgbClr val="1E1E1E">
              <a:alpha val="79000"/>
            </a:srgbClr>
          </a:solidFill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F62C19F-041A-4D45-88B6-AF3EB3D7D93D}"/>
              </a:ext>
            </a:extLst>
          </p:cNvPr>
          <p:cNvSpPr>
            <a:spLocks noGrp="1"/>
          </p:cNvSpPr>
          <p:nvPr>
            <p:ph sz="half" idx="33"/>
          </p:nvPr>
        </p:nvSpPr>
        <p:spPr>
          <a:xfrm>
            <a:off x="6222985" y="3206108"/>
            <a:ext cx="1417834" cy="900000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F27E14CB-4100-4BAB-9136-F34857F8B467}"/>
              </a:ext>
            </a:extLst>
          </p:cNvPr>
          <p:cNvSpPr>
            <a:spLocks noGrp="1"/>
          </p:cNvSpPr>
          <p:nvPr>
            <p:ph sz="half" idx="34"/>
          </p:nvPr>
        </p:nvSpPr>
        <p:spPr>
          <a:xfrm>
            <a:off x="2449754" y="3223412"/>
            <a:ext cx="3576577" cy="900000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389AAF7-B4B1-447E-8C7C-2EEBFC01D0BC}"/>
              </a:ext>
            </a:extLst>
          </p:cNvPr>
          <p:cNvSpPr>
            <a:spLocks noGrp="1"/>
          </p:cNvSpPr>
          <p:nvPr>
            <p:ph sz="half" idx="35"/>
          </p:nvPr>
        </p:nvSpPr>
        <p:spPr>
          <a:xfrm>
            <a:off x="7837472" y="4269593"/>
            <a:ext cx="1099427" cy="900000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21F0F3D2-0A50-4DDE-A861-A69B8336BC6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1520" y="4270466"/>
            <a:ext cx="1980000" cy="900000"/>
          </a:xfrm>
          <a:prstGeom prst="rect">
            <a:avLst/>
          </a:prstGeom>
          <a:solidFill>
            <a:srgbClr val="1E1E1E">
              <a:alpha val="79000"/>
            </a:srgbClr>
          </a:solidFill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74EFEFDC-E5C8-4B6F-B689-EBB24687073A}"/>
              </a:ext>
            </a:extLst>
          </p:cNvPr>
          <p:cNvSpPr>
            <a:spLocks noGrp="1"/>
          </p:cNvSpPr>
          <p:nvPr>
            <p:ph sz="half" idx="37"/>
          </p:nvPr>
        </p:nvSpPr>
        <p:spPr>
          <a:xfrm>
            <a:off x="6222985" y="4251990"/>
            <a:ext cx="1417834" cy="900000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FDAB1693-FDFC-40B0-B5B8-7698A6920DA5}"/>
              </a:ext>
            </a:extLst>
          </p:cNvPr>
          <p:cNvSpPr>
            <a:spLocks noGrp="1"/>
          </p:cNvSpPr>
          <p:nvPr>
            <p:ph sz="half" idx="38"/>
          </p:nvPr>
        </p:nvSpPr>
        <p:spPr>
          <a:xfrm>
            <a:off x="2449754" y="4269294"/>
            <a:ext cx="3576577" cy="900000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AD5961E9-9E44-4487-B6DE-51DD9090CA1A}"/>
              </a:ext>
            </a:extLst>
          </p:cNvPr>
          <p:cNvSpPr>
            <a:spLocks noGrp="1"/>
          </p:cNvSpPr>
          <p:nvPr>
            <p:ph sz="half" idx="39"/>
          </p:nvPr>
        </p:nvSpPr>
        <p:spPr>
          <a:xfrm>
            <a:off x="7837472" y="5280732"/>
            <a:ext cx="1099427" cy="900000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7C32454-CA6C-42A4-AA42-9EB1F2CF721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51520" y="5281605"/>
            <a:ext cx="1980000" cy="900000"/>
          </a:xfrm>
          <a:prstGeom prst="rect">
            <a:avLst/>
          </a:prstGeom>
          <a:solidFill>
            <a:srgbClr val="1E1E1E">
              <a:alpha val="79000"/>
            </a:srgbClr>
          </a:solidFill>
          <a:ln>
            <a:solidFill>
              <a:srgbClr val="1E1E1E"/>
            </a:solidFill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11026" indent="-211026" algn="r">
              <a:buNone/>
              <a:defRPr lang="en-US" sz="1662" b="1" dirty="0" smtClean="0">
                <a:solidFill>
                  <a:srgbClr val="B58B23"/>
                </a:solidFill>
                <a:latin typeface="Candara" panose="020E0502030303020204" pitchFamily="34" charset="0"/>
              </a:defRPr>
            </a:lvl1pPr>
          </a:lstStyle>
          <a:p>
            <a:pPr marL="0" lvl="0" indent="0" algn="ctr"/>
            <a:r>
              <a:rPr lang="en-US" dirty="0"/>
              <a:t>Click to edit Master text styles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CCB6297-3732-4818-9A1B-037A5BB7F811}"/>
              </a:ext>
            </a:extLst>
          </p:cNvPr>
          <p:cNvSpPr>
            <a:spLocks noGrp="1"/>
          </p:cNvSpPr>
          <p:nvPr>
            <p:ph sz="half" idx="41"/>
          </p:nvPr>
        </p:nvSpPr>
        <p:spPr>
          <a:xfrm>
            <a:off x="6222985" y="5263129"/>
            <a:ext cx="1417834" cy="900000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kern="1200" dirty="0">
                <a:solidFill>
                  <a:srgbClr val="1E1E1E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CE8AF2E-E01F-4450-B375-21E6ADC009F0}"/>
              </a:ext>
            </a:extLst>
          </p:cNvPr>
          <p:cNvSpPr>
            <a:spLocks noGrp="1"/>
          </p:cNvSpPr>
          <p:nvPr>
            <p:ph sz="half" idx="42"/>
          </p:nvPr>
        </p:nvSpPr>
        <p:spPr>
          <a:xfrm>
            <a:off x="2449754" y="5280433"/>
            <a:ext cx="3576577" cy="900000"/>
          </a:xfrm>
          <a:prstGeom prst="rect">
            <a:avLst/>
          </a:prstGeom>
          <a:solidFill>
            <a:schemeClr val="bg1">
              <a:lumMod val="65000"/>
              <a:alpha val="79000"/>
            </a:schemeClr>
          </a:solidFill>
          <a:ln>
            <a:noFill/>
          </a:ln>
          <a:extLst/>
        </p:spPr>
        <p:txBody>
          <a:bodyPr vert="horz" lIns="91440" tIns="45720" rIns="91440" bIns="45720" rtlCol="0">
            <a:noAutofit/>
          </a:bodyPr>
          <a:lstStyle>
            <a:lvl1pPr algn="just">
              <a:defRPr lang="en-US" sz="1477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1pPr>
            <a:lvl2pPr algn="just">
              <a:defRPr lang="en-US" sz="1292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2pPr>
            <a:lvl3pPr algn="just">
              <a:defRPr lang="en-US" sz="1108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3pPr>
            <a:lvl4pPr algn="just">
              <a:defRPr lang="en-US" sz="1015" dirty="0" smtClean="0">
                <a:solidFill>
                  <a:srgbClr val="1E1E1E"/>
                </a:solidFill>
                <a:latin typeface="Candara" panose="020E0502030303020204" pitchFamily="34" charset="0"/>
              </a:defRPr>
            </a:lvl4pPr>
            <a:lvl5pPr algn="just">
              <a:defRPr lang="pt-BR" sz="1015" dirty="0">
                <a:solidFill>
                  <a:srgbClr val="1E1E1E"/>
                </a:solidFill>
                <a:latin typeface="Candara" panose="020E0502030303020204" pitchFamily="34" charset="0"/>
              </a:defRPr>
            </a:lvl5pPr>
          </a:lstStyle>
          <a:p>
            <a:pPr marL="247663" lvl="0" indent="-247663"/>
            <a:r>
              <a:rPr lang="en-US" dirty="0"/>
              <a:t>Click to edit Master text styles</a:t>
            </a:r>
          </a:p>
          <a:p>
            <a:pPr marL="417657" lvl="1" indent="-169993">
              <a:buFont typeface="Calibri" panose="020F050202020403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BR" dirty="0"/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BC3F3024-D434-4F03-9197-4C424BD522F8}"/>
              </a:ext>
            </a:extLst>
          </p:cNvPr>
          <p:cNvCxnSpPr>
            <a:cxnSpLocks/>
          </p:cNvCxnSpPr>
          <p:nvPr userDrawn="1"/>
        </p:nvCxnSpPr>
        <p:spPr>
          <a:xfrm>
            <a:off x="2427544" y="1074408"/>
            <a:ext cx="3598787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10B72903-0D10-4A48-8202-C1C476753B7D}"/>
              </a:ext>
            </a:extLst>
          </p:cNvPr>
          <p:cNvCxnSpPr>
            <a:cxnSpLocks/>
          </p:cNvCxnSpPr>
          <p:nvPr userDrawn="1"/>
        </p:nvCxnSpPr>
        <p:spPr>
          <a:xfrm>
            <a:off x="251520" y="1068987"/>
            <a:ext cx="1992056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059DE0D3-C792-4277-8B95-354D02B7B70A}"/>
              </a:ext>
            </a:extLst>
          </p:cNvPr>
          <p:cNvCxnSpPr>
            <a:cxnSpLocks/>
          </p:cNvCxnSpPr>
          <p:nvPr userDrawn="1"/>
        </p:nvCxnSpPr>
        <p:spPr>
          <a:xfrm>
            <a:off x="6199687" y="1068987"/>
            <a:ext cx="1414800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0EA9AEF2-501A-4268-A477-EBFC65858267}"/>
              </a:ext>
            </a:extLst>
          </p:cNvPr>
          <p:cNvCxnSpPr>
            <a:cxnSpLocks/>
          </p:cNvCxnSpPr>
          <p:nvPr userDrawn="1"/>
        </p:nvCxnSpPr>
        <p:spPr>
          <a:xfrm>
            <a:off x="7823175" y="1112429"/>
            <a:ext cx="1098000" cy="0"/>
          </a:xfrm>
          <a:prstGeom prst="line">
            <a:avLst/>
          </a:prstGeom>
          <a:ln w="9525">
            <a:solidFill>
              <a:srgbClr val="1E1E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514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 userDrawn="1">
            <p:custDataLst>
              <p:tags r:id="rId1"/>
            </p:custDataLst>
          </p:nvPr>
        </p:nvSpPr>
        <p:spPr>
          <a:xfrm>
            <a:off x="5027201" y="1520203"/>
            <a:ext cx="3128611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400" b="0" i="0" u="none" strike="noStrike" baseline="0">
                <a:solidFill>
                  <a:srgbClr val="B58B2B"/>
                </a:solidFill>
                <a:latin typeface="Tautz-Regular3"/>
              </a:defRPr>
            </a:lvl1pPr>
          </a:lstStyle>
          <a:p>
            <a:pPr lvl="0"/>
            <a:r>
              <a:rPr lang="pt-BR" sz="2000" dirty="0">
                <a:solidFill>
                  <a:srgbClr val="1E1E1E"/>
                </a:solidFill>
                <a:latin typeface="OpenSans"/>
                <a:hlinkClick r:id="rId3"/>
              </a:rPr>
              <a:t>administradorjudicial.adv.br</a:t>
            </a:r>
            <a:endParaRPr lang="pt-BR" sz="2000" dirty="0">
              <a:solidFill>
                <a:srgbClr val="1E1E1E"/>
              </a:solidFill>
              <a:latin typeface="OpenSan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48E44A8-3F11-4021-8F93-748309C67E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1045" t="45155" r="43732" b="35200"/>
          <a:stretch/>
        </p:blipFill>
        <p:spPr>
          <a:xfrm>
            <a:off x="988188" y="344697"/>
            <a:ext cx="3215632" cy="233291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DC19E815-551E-4631-A735-17D3D78DB045}"/>
              </a:ext>
            </a:extLst>
          </p:cNvPr>
          <p:cNvSpPr/>
          <p:nvPr userDrawn="1"/>
        </p:nvSpPr>
        <p:spPr>
          <a:xfrm>
            <a:off x="215907" y="5425185"/>
            <a:ext cx="2117769" cy="116955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l"/>
            <a:r>
              <a:rPr lang="pt-BR" sz="1400" b="0" i="0" u="none" strike="noStrike" baseline="0" dirty="0">
                <a:solidFill>
                  <a:srgbClr val="B58B2B"/>
                </a:solidFill>
                <a:latin typeface="Tautz-Regular3"/>
              </a:rPr>
              <a:t>PORTO ALEGRE</a:t>
            </a:r>
          </a:p>
          <a:p>
            <a:pPr algn="l"/>
            <a:r>
              <a:rPr lang="pt-BR" sz="1400" b="0" i="0" u="none" strike="noStrike" baseline="0" dirty="0">
                <a:solidFill>
                  <a:srgbClr val="1E1E1E"/>
                </a:solidFill>
                <a:latin typeface="OpenSans"/>
              </a:rPr>
              <a:t>Av. Dr. Nilo Peçanha, 2900 - 701</a:t>
            </a:r>
          </a:p>
          <a:p>
            <a:pPr algn="l"/>
            <a:r>
              <a:rPr lang="pt-BR" sz="1400" b="0" i="0" u="none" strike="noStrike" baseline="0" dirty="0">
                <a:solidFill>
                  <a:srgbClr val="1E1E1E"/>
                </a:solidFill>
                <a:latin typeface="OpenSans"/>
              </a:rPr>
              <a:t>RS — CEP 91330-002</a:t>
            </a:r>
          </a:p>
          <a:p>
            <a:pPr algn="l"/>
            <a:r>
              <a:rPr lang="pt-BR" sz="1400" b="0" i="0" u="none" strike="noStrike" baseline="0" dirty="0">
                <a:solidFill>
                  <a:srgbClr val="1E1E1E"/>
                </a:solidFill>
                <a:latin typeface="OpenSans"/>
              </a:rPr>
              <a:t>Fone — 51 3062.6770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51A5399-3F85-4AAA-B247-A4B1F8E769E7}"/>
              </a:ext>
            </a:extLst>
          </p:cNvPr>
          <p:cNvSpPr/>
          <p:nvPr userDrawn="1"/>
        </p:nvSpPr>
        <p:spPr>
          <a:xfrm>
            <a:off x="4658108" y="5425185"/>
            <a:ext cx="2067022" cy="116955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l"/>
            <a:r>
              <a:rPr lang="pt-BR" sz="1400" b="0" i="0" u="none" strike="noStrike" baseline="0" dirty="0">
                <a:solidFill>
                  <a:srgbClr val="B58B2B"/>
                </a:solidFill>
                <a:latin typeface="Tautz-Regular3"/>
              </a:rPr>
              <a:t>CAXIAS DO SUL</a:t>
            </a:r>
          </a:p>
          <a:p>
            <a:pPr algn="l"/>
            <a:r>
              <a:rPr lang="it-IT" sz="1400" b="0" i="0" u="none" strike="noStrike" baseline="0" dirty="0">
                <a:solidFill>
                  <a:srgbClr val="1E1E1E"/>
                </a:solidFill>
                <a:latin typeface="OpenSans"/>
              </a:rPr>
              <a:t>R. Ângelo Chiarello, 2811, Sala 501</a:t>
            </a:r>
          </a:p>
          <a:p>
            <a:pPr algn="l"/>
            <a:r>
              <a:rPr lang="pt-BR" sz="1400" b="0" i="0" u="none" strike="noStrike" baseline="0" dirty="0">
                <a:solidFill>
                  <a:srgbClr val="1E1E1E"/>
                </a:solidFill>
                <a:latin typeface="OpenSans"/>
              </a:rPr>
              <a:t>RS — CEP 95.032-460</a:t>
            </a:r>
          </a:p>
          <a:p>
            <a:pPr algn="l"/>
            <a:r>
              <a:rPr lang="pt-BR" sz="1400" b="0" i="0" u="none" strike="noStrike" baseline="0" dirty="0">
                <a:solidFill>
                  <a:srgbClr val="1E1E1E"/>
                </a:solidFill>
                <a:latin typeface="OpenSans"/>
              </a:rPr>
              <a:t>Fone — 54 3419.7274</a:t>
            </a:r>
            <a:endParaRPr lang="pt-BR" sz="14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C92694D-528D-4F21-91F2-E08373838EB9}"/>
              </a:ext>
            </a:extLst>
          </p:cNvPr>
          <p:cNvSpPr/>
          <p:nvPr userDrawn="1"/>
        </p:nvSpPr>
        <p:spPr>
          <a:xfrm>
            <a:off x="2462380" y="5425185"/>
            <a:ext cx="2067024" cy="116955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l"/>
            <a:r>
              <a:rPr lang="pt-BR" sz="1400" b="0" i="0" u="none" strike="noStrike" baseline="0" dirty="0">
                <a:solidFill>
                  <a:srgbClr val="B58B2B"/>
                </a:solidFill>
                <a:latin typeface="Tautz-Regular3"/>
              </a:rPr>
              <a:t>NOVO HAMBURGO</a:t>
            </a:r>
          </a:p>
          <a:p>
            <a:pPr algn="l"/>
            <a:r>
              <a:rPr lang="pt-BR" sz="1400" b="0" i="0" u="none" strike="noStrike" baseline="0" dirty="0">
                <a:solidFill>
                  <a:srgbClr val="1E1E1E"/>
                </a:solidFill>
                <a:latin typeface="OpenSans"/>
              </a:rPr>
              <a:t>R. Júlio de Castilhos, 679, salas 111 e 112</a:t>
            </a:r>
          </a:p>
          <a:p>
            <a:pPr algn="l"/>
            <a:r>
              <a:rPr lang="pt-BR" sz="1400" b="0" i="0" u="none" strike="noStrike" baseline="0" dirty="0">
                <a:solidFill>
                  <a:srgbClr val="1E1E1E"/>
                </a:solidFill>
                <a:latin typeface="OpenSans"/>
              </a:rPr>
              <a:t>RS — CEP 93.510-130</a:t>
            </a:r>
          </a:p>
          <a:p>
            <a:pPr algn="l"/>
            <a:r>
              <a:rPr lang="pt-BR" sz="1400" b="0" i="0" u="none" strike="noStrike" baseline="0" dirty="0">
                <a:solidFill>
                  <a:srgbClr val="1E1E1E"/>
                </a:solidFill>
                <a:latin typeface="OpenSans"/>
              </a:rPr>
              <a:t>Fone — 51 3065.6770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026C65B-C7C2-4009-8686-9676D841DF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30390" y="3013933"/>
            <a:ext cx="2103286" cy="233291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646E520-83C6-4260-B976-9CEFA3CD53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62381" y="3009408"/>
            <a:ext cx="2067022" cy="233291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728B23B-164D-4257-888F-C90084983C5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58108" y="3004883"/>
            <a:ext cx="2067022" cy="233291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C45C64A-6316-493B-8A9A-91E2B67EDAF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53834" y="3004882"/>
            <a:ext cx="2067022" cy="2337437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77ECCC7D-8449-4837-A2BD-7518D80AFED2}"/>
              </a:ext>
            </a:extLst>
          </p:cNvPr>
          <p:cNvSpPr/>
          <p:nvPr userDrawn="1"/>
        </p:nvSpPr>
        <p:spPr>
          <a:xfrm>
            <a:off x="6853834" y="5346845"/>
            <a:ext cx="2059776" cy="116955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l"/>
            <a:r>
              <a:rPr lang="pt-BR" sz="1400" b="0" i="0" u="none" strike="noStrike" baseline="0" dirty="0">
                <a:solidFill>
                  <a:srgbClr val="B58B2B"/>
                </a:solidFill>
                <a:latin typeface="Tautz-Regular3"/>
              </a:rPr>
              <a:t>SÃO PAULO</a:t>
            </a:r>
          </a:p>
          <a:p>
            <a:pPr algn="l"/>
            <a:r>
              <a:rPr lang="it-IT" sz="1400" b="0" i="0" u="none" strike="noStrike" baseline="0" dirty="0">
                <a:solidFill>
                  <a:srgbClr val="1E1E1E"/>
                </a:solidFill>
                <a:latin typeface="OpenSans"/>
              </a:rPr>
              <a:t>R. Ângelo Chiarello, 2811, Sala 501</a:t>
            </a:r>
          </a:p>
          <a:p>
            <a:pPr algn="l"/>
            <a:r>
              <a:rPr lang="pt-BR" sz="1400" b="0" i="0" u="none" strike="noStrike" baseline="0" dirty="0">
                <a:solidFill>
                  <a:srgbClr val="1E1E1E"/>
                </a:solidFill>
                <a:latin typeface="OpenSans"/>
              </a:rPr>
              <a:t>RS — CEP 95.032-460</a:t>
            </a:r>
          </a:p>
          <a:p>
            <a:pPr algn="l"/>
            <a:r>
              <a:rPr lang="pt-BR" sz="1400" b="0" i="0" u="none" strike="noStrike" baseline="0" dirty="0">
                <a:solidFill>
                  <a:srgbClr val="1E1E1E"/>
                </a:solidFill>
                <a:latin typeface="OpenSans"/>
              </a:rPr>
              <a:t>Fone — 54 3419.7274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282778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7DDA6-9668-45FB-AAFC-F2150E992087}" type="datetimeFigureOut">
              <a:rPr lang="pt-BR" smtClean="0"/>
              <a:t>29/08/2018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FA4FB-72D9-446C-9CFC-BB542939B64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6448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94" r:id="rId7"/>
    <p:sldLayoutId id="2147483677" r:id="rId8"/>
    <p:sldLayoutId id="2147483678" r:id="rId9"/>
    <p:sldLayoutId id="2147483689" r:id="rId10"/>
    <p:sldLayoutId id="2147483688" r:id="rId11"/>
    <p:sldLayoutId id="2147483680" r:id="rId12"/>
    <p:sldLayoutId id="2147483697" r:id="rId13"/>
    <p:sldLayoutId id="2147483681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92" r:id="rId20"/>
    <p:sldLayoutId id="2147483695" r:id="rId21"/>
    <p:sldLayoutId id="2147483691" r:id="rId22"/>
    <p:sldLayoutId id="2147483696" r:id="rId23"/>
    <p:sldLayoutId id="214748368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ACD82F85-6AB1-480F-B3BA-FE4D1B40F68E}"/>
              </a:ext>
            </a:extLst>
          </p:cNvPr>
          <p:cNvPicPr>
            <a:picLocks noGrp="1" noChangeAspect="1"/>
          </p:cNvPicPr>
          <p:nvPr>
            <p:ph sz="half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39" y="1660124"/>
            <a:ext cx="4225162" cy="3871381"/>
          </a:xfrm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3D655B-CFBF-4438-85F3-5A1D714636C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>
                <a:latin typeface="Candara" panose="020E0502030303020204" pitchFamily="34" charset="0"/>
              </a:rPr>
              <a:t>GRUPO ECOVIX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1B5509D-65FB-4EF8-9030-D352446A04E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38656" y="6216520"/>
            <a:ext cx="2709808" cy="504825"/>
          </a:xfrm>
        </p:spPr>
        <p:txBody>
          <a:bodyPr/>
          <a:lstStyle/>
          <a:p>
            <a:r>
              <a:rPr lang="pt-BR" dirty="0">
                <a:latin typeface="Candara" panose="020E0502030303020204" pitchFamily="34" charset="0"/>
              </a:rPr>
              <a:t>Rio Grande, 29 de agosto 2018</a:t>
            </a:r>
          </a:p>
        </p:txBody>
      </p:sp>
    </p:spTree>
    <p:extLst>
      <p:ext uri="{BB962C8B-B14F-4D97-AF65-F5344CB8AC3E}">
        <p14:creationId xmlns:p14="http://schemas.microsoft.com/office/powerpoint/2010/main" val="199621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36475AB5-F441-4525-9AA8-4BDB0E669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dirty="0"/>
              <a:t>NO PRAZO DE DOIS ANOS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715653B1-04B2-4F3A-843A-489CC9F30CDF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buFont typeface="+mj-lt"/>
              <a:buAutoNum type="arabicParenR"/>
            </a:pPr>
            <a:r>
              <a:rPr lang="pt-BR" sz="1050" dirty="0">
                <a:solidFill>
                  <a:schemeClr val="tx1"/>
                </a:solidFill>
              </a:rPr>
              <a:t>Pagamento dos credores trabalhistas incontroversos e negociação coletiva para encerrar reclamações em andamento</a:t>
            </a:r>
          </a:p>
          <a:p>
            <a:pPr algn="just">
              <a:lnSpc>
                <a:spcPct val="100000"/>
              </a:lnSpc>
              <a:buFont typeface="+mj-lt"/>
              <a:buAutoNum type="arabicParenR"/>
            </a:pPr>
            <a:r>
              <a:rPr lang="pt-BR" sz="1050" dirty="0">
                <a:solidFill>
                  <a:schemeClr val="tx1"/>
                </a:solidFill>
              </a:rPr>
              <a:t>Constituição da UPI-1 com transferência de ativos e dívidas</a:t>
            </a:r>
          </a:p>
          <a:p>
            <a:pPr algn="just">
              <a:lnSpc>
                <a:spcPct val="100000"/>
              </a:lnSpc>
              <a:buFont typeface="+mj-lt"/>
              <a:buAutoNum type="arabicParenR"/>
            </a:pPr>
            <a:r>
              <a:rPr lang="pt-BR" sz="1050" dirty="0">
                <a:solidFill>
                  <a:schemeClr val="tx1"/>
                </a:solidFill>
              </a:rPr>
              <a:t>Conclusão de negociação de processos de monetização para pagamento de credores e estabilização do caixa do estaleiro</a:t>
            </a:r>
          </a:p>
          <a:p>
            <a:pPr algn="just">
              <a:lnSpc>
                <a:spcPct val="100000"/>
              </a:lnSpc>
              <a:buFont typeface="+mj-lt"/>
              <a:buAutoNum type="arabicParenR"/>
            </a:pPr>
            <a:r>
              <a:rPr lang="pt-BR" sz="1050" dirty="0">
                <a:solidFill>
                  <a:schemeClr val="tx1"/>
                </a:solidFill>
              </a:rPr>
              <a:t>Emissão de títulos mobiliários (Debêntures 1ª e 2ª Emissão)</a:t>
            </a:r>
          </a:p>
          <a:p>
            <a:pPr algn="just">
              <a:lnSpc>
                <a:spcPct val="100000"/>
              </a:lnSpc>
              <a:buFont typeface="+mj-lt"/>
              <a:buAutoNum type="arabicParenR"/>
            </a:pPr>
            <a:r>
              <a:rPr lang="pt-BR" sz="1050" dirty="0">
                <a:solidFill>
                  <a:schemeClr val="tx1"/>
                </a:solidFill>
              </a:rPr>
              <a:t>Instrumentalização do alongamento das dívidas</a:t>
            </a:r>
          </a:p>
          <a:p>
            <a:pPr algn="just">
              <a:lnSpc>
                <a:spcPct val="100000"/>
              </a:lnSpc>
              <a:buFont typeface="+mj-lt"/>
              <a:buAutoNum type="arabicParenR"/>
            </a:pPr>
            <a:r>
              <a:rPr lang="pt-BR" sz="1050" dirty="0">
                <a:solidFill>
                  <a:schemeClr val="tx1"/>
                </a:solidFill>
              </a:rPr>
              <a:t>limpeza do estaleiro com a venda de materiais remanescentes para poder operar</a:t>
            </a:r>
          </a:p>
          <a:p>
            <a:pPr algn="just">
              <a:lnSpc>
                <a:spcPct val="100000"/>
              </a:lnSpc>
              <a:buFont typeface="+mj-lt"/>
              <a:buAutoNum type="arabicParenR"/>
            </a:pPr>
            <a:r>
              <a:rPr lang="pt-BR" sz="1050" dirty="0">
                <a:solidFill>
                  <a:schemeClr val="tx1"/>
                </a:solidFill>
              </a:rPr>
              <a:t>Início dos projetos para expansão de novas atividades (atividade portuária, processamento de aço para indústria metal mecânica e finalização da P-71)</a:t>
            </a:r>
          </a:p>
          <a:p>
            <a:pPr algn="just">
              <a:lnSpc>
                <a:spcPct val="100000"/>
              </a:lnSpc>
              <a:buFont typeface="+mj-lt"/>
              <a:buAutoNum type="arabicParenR"/>
            </a:pPr>
            <a:r>
              <a:rPr lang="pt-BR" sz="1050" dirty="0">
                <a:solidFill>
                  <a:schemeClr val="tx1"/>
                </a:solidFill>
              </a:rPr>
              <a:t>Venda do Estaleiro para operador (</a:t>
            </a:r>
            <a:r>
              <a:rPr lang="pt-BR" sz="1050" i="1" dirty="0" err="1">
                <a:solidFill>
                  <a:schemeClr val="tx1"/>
                </a:solidFill>
              </a:rPr>
              <a:t>backstop</a:t>
            </a:r>
            <a:r>
              <a:rPr lang="pt-BR" sz="1050" i="1" dirty="0">
                <a:solidFill>
                  <a:schemeClr val="tx1"/>
                </a:solidFill>
              </a:rPr>
              <a:t> </a:t>
            </a:r>
            <a:r>
              <a:rPr lang="pt-BR" sz="1050" i="1" dirty="0" err="1">
                <a:solidFill>
                  <a:schemeClr val="tx1"/>
                </a:solidFill>
              </a:rPr>
              <a:t>underwriter</a:t>
            </a:r>
            <a:r>
              <a:rPr lang="pt-BR" sz="1050" dirty="0">
                <a:solidFill>
                  <a:schemeClr val="tx1"/>
                </a:solidFill>
              </a:rPr>
              <a:t>)</a:t>
            </a:r>
            <a:endParaRPr lang="en-US" sz="10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1000" dirty="0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76B1AACF-1AFF-4E23-8B68-72C4D6420232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dirty="0"/>
              <a:t>ENTRE 2 E 8 ANOS</a:t>
            </a:r>
          </a:p>
          <a:p>
            <a:pPr marL="0" indent="0" algn="ctr">
              <a:buNone/>
            </a:pPr>
            <a:r>
              <a:rPr lang="pt-BR" dirty="0"/>
              <a:t>PERÍODO E A RETOMADA DO MERCADO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36204466-0E7B-450F-B96C-8E84199A1992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 anchor="ctr"/>
          <a:lstStyle/>
          <a:p>
            <a:pPr algn="just">
              <a:lnSpc>
                <a:spcPct val="114000"/>
              </a:lnSpc>
              <a:buFont typeface="+mj-lt"/>
              <a:buAutoNum type="arabicParenR"/>
            </a:pPr>
            <a:r>
              <a:rPr lang="pt-BR" sz="1050" dirty="0">
                <a:solidFill>
                  <a:schemeClr val="tx1"/>
                </a:solidFill>
              </a:rPr>
              <a:t>Reorganização operacional a partir da posição do operador</a:t>
            </a:r>
          </a:p>
          <a:p>
            <a:pPr algn="just">
              <a:lnSpc>
                <a:spcPct val="114000"/>
              </a:lnSpc>
              <a:buFont typeface="+mj-lt"/>
              <a:buAutoNum type="arabicParenR"/>
            </a:pPr>
            <a:r>
              <a:rPr lang="pt-BR" sz="1050" dirty="0">
                <a:solidFill>
                  <a:schemeClr val="tx1"/>
                </a:solidFill>
              </a:rPr>
              <a:t>Captação de novos recursos para expansão das atividades</a:t>
            </a:r>
          </a:p>
          <a:p>
            <a:pPr algn="just">
              <a:lnSpc>
                <a:spcPct val="114000"/>
              </a:lnSpc>
              <a:buFont typeface="+mj-lt"/>
              <a:buAutoNum type="arabicParenR"/>
            </a:pPr>
            <a:r>
              <a:rPr lang="pt-BR" sz="1050" dirty="0">
                <a:solidFill>
                  <a:schemeClr val="tx1"/>
                </a:solidFill>
              </a:rPr>
              <a:t>Estabilização financeira e operacional para participação de novas concorrências</a:t>
            </a:r>
          </a:p>
          <a:p>
            <a:pPr algn="just">
              <a:lnSpc>
                <a:spcPct val="114000"/>
              </a:lnSpc>
              <a:buFont typeface="+mj-lt"/>
              <a:buAutoNum type="arabicParenR"/>
            </a:pPr>
            <a:r>
              <a:rPr lang="pt-BR" sz="1050" dirty="0">
                <a:solidFill>
                  <a:schemeClr val="tx1"/>
                </a:solidFill>
              </a:rPr>
              <a:t>Busca de investidor estratégico para alienação e pagamento dos credores (os credores terão que aprovar, na forma do mecanismo do PRJ, a venda para investidor estratégico)</a:t>
            </a:r>
          </a:p>
          <a:p>
            <a:pPr marL="0" indent="0">
              <a:buNone/>
            </a:pPr>
            <a:endParaRPr lang="pt-BR" sz="1050" dirty="0"/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77598799-430C-47F9-99AD-E8A0A82D15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endParaRPr lang="pt-BR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A94D647D-6C88-4D5E-9538-096D1434E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8. Plano de Recuperação Judicial – Meios de Recuperação</a:t>
            </a:r>
          </a:p>
        </p:txBody>
      </p:sp>
    </p:spTree>
    <p:extLst>
      <p:ext uri="{BB962C8B-B14F-4D97-AF65-F5344CB8AC3E}">
        <p14:creationId xmlns:p14="http://schemas.microsoft.com/office/powerpoint/2010/main" val="178894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05CB7DE-E924-48D4-AB2A-96196C2450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/>
              <a:t>A UPI será constituída considerando partes dos ativos </a:t>
            </a:r>
          </a:p>
        </p:txBody>
      </p:sp>
      <p:sp>
        <p:nvSpPr>
          <p:cNvPr id="18" name="Espaço Reservado para Conteúdo 17">
            <a:extLst>
              <a:ext uri="{FF2B5EF4-FFF2-40B4-BE49-F238E27FC236}">
                <a16:creationId xmlns:a16="http://schemas.microsoft.com/office/drawing/2014/main" id="{144B44DA-7A9C-475E-9A06-DB1699A67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t-BR" sz="1000" dirty="0"/>
              <a:t>Constituição da UPI-1 por operação societária prevista no PRJ e aprovada em AGC (o PRJ agrega flexibilidade para a referida operação, a fim de que o melhor mecanismo possa ser utilizado após 2 anos da homologação)</a:t>
            </a: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t-BR" sz="1000" dirty="0"/>
              <a:t>Pagamento mínimo de R$18.500.000,00 e assunção do passivo das Classes II e III, bem como de credores </a:t>
            </a:r>
            <a:r>
              <a:rPr lang="pt-BR" sz="1000" dirty="0" err="1"/>
              <a:t>extraconcursais</a:t>
            </a:r>
            <a:r>
              <a:rPr lang="pt-BR" sz="1000" dirty="0"/>
              <a:t>, devidamente reestruturados na forma do PRJ</a:t>
            </a: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t-BR" sz="1000" dirty="0"/>
              <a:t>A quantidade de credores que aderirem à Debênture 2ª Emissão (sem deságio) irá determinar o deságio da Debênture 1ª Emissão (observando que se todos os credores que estão aptos a aderir à Debênture 2ª Emissão o fizerem, o deságio, considerando o ativo de R$ 3,7 bilhões, será de 76,64%) (será necessário aguardar as adesões para se ter o deságio exato)</a:t>
            </a: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t-BR" sz="1000" dirty="0"/>
              <a:t>UPI-1 será a emissora das debêntures que serão subscritas e integralizadas com créditos dos credores das Classes II e III (os credores receberão as debêntures em pagamento da dívida do Grupo Ecovix, tornando-se credores da UPI-1)</a:t>
            </a: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t-BR" sz="1000" dirty="0"/>
              <a:t>UPI-1 será responsável pelo pagamento das debêntures, nos termos da escritura de emissão, com previsão de eventos de liquidez</a:t>
            </a: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t-BR" sz="1000" dirty="0"/>
              <a:t>O investidor que adquirir a UPI-1, portanto, irá adquirir, além dos ativos, as dívidas das Classes II e III reestruturadas na forma do PRJ</a:t>
            </a:r>
            <a:endParaRPr lang="pt-BR" sz="1000" b="1" dirty="0"/>
          </a:p>
          <a:p>
            <a:pPr marL="0" indent="0" algn="just">
              <a:lnSpc>
                <a:spcPct val="100000"/>
              </a:lnSpc>
              <a:buNone/>
            </a:pPr>
            <a:endParaRPr lang="pt-BR" sz="1000" dirty="0"/>
          </a:p>
        </p:txBody>
      </p:sp>
      <p:sp>
        <p:nvSpPr>
          <p:cNvPr id="20" name="Espaço Reservado para Texto 19">
            <a:extLst>
              <a:ext uri="{FF2B5EF4-FFF2-40B4-BE49-F238E27FC236}">
                <a16:creationId xmlns:a16="http://schemas.microsoft.com/office/drawing/2014/main" id="{7C1C26B1-D0F1-482A-89C2-66BD94A7AD8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Visão geral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E9822F0B-C491-4D0B-9F71-B50320633A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>
                <a:latin typeface="Candara" panose="020E0502030303020204" pitchFamily="34" charset="0"/>
              </a:rPr>
              <a:t>Constituição e alienação da UPI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F04C328-1BE1-4DCB-99CF-949DD7640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8. Plano de Recuperação Judicial – Meios de Recuperação</a:t>
            </a:r>
          </a:p>
        </p:txBody>
      </p:sp>
      <p:pic>
        <p:nvPicPr>
          <p:cNvPr id="27" name="Espaço Reservado para Conteúdo 26">
            <a:extLst>
              <a:ext uri="{FF2B5EF4-FFF2-40B4-BE49-F238E27FC236}">
                <a16:creationId xmlns:a16="http://schemas.microsoft.com/office/drawing/2014/main" id="{7C29F2BF-B659-41EB-995D-E3C4F15C0453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738" y="1775534"/>
            <a:ext cx="4257675" cy="3389409"/>
          </a:xfrm>
        </p:spPr>
      </p:pic>
    </p:spTree>
    <p:extLst>
      <p:ext uri="{BB962C8B-B14F-4D97-AF65-F5344CB8AC3E}">
        <p14:creationId xmlns:p14="http://schemas.microsoft.com/office/powerpoint/2010/main" val="2027976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ço Reservado para Conteúdo 17">
            <a:extLst>
              <a:ext uri="{FF2B5EF4-FFF2-40B4-BE49-F238E27FC236}">
                <a16:creationId xmlns:a16="http://schemas.microsoft.com/office/drawing/2014/main" id="{C44CC414-3E64-475C-95D1-35337FC1EA4E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04" y="1100831"/>
            <a:ext cx="8218917" cy="5158682"/>
          </a:xfrm>
        </p:spPr>
      </p:pic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E1E15E68-7247-495A-BD6A-1D5C4D0A3D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Fonte: Grupo Ecovix</a:t>
            </a: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4995C0E9-7171-476A-A6A5-C3E00B71C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8. Plano de Recuperação Judicial – Meios de Recuperação – UPI - 1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B5828D2B-B057-4469-AC53-4788DAC326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Visão geral sobre a implementação da UPI-1</a:t>
            </a:r>
          </a:p>
        </p:txBody>
      </p:sp>
    </p:spTree>
    <p:extLst>
      <p:ext uri="{BB962C8B-B14F-4D97-AF65-F5344CB8AC3E}">
        <p14:creationId xmlns:p14="http://schemas.microsoft.com/office/powerpoint/2010/main" val="4248578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D3E6439E-FD55-46D1-9873-D957F6171355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sz="1100" dirty="0">
                <a:latin typeface="Book Antiqua" panose="02040602050305030304" pitchFamily="18" charset="0"/>
              </a:rPr>
              <a:t>Créditos da Classe III: R$ 2,8 bilhões (após aplicação do deságio*) a serem quitados mediante subscrição das Debêntures 1ª Emissão</a:t>
            </a:r>
          </a:p>
          <a:p>
            <a:pPr marL="0" indent="0" algn="just">
              <a:buNone/>
            </a:pPr>
            <a:r>
              <a:rPr lang="pt-BR" sz="1100" dirty="0">
                <a:latin typeface="Book Antiqua" panose="02040602050305030304" pitchFamily="18" charset="0"/>
              </a:rPr>
              <a:t>Valor de R$ 55 milhões remanescentes da Classe II, quitados mediante subscrição das Debêntures 2ª Emissão ou título de dívida equivalente</a:t>
            </a:r>
          </a:p>
          <a:p>
            <a:pPr marL="0" indent="0" algn="just">
              <a:buNone/>
            </a:pPr>
            <a:r>
              <a:rPr lang="pt-BR" sz="1100" dirty="0">
                <a:latin typeface="Book Antiqua" panose="02040602050305030304" pitchFamily="18" charset="0"/>
              </a:rPr>
              <a:t>Valor de R$ 843.910.166,23 referente aos credores </a:t>
            </a:r>
            <a:r>
              <a:rPr lang="pt-BR" sz="1100" dirty="0" err="1">
                <a:latin typeface="Book Antiqua" panose="02040602050305030304" pitchFamily="18" charset="0"/>
              </a:rPr>
              <a:t>extraconcursais</a:t>
            </a:r>
            <a:r>
              <a:rPr lang="pt-BR" sz="1100" dirty="0">
                <a:latin typeface="Book Antiqua" panose="02040602050305030304" pitchFamily="18" charset="0"/>
              </a:rPr>
              <a:t> e detentores de garantias de participação societária (que se estima que irão aderir ao PRJ)</a:t>
            </a:r>
            <a:endParaRPr lang="en-US" sz="1200" dirty="0"/>
          </a:p>
          <a:p>
            <a:endParaRPr lang="pt-BR" sz="1200" dirty="0"/>
          </a:p>
        </p:txBody>
      </p:sp>
      <p:pic>
        <p:nvPicPr>
          <p:cNvPr id="27" name="Espaço Reservado para Conteúdo 26">
            <a:extLst>
              <a:ext uri="{FF2B5EF4-FFF2-40B4-BE49-F238E27FC236}">
                <a16:creationId xmlns:a16="http://schemas.microsoft.com/office/drawing/2014/main" id="{9F9FBF28-5263-49D9-A7DB-EDED397532D3}"/>
              </a:ext>
            </a:extLst>
          </p:cNvPr>
          <p:cNvPicPr>
            <a:picLocks noGrp="1" noChangeAspect="1"/>
          </p:cNvPicPr>
          <p:nvPr>
            <p:ph sz="half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66" y="1589103"/>
            <a:ext cx="4513097" cy="4465467"/>
          </a:xfrm>
        </p:spPr>
      </p:pic>
      <p:sp>
        <p:nvSpPr>
          <p:cNvPr id="23" name="Espaço Reservado para Conteúdo 22">
            <a:extLst>
              <a:ext uri="{FF2B5EF4-FFF2-40B4-BE49-F238E27FC236}">
                <a16:creationId xmlns:a16="http://schemas.microsoft.com/office/drawing/2014/main" id="{4958DCBE-8F95-4207-B59A-A3BF2B5A3A8C}"/>
              </a:ext>
            </a:extLst>
          </p:cNvPr>
          <p:cNvSpPr>
            <a:spLocks noGrp="1"/>
          </p:cNvSpPr>
          <p:nvPr>
            <p:ph sz="half" idx="23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1000" b="1" i="1" dirty="0">
                <a:solidFill>
                  <a:prstClr val="black"/>
                </a:solidFill>
                <a:latin typeface="Book Antiqua" panose="02040602050305030304" pitchFamily="18" charset="0"/>
              </a:rPr>
              <a:t>Debêntures 2ª Emissão (estimado)</a:t>
            </a:r>
            <a:r>
              <a:rPr lang="pt-BR" sz="1000" i="1" dirty="0">
                <a:solidFill>
                  <a:prstClr val="black"/>
                </a:solidFill>
                <a:latin typeface="Book Antiqua" panose="02040602050305030304" pitchFamily="18" charset="0"/>
              </a:rPr>
              <a:t>: R$ 844 milhões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1000" i="1" dirty="0">
                <a:solidFill>
                  <a:prstClr val="black"/>
                </a:solidFill>
                <a:latin typeface="Book Antiqua" panose="02040602050305030304" pitchFamily="18" charset="0"/>
              </a:rPr>
              <a:t>Principais Credores: Bradesco (R$ 667.174.823,78), Banrisul (R$ 84.845.360,83) e Banco Pine (R$ 81.143.882,81); e IMG (R$ 10.746.098,81).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pt-BR" sz="1000" i="1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1000" b="1" i="1" dirty="0">
                <a:solidFill>
                  <a:prstClr val="black"/>
                </a:solidFill>
                <a:latin typeface="Book Antiqua" panose="02040602050305030304" pitchFamily="18" charset="0"/>
              </a:rPr>
              <a:t>Debêntures 1ª Emissão: R$ 2,8 bilhões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1000" i="1" dirty="0">
                <a:solidFill>
                  <a:prstClr val="black"/>
                </a:solidFill>
                <a:latin typeface="Book Antiqua" panose="02040602050305030304" pitchFamily="18" charset="0"/>
              </a:rPr>
              <a:t>Principais Credores: SSF/Petrobrás (R$ 4.373.939.014,90), COSCO (R$ 588.180.724,47) Banco do Brasil (R$ 351.574.738,29) e CEF (R$ 285.042.171,86).</a:t>
            </a:r>
            <a:endParaRPr lang="en-US" sz="1000" i="1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pt-BR" sz="1000" i="1" dirty="0">
                <a:latin typeface="Book Antiqua" panose="02040602050305030304" pitchFamily="18" charset="0"/>
              </a:rPr>
              <a:t>*o deságio poderá variar de 76,64% para menos, de acordo com a quantidade de credores que aderir às Debênture 2ª Emissão que não prevê deságio. No atual cenário o deságio estimado é de 60% (principalmente em razão de BB e CEF não terem aderido)</a:t>
            </a:r>
            <a:endParaRPr lang="en-US" sz="1000" i="1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pt-BR" sz="1000" dirty="0"/>
          </a:p>
        </p:txBody>
      </p:sp>
      <p:sp>
        <p:nvSpPr>
          <p:cNvPr id="24" name="Espaço Reservado para Texto 23">
            <a:extLst>
              <a:ext uri="{FF2B5EF4-FFF2-40B4-BE49-F238E27FC236}">
                <a16:creationId xmlns:a16="http://schemas.microsoft.com/office/drawing/2014/main" id="{58D3AE2F-E514-4F10-B1E7-378AA9410F8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t-BR" dirty="0"/>
              <a:t>Dívida da UPI-1</a:t>
            </a:r>
          </a:p>
        </p:txBody>
      </p:sp>
      <p:sp>
        <p:nvSpPr>
          <p:cNvPr id="25" name="Espaço Reservado para Texto 24">
            <a:extLst>
              <a:ext uri="{FF2B5EF4-FFF2-40B4-BE49-F238E27FC236}">
                <a16:creationId xmlns:a16="http://schemas.microsoft.com/office/drawing/2014/main" id="{A6AD5AE9-D84E-4F11-9242-B47F510048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E3E78C29-FB21-41C6-9BB3-482683F27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Fonte: Grupo Ecovix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64331945-9B22-4DB1-870D-5C66610DC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8. Plano de Recuperação Judicial – Meios de Recuperação – UPI - 1</a:t>
            </a:r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F70E13D1-5642-46A5-90D9-268EE8F71F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9239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6D59C935-1D75-460D-B57B-F9DF5FAFE50D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pt-BR" sz="1600" dirty="0">
                <a:latin typeface="Book Antiqua" panose="02040602050305030304" pitchFamily="18" charset="0"/>
              </a:rPr>
              <a:t>Passivo Fiscal Líquido: R$ 80 milhões (estimado)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Book Antiqua" panose="02040602050305030304" pitchFamily="18" charset="0"/>
              </a:rPr>
              <a:t>Passivo Fiscal Contingente: ilíquido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Book Antiqua" panose="02040602050305030304" pitchFamily="18" charset="0"/>
              </a:rPr>
              <a:t>Passivo Trabalhista Ilíquido: estima-se R$ 48,5 milhões</a:t>
            </a:r>
          </a:p>
          <a:p>
            <a:endParaRPr lang="pt-BR" dirty="0"/>
          </a:p>
        </p:txBody>
      </p:sp>
      <p:pic>
        <p:nvPicPr>
          <p:cNvPr id="11" name="Espaço Reservado para Conteúdo 10">
            <a:extLst>
              <a:ext uri="{FF2B5EF4-FFF2-40B4-BE49-F238E27FC236}">
                <a16:creationId xmlns:a16="http://schemas.microsoft.com/office/drawing/2014/main" id="{A679C8E1-6A10-4122-B4E7-681692EED80A}"/>
              </a:ext>
            </a:extLst>
          </p:cNvPr>
          <p:cNvPicPr>
            <a:picLocks noGrp="1" noChangeAspect="1"/>
          </p:cNvPicPr>
          <p:nvPr>
            <p:ph sz="half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1" y="1387475"/>
            <a:ext cx="3246350" cy="4848225"/>
          </a:xfrm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B0A37C9-4A3C-4C22-92E9-D23DBCB502B0}"/>
              </a:ext>
            </a:extLst>
          </p:cNvPr>
          <p:cNvSpPr>
            <a:spLocks noGrp="1"/>
          </p:cNvSpPr>
          <p:nvPr>
            <p:ph sz="half" idx="23"/>
          </p:nvPr>
        </p:nvSpPr>
        <p:spPr/>
        <p:txBody>
          <a:bodyPr/>
          <a:lstStyle/>
          <a:p>
            <a:pPr algn="just">
              <a:buFont typeface="+mj-lt"/>
              <a:buAutoNum type="arabicPeriod"/>
            </a:pPr>
            <a:r>
              <a:rPr lang="pt-BR" sz="1000" dirty="0">
                <a:latin typeface="Book Antiqua" panose="02040602050305030304" pitchFamily="18" charset="0"/>
              </a:rPr>
              <a:t>Operação do estaleiro durante o período de transição</a:t>
            </a:r>
          </a:p>
          <a:p>
            <a:pPr algn="just">
              <a:buFont typeface="+mj-lt"/>
              <a:buAutoNum type="arabicPeriod"/>
            </a:pPr>
            <a:r>
              <a:rPr lang="pt-BR" sz="1000" dirty="0">
                <a:latin typeface="Book Antiqua" panose="02040602050305030304" pitchFamily="18" charset="0"/>
              </a:rPr>
              <a:t>Venda de sucatas (sobras da construção original de plataformas – FPSO e </a:t>
            </a:r>
            <a:r>
              <a:rPr lang="pt-BR" sz="1000" dirty="0" err="1">
                <a:latin typeface="Book Antiqua" panose="02040602050305030304" pitchFamily="18" charset="0"/>
              </a:rPr>
              <a:t>Drillship</a:t>
            </a:r>
            <a:r>
              <a:rPr lang="pt-BR" sz="1000" dirty="0">
                <a:latin typeface="Book Antiqua" panose="02040602050305030304" pitchFamily="18" charset="0"/>
              </a:rPr>
              <a:t>)</a:t>
            </a:r>
            <a:endParaRPr lang="pt-BR" sz="1000" dirty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pPr algn="just">
              <a:buFont typeface="+mj-lt"/>
              <a:buAutoNum type="arabicPeriod"/>
            </a:pPr>
            <a:r>
              <a:rPr lang="pt-BR" sz="1000" dirty="0">
                <a:latin typeface="Book Antiqua" panose="02040602050305030304" pitchFamily="18" charset="0"/>
              </a:rPr>
              <a:t>Revisão do passivo fiscal</a:t>
            </a:r>
          </a:p>
          <a:p>
            <a:pPr algn="just">
              <a:buFont typeface="+mj-lt"/>
              <a:buAutoNum type="arabicPeriod"/>
            </a:pPr>
            <a:r>
              <a:rPr lang="pt-BR" sz="1000" dirty="0">
                <a:latin typeface="Book Antiqua" panose="02040602050305030304" pitchFamily="18" charset="0"/>
              </a:rPr>
              <a:t>Eventos de monetização decorrentes de processos em andamento</a:t>
            </a:r>
            <a:endParaRPr lang="pt-BR" sz="1000" dirty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pPr algn="just">
              <a:buFont typeface="+mj-lt"/>
              <a:buAutoNum type="arabicPeriod"/>
            </a:pPr>
            <a:r>
              <a:rPr lang="pt-BR" sz="1000" dirty="0">
                <a:latin typeface="Book Antiqua" panose="02040602050305030304" pitchFamily="18" charset="0"/>
              </a:rPr>
              <a:t>Desenvolvimento de atividades de reparo durante a estruturação da UPI-1</a:t>
            </a:r>
          </a:p>
          <a:p>
            <a:pPr algn="just">
              <a:buFont typeface="+mj-lt"/>
              <a:buAutoNum type="arabicPeriod"/>
            </a:pPr>
            <a:r>
              <a:rPr lang="pt-BR" sz="1000" dirty="0">
                <a:latin typeface="Book Antiqua" panose="02040602050305030304" pitchFamily="18" charset="0"/>
              </a:rPr>
              <a:t>Consultoria de engenharia para o mercado naval (inclusive para a própria UPI-1)</a:t>
            </a:r>
          </a:p>
          <a:p>
            <a:pPr marL="0" indent="0">
              <a:buNone/>
            </a:pPr>
            <a:endParaRPr lang="pt-BR" sz="1000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6F26D16-0ED8-40F9-B7AA-C0F0CCE498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t-BR" dirty="0"/>
              <a:t>Dívida remanescente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4278060E-A80C-4748-8AEA-AF59CBD3B08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633547" y="3827464"/>
            <a:ext cx="4235901" cy="354012"/>
          </a:xfrm>
        </p:spPr>
        <p:txBody>
          <a:bodyPr/>
          <a:lstStyle/>
          <a:p>
            <a:r>
              <a:rPr lang="pt-BR" dirty="0"/>
              <a:t>Atividade </a:t>
            </a:r>
            <a:r>
              <a:rPr lang="pt-BR" dirty="0" err="1"/>
              <a:t>remanecente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41629CB0-D063-4D61-9927-77F34D8645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Fonte: Grupo Ecovix</a:t>
            </a:r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5F0B8DAB-DAD5-4EF8-9ADD-8DFE0132B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8. Plano de Recuperação Judicial – Atividade Remanescente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E3111671-BF3B-4951-BBB7-D2019A1805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Os ativos remanescentes permaneceram com a atividade principal do Grupo.</a:t>
            </a:r>
          </a:p>
        </p:txBody>
      </p:sp>
    </p:spTree>
    <p:extLst>
      <p:ext uri="{BB962C8B-B14F-4D97-AF65-F5344CB8AC3E}">
        <p14:creationId xmlns:p14="http://schemas.microsoft.com/office/powerpoint/2010/main" val="566186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ço Reservado para Conteúdo 16">
            <a:extLst>
              <a:ext uri="{FF2B5EF4-FFF2-40B4-BE49-F238E27FC236}">
                <a16:creationId xmlns:a16="http://schemas.microsoft.com/office/drawing/2014/main" id="{62AE3003-2861-4702-B740-FB14AF69433B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sz="1400" dirty="0"/>
              <a:t>1ª Tranche: Até 5 salários mínimos por credor, referente aos valores devidos no período de 3 meses anteriores à data do ajuizamento da recuperação, no prazo de 30 dias após a homologação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400" dirty="0"/>
              <a:t>2ª Tranche: O restante será pago em 1 ano (4 parcelas trimestrais)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18" name="Espaço Reservado para Conteúdo 17">
            <a:extLst>
              <a:ext uri="{FF2B5EF4-FFF2-40B4-BE49-F238E27FC236}">
                <a16:creationId xmlns:a16="http://schemas.microsoft.com/office/drawing/2014/main" id="{D8EB316C-E8DD-4402-A06D-035956256A61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 algn="just">
              <a:lnSpc>
                <a:spcPct val="114000"/>
              </a:lnSpc>
              <a:buNone/>
            </a:pPr>
            <a:r>
              <a:rPr lang="pt-BR" sz="1400" b="1" dirty="0">
                <a:solidFill>
                  <a:schemeClr val="tx1"/>
                </a:solidFill>
              </a:rPr>
              <a:t>Opção A</a:t>
            </a:r>
            <a:r>
              <a:rPr lang="pt-BR" sz="1400" dirty="0">
                <a:solidFill>
                  <a:schemeClr val="tx1"/>
                </a:solidFill>
              </a:rPr>
              <a:t>. Debêntures da 2ª Emissão emitidas pela UPI-1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400" b="1" dirty="0">
                <a:solidFill>
                  <a:schemeClr val="tx1"/>
                </a:solidFill>
              </a:rPr>
              <a:t>Opção B: </a:t>
            </a:r>
            <a:r>
              <a:rPr lang="pt-BR" sz="1400" dirty="0">
                <a:solidFill>
                  <a:schemeClr val="tx1"/>
                </a:solidFill>
              </a:rPr>
              <a:t>(</a:t>
            </a:r>
            <a:r>
              <a:rPr lang="pt-BR" sz="1400" b="1" dirty="0">
                <a:solidFill>
                  <a:schemeClr val="tx1"/>
                </a:solidFill>
              </a:rPr>
              <a:t>i</a:t>
            </a:r>
            <a:r>
              <a:rPr lang="pt-BR" sz="1400" dirty="0">
                <a:solidFill>
                  <a:schemeClr val="tx1"/>
                </a:solidFill>
              </a:rPr>
              <a:t>) R$ 15.000.000,00, no prazo de 1 ano, dividido em parcelas progressivas; (</a:t>
            </a:r>
            <a:r>
              <a:rPr lang="pt-BR" sz="1400" b="1" dirty="0" err="1">
                <a:solidFill>
                  <a:schemeClr val="tx1"/>
                </a:solidFill>
              </a:rPr>
              <a:t>ii</a:t>
            </a:r>
            <a:r>
              <a:rPr lang="pt-BR" sz="1400" dirty="0">
                <a:solidFill>
                  <a:schemeClr val="tx1"/>
                </a:solidFill>
              </a:rPr>
              <a:t>) 60% do valor que sobejar o montante de R$ 15.000.000,00 da alienação dos bens que compõem a garantia real; e (</a:t>
            </a:r>
            <a:r>
              <a:rPr lang="pt-BR" sz="1400" b="1" dirty="0" err="1">
                <a:solidFill>
                  <a:schemeClr val="tx1"/>
                </a:solidFill>
              </a:rPr>
              <a:t>iii</a:t>
            </a:r>
            <a:r>
              <a:rPr lang="pt-BR" sz="1400" dirty="0">
                <a:solidFill>
                  <a:schemeClr val="tx1"/>
                </a:solidFill>
              </a:rPr>
              <a:t>) o remanescente será subscrito em Debêntures da 2ª Emissão</a:t>
            </a: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19" name="Espaço Reservado para Conteúdo 18">
            <a:extLst>
              <a:ext uri="{FF2B5EF4-FFF2-40B4-BE49-F238E27FC236}">
                <a16:creationId xmlns:a16="http://schemas.microsoft.com/office/drawing/2014/main" id="{7419AECE-8DED-4291-9546-9E3414F962E1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pPr marL="0" indent="0" algn="just">
              <a:lnSpc>
                <a:spcPct val="114000"/>
              </a:lnSpc>
              <a:buNone/>
            </a:pPr>
            <a:r>
              <a:rPr lang="pt-BR" sz="1400" b="1" dirty="0">
                <a:solidFill>
                  <a:schemeClr val="tx1"/>
                </a:solidFill>
              </a:rPr>
              <a:t>Em geral</a:t>
            </a:r>
            <a:r>
              <a:rPr lang="pt-BR" sz="1400" dirty="0">
                <a:solidFill>
                  <a:schemeClr val="tx1"/>
                </a:solidFill>
              </a:rPr>
              <a:t>: Debêntures 1ª Emissão (até 76,46% de deságio na subscrição, a depender da quantidade de credores em cada emissão), emitidas pela UPI-1.</a:t>
            </a:r>
          </a:p>
          <a:p>
            <a:pPr marL="0" indent="0" algn="just">
              <a:lnSpc>
                <a:spcPct val="114000"/>
              </a:lnSpc>
              <a:buNone/>
            </a:pPr>
            <a:r>
              <a:rPr lang="pt-BR" sz="1400" dirty="0">
                <a:solidFill>
                  <a:schemeClr val="tx1"/>
                </a:solidFill>
              </a:rPr>
              <a:t>Cada fornecedor receberá R$ 30 mil, até o limite do seu crédito, em pagamento parcial ou total em até 180 dias da homologação judicial do Plano.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400" b="1" dirty="0">
                <a:solidFill>
                  <a:schemeClr val="tx1"/>
                </a:solidFill>
              </a:rPr>
              <a:t>Fornecedores</a:t>
            </a:r>
            <a:r>
              <a:rPr lang="pt-BR" sz="1400" dirty="0">
                <a:solidFill>
                  <a:schemeClr val="tx1"/>
                </a:solidFill>
              </a:rPr>
              <a:t>: (</a:t>
            </a:r>
            <a:r>
              <a:rPr lang="pt-BR" sz="1400" b="1" dirty="0">
                <a:solidFill>
                  <a:schemeClr val="tx1"/>
                </a:solidFill>
              </a:rPr>
              <a:t>i</a:t>
            </a:r>
            <a:r>
              <a:rPr lang="pt-BR" sz="1400" dirty="0">
                <a:solidFill>
                  <a:schemeClr val="tx1"/>
                </a:solidFill>
              </a:rPr>
              <a:t>) devolução de equipamentos que não utilizados na construção das plataformas; e/ou (</a:t>
            </a:r>
            <a:r>
              <a:rPr lang="pt-BR" sz="1400" b="1" dirty="0" err="1">
                <a:solidFill>
                  <a:schemeClr val="tx1"/>
                </a:solidFill>
              </a:rPr>
              <a:t>ii</a:t>
            </a:r>
            <a:r>
              <a:rPr lang="pt-BR" sz="1400" dirty="0">
                <a:solidFill>
                  <a:schemeClr val="tx1"/>
                </a:solidFill>
              </a:rPr>
              <a:t>) 2% aplicado sobre o valor global do novo contrato, limitado a R$ 5.000.000,00 por credor</a:t>
            </a: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20" name="Espaço Reservado para Conteúdo 19">
            <a:extLst>
              <a:ext uri="{FF2B5EF4-FFF2-40B4-BE49-F238E27FC236}">
                <a16:creationId xmlns:a16="http://schemas.microsoft.com/office/drawing/2014/main" id="{99AF3EE0-E65F-4D3A-8898-6C727E843370}"/>
              </a:ext>
            </a:extLst>
          </p:cNvPr>
          <p:cNvSpPr>
            <a:spLocks noGrp="1"/>
          </p:cNvSpPr>
          <p:nvPr>
            <p:ph sz="half" idx="23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Receberá o crédito integral em 3 anos (sem prejuízo de antecipação já proposta pelo Grupo Ecovix)</a:t>
            </a:r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255A9F87-EDAE-446D-99D0-062ED759EF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BR" dirty="0"/>
              <a:t>Créditos trabalhistas</a:t>
            </a:r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1632BD91-D199-44ED-BF4B-885061009DD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t-BR" dirty="0"/>
              <a:t>Crédito com Garantia Real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9D8AC592-EC44-4B45-92EA-C812456D6CD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pt-BR" dirty="0"/>
              <a:t>Créditos Quirografários</a:t>
            </a:r>
          </a:p>
        </p:txBody>
      </p:sp>
      <p:sp>
        <p:nvSpPr>
          <p:cNvPr id="23" name="Espaço Reservado para Texto 22">
            <a:extLst>
              <a:ext uri="{FF2B5EF4-FFF2-40B4-BE49-F238E27FC236}">
                <a16:creationId xmlns:a16="http://schemas.microsoft.com/office/drawing/2014/main" id="{83AA567C-42EE-498F-849A-01B56827B3B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pt-BR" dirty="0"/>
              <a:t>Créditos de ME/EPP</a:t>
            </a:r>
          </a:p>
        </p:txBody>
      </p:sp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E3D8EB7E-6C49-4C2C-BA87-DEE42277A1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Fonte: Plano de Recuperação Judicial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187FC11A-E864-4C9F-ADF9-928EAF7014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E seguir detalhamento sobre as condições previstas no plano aprovado.</a:t>
            </a:r>
          </a:p>
        </p:txBody>
      </p:sp>
      <p:sp>
        <p:nvSpPr>
          <p:cNvPr id="25" name="Título 2">
            <a:extLst>
              <a:ext uri="{FF2B5EF4-FFF2-40B4-BE49-F238E27FC236}">
                <a16:creationId xmlns:a16="http://schemas.microsoft.com/office/drawing/2014/main" id="{FF89BF32-F339-4154-8564-E95FCA764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1" y="2"/>
            <a:ext cx="8658815" cy="503999"/>
          </a:xfrm>
        </p:spPr>
        <p:txBody>
          <a:bodyPr/>
          <a:lstStyle/>
          <a:p>
            <a:r>
              <a:rPr lang="pt-BR" dirty="0"/>
              <a:t>8. Plano de Recuperação Judicial – Proposta de Pagamento</a:t>
            </a:r>
          </a:p>
        </p:txBody>
      </p:sp>
    </p:spTree>
    <p:extLst>
      <p:ext uri="{BB962C8B-B14F-4D97-AF65-F5344CB8AC3E}">
        <p14:creationId xmlns:p14="http://schemas.microsoft.com/office/powerpoint/2010/main" val="2181553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515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eDs8D4wyUyzR70VR6nx5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lqQSQ3D7kSLx3Blnvm2p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h1hehj6UWXOi_PfnH5F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jQoIvI8ku.RJyh3vMCk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..TakVrDUWbKSwDbZGpK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5xu4EWvG0GYovXdbYzn6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D7800BEkSxh9_rA67aD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BB08R.lY0e6R8FpUAgoa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EHAWLbGfkSumWtgmjvmO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LMJNJyTUiLLtgWI_NU4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5xu4EWvG0GYovXdbYzn6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D7800BEkSxh9_rA67aD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BB08R.lY0e6R8FpUAgoa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EHAWLbGfkSumWtgmjvmO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LMJNJyTUiLLtgWI_NU4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WRvDL3_Uy9WTCoPFWf8g"/>
</p:tagLst>
</file>

<file path=ppt/theme/theme1.xml><?xml version="1.0" encoding="utf-8"?>
<a:theme xmlns:a="http://schemas.openxmlformats.org/drawingml/2006/main" name="Tema do Office">
  <a:themeElements>
    <a:clrScheme name="Medeiro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000000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1879</TotalTime>
  <Words>1078</Words>
  <Application>Microsoft Office PowerPoint</Application>
  <PresentationFormat>Apresentação na tela (4:3)</PresentationFormat>
  <Paragraphs>72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7" baseType="lpstr">
      <vt:lpstr>Arial</vt:lpstr>
      <vt:lpstr>Book Antiqua</vt:lpstr>
      <vt:lpstr>Calibri</vt:lpstr>
      <vt:lpstr>Calibri Light</vt:lpstr>
      <vt:lpstr>Candara</vt:lpstr>
      <vt:lpstr>OpenSans</vt:lpstr>
      <vt:lpstr>Tautz-Regular3</vt:lpstr>
      <vt:lpstr>Wingdings</vt:lpstr>
      <vt:lpstr>Tema do Office</vt:lpstr>
      <vt:lpstr>Apresentação do PowerPoint</vt:lpstr>
      <vt:lpstr>8. Plano de Recuperação Judicial – Meios de Recuperação</vt:lpstr>
      <vt:lpstr>8. Plano de Recuperação Judicial – Meios de Recuperação</vt:lpstr>
      <vt:lpstr>8. Plano de Recuperação Judicial – Meios de Recuperação – UPI - 1</vt:lpstr>
      <vt:lpstr>8. Plano de Recuperação Judicial – Meios de Recuperação – UPI - 1</vt:lpstr>
      <vt:lpstr>8. Plano de Recuperação Judicial – Atividade Remanescente</vt:lpstr>
      <vt:lpstr>8. Plano de Recuperação Judicial – Proposta de Pagamento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Danielle Rezende</dc:creator>
  <cp:lastModifiedBy>Daniela Alves | Medeiros &amp; Medeiros Administração Judicial</cp:lastModifiedBy>
  <cp:revision>172</cp:revision>
  <dcterms:created xsi:type="dcterms:W3CDTF">2018-06-26T03:16:42Z</dcterms:created>
  <dcterms:modified xsi:type="dcterms:W3CDTF">2018-08-29T19:09:58Z</dcterms:modified>
</cp:coreProperties>
</file>