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3.xml" ContentType="application/vnd.openxmlformats-officedocument.themeOverride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5.xml" ContentType="application/vnd.openxmlformats-officedocument.themeOverride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6.xml" ContentType="application/vnd.openxmlformats-officedocument.themeOverride+xml"/>
  <Override PartName="/ppt/notesSlides/notesSlide11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4" r:id="rId2"/>
  </p:sldMasterIdLst>
  <p:notesMasterIdLst>
    <p:notesMasterId r:id="rId26"/>
  </p:notesMasterIdLst>
  <p:handoutMasterIdLst>
    <p:handoutMasterId r:id="rId27"/>
  </p:handoutMasterIdLst>
  <p:sldIdLst>
    <p:sldId id="302" r:id="rId3"/>
    <p:sldId id="308" r:id="rId4"/>
    <p:sldId id="258" r:id="rId5"/>
    <p:sldId id="339" r:id="rId6"/>
    <p:sldId id="375" r:id="rId7"/>
    <p:sldId id="373" r:id="rId8"/>
    <p:sldId id="374" r:id="rId9"/>
    <p:sldId id="342" r:id="rId10"/>
    <p:sldId id="345" r:id="rId11"/>
    <p:sldId id="343" r:id="rId12"/>
    <p:sldId id="344" r:id="rId13"/>
    <p:sldId id="353" r:id="rId14"/>
    <p:sldId id="365" r:id="rId15"/>
    <p:sldId id="355" r:id="rId16"/>
    <p:sldId id="362" r:id="rId17"/>
    <p:sldId id="356" r:id="rId18"/>
    <p:sldId id="371" r:id="rId19"/>
    <p:sldId id="372" r:id="rId20"/>
    <p:sldId id="376" r:id="rId21"/>
    <p:sldId id="377" r:id="rId22"/>
    <p:sldId id="349" r:id="rId23"/>
    <p:sldId id="323" r:id="rId24"/>
    <p:sldId id="292" r:id="rId25"/>
  </p:sldIdLst>
  <p:sldSz cx="13322300" cy="7561263"/>
  <p:notesSz cx="6889750" cy="10021888"/>
  <p:defaultTextStyle>
    <a:defPPr>
      <a:defRPr lang="en-US"/>
    </a:defPPr>
    <a:lvl1pPr marL="0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4924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9848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4772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9696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4620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09544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44468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79392" algn="l" defTabSz="53492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7" userDrawn="1">
          <p15:clr>
            <a:srgbClr val="A4A3A4"/>
          </p15:clr>
        </p15:guide>
        <p15:guide id="2" pos="42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.grein" initials="j" lastIdx="40" clrIdx="0"/>
  <p:cmAuthor id="2" name="Jéssica Vargas | MSC Advogados" initials="JV|MA" lastIdx="7" clrIdx="1">
    <p:extLst>
      <p:ext uri="{19B8F6BF-5375-455C-9EA6-DF929625EA0E}">
        <p15:presenceInfo xmlns:p15="http://schemas.microsoft.com/office/powerpoint/2012/main" userId="Jéssica Vargas | MSC Advogad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C675"/>
    <a:srgbClr val="B58B23"/>
    <a:srgbClr val="B48420"/>
    <a:srgbClr val="B48A20"/>
    <a:srgbClr val="565656"/>
    <a:srgbClr val="DDDDDD"/>
    <a:srgbClr val="1E1E1E"/>
    <a:srgbClr val="EEEEE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2093" autoAdjust="0"/>
  </p:normalViewPr>
  <p:slideViewPr>
    <p:cSldViewPr snapToGrid="0">
      <p:cViewPr varScale="1">
        <p:scale>
          <a:sx n="97" d="100"/>
          <a:sy n="97" d="100"/>
        </p:scale>
        <p:origin x="984" y="96"/>
      </p:cViewPr>
      <p:guideLst>
        <p:guide orient="horz" pos="2427"/>
        <p:guide pos="42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06"/>
    </p:cViewPr>
  </p:sorterViewPr>
  <p:notesViewPr>
    <p:cSldViewPr snapToGrid="0">
      <p:cViewPr varScale="1">
        <p:scale>
          <a:sx n="41" d="100"/>
          <a:sy n="41" d="100"/>
        </p:scale>
        <p:origin x="2679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Planilha_do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Planilha_do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Planilha_do_Microsoft_Excel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Planilha_do_Microsoft_Excel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Planilha_do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Planilha_do_Microsoft_Excel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Planilha_do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Planilha_do_Microsoft_Excel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Planilha_do_Microsoft_Excel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Planilha_do_Microsoft_Excel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Planilha_do_Microsoft_Excel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Planilha_do_Microsoft_Excel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Planilha_do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RECEITA LÍQUIDA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4842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B4842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74D-42BD-BF5E-30217CD678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CONSOLIDADO'!$AD$3:$AF$3</c:f>
              <c:numCache>
                <c:formatCode>mmm\-yy</c:formatCode>
                <c:ptCount val="3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</c:numCache>
            </c:numRef>
          </c:cat>
          <c:val>
            <c:numRef>
              <c:f>'DRE CONSOLIDADO'!$AD$4:$AF$4</c:f>
              <c:numCache>
                <c:formatCode>"R$"\ #,##0.00</c:formatCode>
                <c:ptCount val="3"/>
                <c:pt idx="0">
                  <c:v>471792.77</c:v>
                </c:pt>
                <c:pt idx="1">
                  <c:v>574769.86</c:v>
                </c:pt>
                <c:pt idx="2">
                  <c:v>657205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4D-42BD-BF5E-30217CD678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3664152"/>
        <c:axId val="428713936"/>
      </c:barChart>
      <c:dateAx>
        <c:axId val="32366415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28713936"/>
        <c:crosses val="autoZero"/>
        <c:auto val="1"/>
        <c:lblOffset val="100"/>
        <c:baseTimeUnit val="months"/>
      </c:dateAx>
      <c:valAx>
        <c:axId val="428713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323664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Resultado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69696">
                <a:lumMod val="50000"/>
              </a:srgb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733-42FC-914E-EA76F1F2AD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'DRE CONSOLIDADO'!$AD$3:$AF$3</c:f>
              <c:numCache>
                <c:formatCode>mmm\-yy</c:formatCode>
                <c:ptCount val="3"/>
                <c:pt idx="0">
                  <c:v>43952</c:v>
                </c:pt>
                <c:pt idx="1">
                  <c:v>43983</c:v>
                </c:pt>
                <c:pt idx="2">
                  <c:v>44013</c:v>
                </c:pt>
              </c:numCache>
            </c:numRef>
          </c:cat>
          <c:val>
            <c:numRef>
              <c:f>'DRE CONSOLIDADO'!$AD$5:$AF$5</c:f>
              <c:numCache>
                <c:formatCode>"R$"\ #,##0.00</c:formatCode>
                <c:ptCount val="3"/>
                <c:pt idx="0">
                  <c:v>-67037.229999999938</c:v>
                </c:pt>
                <c:pt idx="1">
                  <c:v>7772.359999999986</c:v>
                </c:pt>
                <c:pt idx="2">
                  <c:v>58372.129999999983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33-42FC-914E-EA76F1F2AD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8715504"/>
        <c:axId val="428720208"/>
      </c:barChart>
      <c:dateAx>
        <c:axId val="42871550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28720208"/>
        <c:crosses val="autoZero"/>
        <c:auto val="1"/>
        <c:lblOffset val="100"/>
        <c:baseTimeUnit val="months"/>
      </c:dateAx>
      <c:valAx>
        <c:axId val="428720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42871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7C67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6B1-468B-90E5-F7B24DE6E042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6B1-468B-90E5-F7B24DE6E0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6B1-468B-90E5-F7B24DE6E0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'3. DFC'!$AR$12:$AR$14</c:f>
              <c:strCache>
                <c:ptCount val="3"/>
                <c:pt idx="0">
                  <c:v>Operacional</c:v>
                </c:pt>
                <c:pt idx="1">
                  <c:v>Investimento</c:v>
                </c:pt>
                <c:pt idx="2">
                  <c:v>Financiamento</c:v>
                </c:pt>
              </c:strCache>
            </c:strRef>
          </c:cat>
          <c:val>
            <c:numRef>
              <c:f>'3. DFC'!$AT$12:$AT$14</c:f>
              <c:numCache>
                <c:formatCode>"R$"\ #,##0.00</c:formatCode>
                <c:ptCount val="3"/>
                <c:pt idx="0">
                  <c:v>187762.93</c:v>
                </c:pt>
                <c:pt idx="1">
                  <c:v>-96458.71</c:v>
                </c:pt>
                <c:pt idx="2">
                  <c:v>-91400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6B1-468B-90E5-F7B24DE6E0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sz="1200" b="1"/>
              <a:t>FUNCIONÁRIOS FERCORTE E PETROPEÇAS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41-4884-BB49-B8E6C6FEE595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41-4884-BB49-B8E6C6FEE595}"/>
              </c:ext>
            </c:extLst>
          </c:dPt>
          <c:dPt>
            <c:idx val="8"/>
            <c:invertIfNegative val="0"/>
            <c:bubble3D val="0"/>
            <c:spPr>
              <a:solidFill>
                <a:srgbClr val="E7C67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841-4884-BB49-B8E6C6FEE5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'4. FUNCIONÁRIOS'!$B$40:$B$48</c:f>
              <c:numCache>
                <c:formatCode>mmm\-yy</c:formatCode>
                <c:ptCount val="9"/>
                <c:pt idx="0">
                  <c:v>43770</c:v>
                </c:pt>
                <c:pt idx="1">
                  <c:v>43800</c:v>
                </c:pt>
                <c:pt idx="2">
                  <c:v>43831</c:v>
                </c:pt>
                <c:pt idx="3">
                  <c:v>43862</c:v>
                </c:pt>
                <c:pt idx="4">
                  <c:v>43891</c:v>
                </c:pt>
                <c:pt idx="5">
                  <c:v>43922</c:v>
                </c:pt>
                <c:pt idx="6">
                  <c:v>43952</c:v>
                </c:pt>
                <c:pt idx="7">
                  <c:v>43983</c:v>
                </c:pt>
                <c:pt idx="8">
                  <c:v>44013</c:v>
                </c:pt>
              </c:numCache>
            </c:numRef>
          </c:cat>
          <c:val>
            <c:numRef>
              <c:f>'4. FUNCIONÁRIOS'!$E$40:$E$48</c:f>
              <c:numCache>
                <c:formatCode>_-* #,##0_-;\-* #,##0_-;_-* "-"??_-;_-@_-</c:formatCode>
                <c:ptCount val="9"/>
                <c:pt idx="0">
                  <c:v>71</c:v>
                </c:pt>
                <c:pt idx="1">
                  <c:v>74</c:v>
                </c:pt>
                <c:pt idx="2">
                  <c:v>71</c:v>
                </c:pt>
                <c:pt idx="3">
                  <c:v>73</c:v>
                </c:pt>
                <c:pt idx="4">
                  <c:v>76</c:v>
                </c:pt>
                <c:pt idx="5">
                  <c:v>79</c:v>
                </c:pt>
                <c:pt idx="6">
                  <c:v>75</c:v>
                </c:pt>
                <c:pt idx="7">
                  <c:v>73</c:v>
                </c:pt>
                <c:pt idx="8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841-4884-BB49-B8E6C6FEE5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28717856"/>
        <c:axId val="428719816"/>
      </c:barChart>
      <c:dateAx>
        <c:axId val="42871785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28719816"/>
        <c:crosses val="autoZero"/>
        <c:auto val="1"/>
        <c:lblOffset val="100"/>
        <c:baseTimeUnit val="months"/>
      </c:dateAx>
      <c:valAx>
        <c:axId val="428719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crossAx val="42871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normalizeH="0" baseline="0">
                <a:solidFill>
                  <a:schemeClr val="tx1"/>
                </a:solidFill>
                <a:latin typeface="Hurme Geometric Sans 1"/>
                <a:ea typeface="+mj-ea"/>
                <a:cs typeface="+mj-cs"/>
              </a:defRPr>
            </a:pPr>
            <a:r>
              <a:rPr lang="pt-BR"/>
              <a:t>Distribuição dos credores por natureza</a:t>
            </a:r>
          </a:p>
          <a:p>
            <a:pPr>
              <a:defRPr/>
            </a:pPr>
            <a:endParaRPr lang="pt-B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normalizeH="0" baseline="0">
              <a:solidFill>
                <a:schemeClr val="tx1"/>
              </a:solidFill>
              <a:latin typeface="Hurme Geometric Sans 1"/>
              <a:ea typeface="+mj-ea"/>
              <a:cs typeface="+mj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CE5-4E0B-93B8-1D71906F0522}"/>
              </c:ext>
            </c:extLst>
          </c:dPt>
          <c:dPt>
            <c:idx val="1"/>
            <c:bubble3D val="0"/>
            <c:spPr>
              <a:solidFill>
                <a:srgbClr val="B58B2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E5-4E0B-93B8-1D71906F0522}"/>
              </c:ext>
            </c:extLst>
          </c:dPt>
          <c:dPt>
            <c:idx val="2"/>
            <c:bubble3D val="0"/>
            <c:spPr>
              <a:solidFill>
                <a:srgbClr val="56565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E5-4E0B-93B8-1D71906F0522}"/>
              </c:ext>
            </c:extLst>
          </c:dPt>
          <c:dLbls>
            <c:dLbl>
              <c:idx val="0"/>
              <c:layout>
                <c:manualLayout>
                  <c:x val="0.19252114960657166"/>
                  <c:y val="3.59988334791484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CE5-4E0B-93B8-1D71906F052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784520477708481"/>
                  <c:y val="-9.516717571488399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CE5-4E0B-93B8-1D71906F052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014396032583238"/>
                  <c:y val="9.99052201808107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CE5-4E0B-93B8-1D71906F052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'6. CREDORES'!$A$5:$A$7</c:f>
              <c:strCache>
                <c:ptCount val="3"/>
                <c:pt idx="0">
                  <c:v>Garantia Real</c:v>
                </c:pt>
                <c:pt idx="1">
                  <c:v>Quirografário</c:v>
                </c:pt>
                <c:pt idx="2">
                  <c:v>ME/EPP</c:v>
                </c:pt>
              </c:strCache>
            </c:strRef>
          </c:cat>
          <c:val>
            <c:numRef>
              <c:f>'6. CREDORES'!$I$5:$I$7</c:f>
              <c:numCache>
                <c:formatCode>0.00%</c:formatCode>
                <c:ptCount val="3"/>
                <c:pt idx="0">
                  <c:v>1.0235514588433888E-2</c:v>
                </c:pt>
                <c:pt idx="1">
                  <c:v>0.93985656753754576</c:v>
                </c:pt>
                <c:pt idx="2">
                  <c:v>4.9907917874020317E-2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E5-4E0B-93B8-1D71906F052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000">
          <a:solidFill>
            <a:schemeClr val="tx1"/>
          </a:solidFill>
          <a:latin typeface="Hurme Geometric Sans 1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Endividamento com terceiros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6565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6565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01-471F-9070-DCE2B373231A}"/>
              </c:ext>
            </c:extLst>
          </c:dPt>
          <c:dPt>
            <c:idx val="1"/>
            <c:invertIfNegative val="0"/>
            <c:bubble3D val="0"/>
            <c:spPr>
              <a:solidFill>
                <a:srgbClr val="56565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01-471F-9070-DCE2B37323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Plan1!$D$14:$D$15</c:f>
              <c:strCache>
                <c:ptCount val="2"/>
                <c:pt idx="0">
                  <c:v>Fercorte</c:v>
                </c:pt>
                <c:pt idx="1">
                  <c:v>Petropeças</c:v>
                </c:pt>
              </c:strCache>
            </c:strRef>
          </c:cat>
          <c:val>
            <c:numRef>
              <c:f>Plan1!$E$14:$E$15</c:f>
              <c:numCache>
                <c:formatCode>"R$"\ #,##0.00</c:formatCode>
                <c:ptCount val="2"/>
                <c:pt idx="0">
                  <c:v>7719195.7599999988</c:v>
                </c:pt>
                <c:pt idx="1">
                  <c:v>5261179.8999999994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301-471F-9070-DCE2B37323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8714328"/>
        <c:axId val="428714720"/>
      </c:barChart>
      <c:catAx>
        <c:axId val="42871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28714720"/>
        <c:crosses val="autoZero"/>
        <c:auto val="1"/>
        <c:lblAlgn val="ctr"/>
        <c:lblOffset val="100"/>
        <c:noMultiLvlLbl val="0"/>
      </c:catAx>
      <c:valAx>
        <c:axId val="428714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428714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Plan1!$G$2:$G$7</c:f>
              <c:strCache>
                <c:ptCount val="6"/>
                <c:pt idx="0">
                  <c:v>Débitos tributários</c:v>
                </c:pt>
                <c:pt idx="1">
                  <c:v>Empréstimos bancários</c:v>
                </c:pt>
                <c:pt idx="2">
                  <c:v>Encargos Sociais e Trabalhistas</c:v>
                </c:pt>
                <c:pt idx="3">
                  <c:v>Empréstimos de Sócios ou Terceiros</c:v>
                </c:pt>
                <c:pt idx="4">
                  <c:v>Fornecedores</c:v>
                </c:pt>
                <c:pt idx="5">
                  <c:v>duplicatas descontadas</c:v>
                </c:pt>
              </c:strCache>
            </c:strRef>
          </c:cat>
          <c:val>
            <c:numRef>
              <c:f>Plan1!$H$2:$H$7</c:f>
              <c:numCache>
                <c:formatCode>"R$"\ #,##0.00</c:formatCode>
                <c:ptCount val="6"/>
                <c:pt idx="0">
                  <c:v>6053384.7400000002</c:v>
                </c:pt>
                <c:pt idx="1">
                  <c:v>4230021.5999999996</c:v>
                </c:pt>
                <c:pt idx="2">
                  <c:v>2048918.53</c:v>
                </c:pt>
                <c:pt idx="3">
                  <c:v>2134987.06</c:v>
                </c:pt>
                <c:pt idx="4">
                  <c:v>581597.64</c:v>
                </c:pt>
                <c:pt idx="5">
                  <c:v>78236.960000000006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CC-498F-8FC6-84FE53628E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8715896"/>
        <c:axId val="428717464"/>
      </c:barChart>
      <c:catAx>
        <c:axId val="42871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28717464"/>
        <c:crosses val="autoZero"/>
        <c:auto val="1"/>
        <c:lblAlgn val="ctr"/>
        <c:lblOffset val="100"/>
        <c:noMultiLvlLbl val="0"/>
      </c:catAx>
      <c:valAx>
        <c:axId val="428717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R$&quot;\ #,##0.00" sourceLinked="1"/>
        <c:majorTickMark val="none"/>
        <c:minorTickMark val="none"/>
        <c:tickLblPos val="nextTo"/>
        <c:crossAx val="428715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 dirty="0"/>
              <a:t>Adiantamento a </a:t>
            </a:r>
            <a:r>
              <a:rPr lang="pt-BR" b="1" dirty="0" smtClean="0"/>
              <a:t>Fornecedores (R$)</a:t>
            </a:r>
            <a:endParaRPr lang="pt-BR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F67B-4162-A527-EC92ADAECE1E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67B-4162-A527-EC92ADAECE1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('1. BALANÇO FERCORTE'!$AS$2,'1. BALANÇO FERCORTE'!$AU$2,'1. BALANÇO FERCORTE'!$AW$2,'1. BALANÇO FERCORTE'!$AY$2,'1. BALANÇO FERCORTE'!$BA$2,'1. BALANÇO FERCORTE'!$BC$2,'1. BALANÇO FERCORTE'!$BE$2,'1. BALANÇO FERCORTE'!$BG$2,'1. BALANÇO FERCORTE'!$BH$2,'1. BALANÇO FERCORTE'!$BI$2,'1. BALANÇO FERCORTE'!$BJ$2,'1. BALANÇO FERCORTE'!$BK$2)</c:f>
              <c:numCache>
                <c:formatCode>mmm\-yy</c:formatCode>
                <c:ptCount val="12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</c:numCache>
            </c:numRef>
          </c:cat>
          <c:val>
            <c:numRef>
              <c:f>('1. BALANÇO FERCORTE'!$AS$14,'1. BALANÇO FERCORTE'!$AU$14,'1. BALANÇO FERCORTE'!$AW$14,'1. BALANÇO FERCORTE'!$AY$14,'1. BALANÇO FERCORTE'!$BA$14,'1. BALANÇO FERCORTE'!$BC$14,'1. BALANÇO FERCORTE'!$BE$14,'1. BALANÇO FERCORTE'!$BG$14,'1. BALANÇO FERCORTE'!$BH$14,'1. BALANÇO FERCORTE'!$BI$14,'1. BALANÇO FERCORTE'!$BJ$14,'1. BALANÇO FERCORTE'!$BK$14)</c:f>
              <c:numCache>
                <c:formatCode>#,##0</c:formatCode>
                <c:ptCount val="12"/>
                <c:pt idx="0">
                  <c:v>113737.57</c:v>
                </c:pt>
                <c:pt idx="1">
                  <c:v>74557.5</c:v>
                </c:pt>
                <c:pt idx="2">
                  <c:v>61495.54</c:v>
                </c:pt>
                <c:pt idx="3">
                  <c:v>55561.43</c:v>
                </c:pt>
                <c:pt idx="4">
                  <c:v>50290.84</c:v>
                </c:pt>
                <c:pt idx="5">
                  <c:v>59574.29</c:v>
                </c:pt>
                <c:pt idx="6">
                  <c:v>66363.92</c:v>
                </c:pt>
                <c:pt idx="7">
                  <c:v>24854.04</c:v>
                </c:pt>
                <c:pt idx="8">
                  <c:v>62627.89</c:v>
                </c:pt>
                <c:pt idx="9">
                  <c:v>61892.38</c:v>
                </c:pt>
                <c:pt idx="10">
                  <c:v>110544.97</c:v>
                </c:pt>
                <c:pt idx="11">
                  <c:v>103849.17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67B-4162-A527-EC92ADAECE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2530776"/>
        <c:axId val="432533520"/>
      </c:barChart>
      <c:dateAx>
        <c:axId val="43253077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3520"/>
        <c:crosses val="autoZero"/>
        <c:auto val="1"/>
        <c:lblOffset val="100"/>
        <c:baseTimeUnit val="months"/>
      </c:dateAx>
      <c:valAx>
        <c:axId val="43253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0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Fornecedores (R$)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EAE-459F-80FB-71E909FFB5AC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EAE-459F-80FB-71E909FFB5A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('1. BALANÇO FERCORTE'!$AS$2,'1. BALANÇO FERCORTE'!$AU$2,'1. BALANÇO FERCORTE'!$AW$2,'1. BALANÇO FERCORTE'!$AY$2,'1. BALANÇO FERCORTE'!$BA$2,'1. BALANÇO FERCORTE'!$BC$2,'1. BALANÇO FERCORTE'!$BE$2,'1. BALANÇO FERCORTE'!$BG$2,'1. BALANÇO FERCORTE'!$BH$2,'1. BALANÇO FERCORTE'!$BI$2,'1. BALANÇO FERCORTE'!$BJ$2,'1. BALANÇO FERCORTE'!$BK$2)</c:f>
              <c:numCache>
                <c:formatCode>mmm\-yy</c:formatCode>
                <c:ptCount val="12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</c:numCache>
            </c:numRef>
          </c:cat>
          <c:val>
            <c:numRef>
              <c:f>('1. BALANÇO FERCORTE'!$AS$31,'1. BALANÇO FERCORTE'!$AU$31,'1. BALANÇO FERCORTE'!$AW$31,'1. BALANÇO FERCORTE'!$AY$31,'1. BALANÇO FERCORTE'!$BA$31,'1. BALANÇO FERCORTE'!$BC$31,'1. BALANÇO FERCORTE'!$BE$31,'1. BALANÇO FERCORTE'!$BG$31,'1. BALANÇO FERCORTE'!$BH$31,'1. BALANÇO FERCORTE'!$BI$31,'1. BALANÇO FERCORTE'!$BJ$31,'1. BALANÇO FERCORTE'!$BK$31)</c:f>
              <c:numCache>
                <c:formatCode>#,##0</c:formatCode>
                <c:ptCount val="12"/>
                <c:pt idx="0">
                  <c:v>236086.65</c:v>
                </c:pt>
                <c:pt idx="1">
                  <c:v>170913.01</c:v>
                </c:pt>
                <c:pt idx="2">
                  <c:v>168149.19</c:v>
                </c:pt>
                <c:pt idx="3">
                  <c:v>219526.62</c:v>
                </c:pt>
                <c:pt idx="4">
                  <c:v>104722.61</c:v>
                </c:pt>
                <c:pt idx="5">
                  <c:v>110788.08</c:v>
                </c:pt>
                <c:pt idx="6">
                  <c:v>110128.82</c:v>
                </c:pt>
                <c:pt idx="7" formatCode="_(* #,##0_);_(* \(#,##0\);_(* &quot;-&quot;??_);_(@_)">
                  <c:v>70785.279999999999</c:v>
                </c:pt>
                <c:pt idx="8" formatCode="_(* #,##0_);_(* \(#,##0\);_(* &quot;-&quot;??_);_(@_)">
                  <c:v>57671.91</c:v>
                </c:pt>
                <c:pt idx="9" formatCode="_(* #,##0_);_(* \(#,##0\);_(* &quot;-&quot;??_);_(@_)">
                  <c:v>47278.37</c:v>
                </c:pt>
                <c:pt idx="10" formatCode="_(* #,##0_);_(* \(#,##0\);_(* &quot;-&quot;??_);_(@_)">
                  <c:v>74624.63</c:v>
                </c:pt>
                <c:pt idx="11" formatCode="_(* #,##0_);_(* \(#,##0\);_(* &quot;-&quot;??_);_(@_)">
                  <c:v>88792.05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EAE-459F-80FB-71E909FFB5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2537048"/>
        <c:axId val="432531952"/>
      </c:barChart>
      <c:dateAx>
        <c:axId val="43253704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1952"/>
        <c:crosses val="autoZero"/>
        <c:auto val="1"/>
        <c:lblOffset val="100"/>
        <c:baseTimeUnit val="months"/>
      </c:dateAx>
      <c:valAx>
        <c:axId val="43253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7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/>
              <a:t>Imobilizado (R$)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4842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70B-478D-83D2-A505279169DE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70B-478D-83D2-A505279169D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('2. BALANÇO PETROPEÇAS'!$AS$2,'2. BALANÇO PETROPEÇAS'!$AU$2,'2. BALANÇO PETROPEÇAS'!$AW$2,'2. BALANÇO PETROPEÇAS'!$AY$2,'2. BALANÇO PETROPEÇAS'!$BA$2,'2. BALANÇO PETROPEÇAS'!$BC$2,'2. BALANÇO PETROPEÇAS'!$BE$2,'2. BALANÇO PETROPEÇAS'!$BG$2,'2. BALANÇO PETROPEÇAS'!$BH$2,'2. BALANÇO PETROPEÇAS'!$BI$2,'2. BALANÇO PETROPEÇAS'!$BJ$2,'2. BALANÇO PETROPEÇAS'!$BK$2)</c:f>
              <c:numCache>
                <c:formatCode>mmm\-yy</c:formatCode>
                <c:ptCount val="12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</c:numCache>
            </c:numRef>
          </c:cat>
          <c:val>
            <c:numRef>
              <c:f>('2. BALANÇO PETROPEÇAS'!$AS$22,'2. BALANÇO PETROPEÇAS'!$AU$22,'2. BALANÇO PETROPEÇAS'!$AW$22,'2. BALANÇO PETROPEÇAS'!$AY$22,'2. BALANÇO PETROPEÇAS'!$BA$22,'2. BALANÇO PETROPEÇAS'!$BC$22,'2. BALANÇO PETROPEÇAS'!$BE$22,'2. BALANÇO PETROPEÇAS'!$BG$22,'2. BALANÇO PETROPEÇAS'!$BH$22,'2. BALANÇO PETROPEÇAS'!$BI$22,'2. BALANÇO PETROPEÇAS'!$BJ$22,'2. BALANÇO PETROPEÇAS'!$BK$22)</c:f>
              <c:numCache>
                <c:formatCode>#,##0</c:formatCode>
                <c:ptCount val="12"/>
                <c:pt idx="0">
                  <c:v>587980.76</c:v>
                </c:pt>
                <c:pt idx="1">
                  <c:v>599333.20000000007</c:v>
                </c:pt>
                <c:pt idx="2">
                  <c:v>781908.03</c:v>
                </c:pt>
                <c:pt idx="3">
                  <c:v>774365.41</c:v>
                </c:pt>
                <c:pt idx="4">
                  <c:v>889957.48</c:v>
                </c:pt>
                <c:pt idx="5">
                  <c:v>899812.2</c:v>
                </c:pt>
                <c:pt idx="6">
                  <c:v>918720.7</c:v>
                </c:pt>
                <c:pt idx="7">
                  <c:v>930191.64000000013</c:v>
                </c:pt>
                <c:pt idx="8">
                  <c:v>938789.8600000001</c:v>
                </c:pt>
                <c:pt idx="9">
                  <c:v>955327.62000000011</c:v>
                </c:pt>
                <c:pt idx="10">
                  <c:v>945715.79</c:v>
                </c:pt>
                <c:pt idx="11">
                  <c:v>1032250.67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270B-478D-83D2-A505279169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2534304"/>
        <c:axId val="432534696"/>
      </c:barChart>
      <c:dateAx>
        <c:axId val="43253430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4696"/>
        <c:crosses val="autoZero"/>
        <c:auto val="1"/>
        <c:lblOffset val="100"/>
        <c:baseTimeUnit val="months"/>
      </c:dateAx>
      <c:valAx>
        <c:axId val="43253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Fornecedores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('2. BALANÇO PETROPEÇAS'!$AS$2,'2. BALANÇO PETROPEÇAS'!$AU$2,'2. BALANÇO PETROPEÇAS'!$AW$2,'2. BALANÇO PETROPEÇAS'!$AY$2,'2. BALANÇO PETROPEÇAS'!$BA$2,'2. BALANÇO PETROPEÇAS'!$BC$2,'2. BALANÇO PETROPEÇAS'!$BE$2,'2. BALANÇO PETROPEÇAS'!$BG$2,'2. BALANÇO PETROPEÇAS'!$BH$2,'2. BALANÇO PETROPEÇAS'!$BI$2,'2. BALANÇO PETROPEÇAS'!$BJ$2)</c:f>
              <c:numCache>
                <c:formatCode>mmm\-yy</c:formatCode>
                <c:ptCount val="11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</c:numCache>
            </c:numRef>
          </c:cat>
          <c:val>
            <c:numRef>
              <c:f>('2. BALANÇO PETROPEÇAS'!$AS$32,'2. BALANÇO PETROPEÇAS'!$AU$32,'2. BALANÇO PETROPEÇAS'!$AW$32,'2. BALANÇO PETROPEÇAS'!$AY$32,'2. BALANÇO PETROPEÇAS'!$BA$32,'2. BALANÇO PETROPEÇAS'!$BC$32,'2. BALANÇO PETROPEÇAS'!$BE$32,'2. BALANÇO PETROPEÇAS'!$BG$32,'2. BALANÇO PETROPEÇAS'!$BH$32,'2. BALANÇO PETROPEÇAS'!$BI$32,'2. BALANÇO PETROPEÇAS'!$BJ$32)</c:f>
              <c:numCache>
                <c:formatCode>#,##0</c:formatCode>
                <c:ptCount val="11"/>
                <c:pt idx="0">
                  <c:v>402753.54</c:v>
                </c:pt>
                <c:pt idx="1">
                  <c:v>414867.79</c:v>
                </c:pt>
                <c:pt idx="2">
                  <c:v>553087.04</c:v>
                </c:pt>
                <c:pt idx="3">
                  <c:v>430719.32</c:v>
                </c:pt>
                <c:pt idx="4">
                  <c:v>392513.61</c:v>
                </c:pt>
                <c:pt idx="5">
                  <c:v>379831.14</c:v>
                </c:pt>
                <c:pt idx="6">
                  <c:v>416661.9</c:v>
                </c:pt>
                <c:pt idx="7">
                  <c:v>480869.18</c:v>
                </c:pt>
                <c:pt idx="8">
                  <c:v>483797.99</c:v>
                </c:pt>
                <c:pt idx="9">
                  <c:v>489095.7</c:v>
                </c:pt>
                <c:pt idx="10">
                  <c:v>451042.65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41-475B-B8B6-01CAFD2D8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532344"/>
        <c:axId val="432532736"/>
      </c:barChart>
      <c:dateAx>
        <c:axId val="43253234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2736"/>
        <c:crosses val="autoZero"/>
        <c:auto val="1"/>
        <c:lblOffset val="100"/>
        <c:baseTimeUnit val="months"/>
      </c:dateAx>
      <c:valAx>
        <c:axId val="43253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432532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Custos e Despesas em 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ysClr val="windowText" lastClr="000000"/>
            </a:solidFill>
          </c:spPr>
          <c:dPt>
            <c:idx val="0"/>
            <c:bubble3D val="0"/>
            <c:spPr>
              <a:solidFill>
                <a:sysClr val="window" lastClr="FFFFFF">
                  <a:lumMod val="50000"/>
                </a:sys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4B-46E8-86BF-C304586B4EE8}"/>
              </c:ext>
            </c:extLst>
          </c:dPt>
          <c:dPt>
            <c:idx val="1"/>
            <c:bubble3D val="0"/>
            <c:spPr>
              <a:solidFill>
                <a:srgbClr val="B58B2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4B-46E8-86BF-C304586B4EE8}"/>
              </c:ext>
            </c:extLst>
          </c:dPt>
          <c:dPt>
            <c:idx val="2"/>
            <c:bubble3D val="0"/>
            <c:spPr>
              <a:solidFill>
                <a:sysClr val="windowText" lastClr="0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4B-46E8-86BF-C304586B4EE8}"/>
              </c:ext>
            </c:extLst>
          </c:dPt>
          <c:dLbls>
            <c:dLbl>
              <c:idx val="1"/>
              <c:layout>
                <c:manualLayout>
                  <c:x val="6.1691640931534467E-2"/>
                  <c:y val="0.2391844244856653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14B-46E8-86BF-C304586B4EE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369575137913084"/>
                  <c:y val="-0.266277815472014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14B-46E8-86BF-C304586B4EE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'DRE CONSOLIDADO'!$AL$13:$AL$15</c:f>
              <c:strCache>
                <c:ptCount val="3"/>
                <c:pt idx="0">
                  <c:v>Despesas Operacionais</c:v>
                </c:pt>
                <c:pt idx="1">
                  <c:v>Despesas Financeiras</c:v>
                </c:pt>
                <c:pt idx="2">
                  <c:v>Custos</c:v>
                </c:pt>
              </c:strCache>
            </c:strRef>
          </c:cat>
          <c:val>
            <c:numRef>
              <c:f>'DRE CONSOLIDADO'!$AM$13:$AM$15</c:f>
              <c:numCache>
                <c:formatCode>"R$"\ #,##0.00</c:formatCode>
                <c:ptCount val="3"/>
                <c:pt idx="0">
                  <c:v>724442.42100000009</c:v>
                </c:pt>
                <c:pt idx="1">
                  <c:v>62260.13</c:v>
                </c:pt>
                <c:pt idx="2">
                  <c:v>3338944.6000000006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4B-46E8-86BF-C304586B4E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ysClr val="windowText" lastClr="000000"/>
            </a:solidFill>
          </c:spPr>
          <c:dPt>
            <c:idx val="0"/>
            <c:bubble3D val="0"/>
            <c:spPr>
              <a:solidFill>
                <a:sysClr val="windowText" lastClr="0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F4-4170-8D00-6B0F584EBDBC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F4-4170-8D00-6B0F584EBDBC}"/>
              </c:ext>
            </c:extLst>
          </c:dPt>
          <c:dPt>
            <c:idx val="2"/>
            <c:bubble3D val="0"/>
            <c:spPr>
              <a:solidFill>
                <a:srgbClr val="B58B2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F4-4170-8D00-6B0F584EBD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'3. DFC'!$AR$12:$AR$14</c:f>
              <c:strCache>
                <c:ptCount val="3"/>
                <c:pt idx="0">
                  <c:v>Operacional</c:v>
                </c:pt>
                <c:pt idx="1">
                  <c:v>Investimento</c:v>
                </c:pt>
                <c:pt idx="2">
                  <c:v>Financiamento</c:v>
                </c:pt>
              </c:strCache>
            </c:strRef>
          </c:cat>
          <c:val>
            <c:numRef>
              <c:f>'3. DFC'!$AS$12:$AS$14</c:f>
              <c:numCache>
                <c:formatCode>"R$"\ #,##0.00</c:formatCode>
                <c:ptCount val="3"/>
                <c:pt idx="0">
                  <c:v>-90317</c:v>
                </c:pt>
                <c:pt idx="1">
                  <c:v>0</c:v>
                </c:pt>
                <c:pt idx="2">
                  <c:v>89053.39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F4-4170-8D00-6B0F584EBD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en-US" b="1"/>
              <a:t>Caixa líquido proveniente das atividades operacionais (R$)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'3. DFC'!$B$13</c:f>
              <c:strCache>
                <c:ptCount val="1"/>
                <c:pt idx="0">
                  <c:v>Caixa líquido proveniente das atividades operacionais</c:v>
                </c:pt>
              </c:strCache>
            </c:strRef>
          </c:tx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'3. DFC'!$AF$2:$AL$2</c:f>
              <c:numCache>
                <c:formatCode>mmm\-yy</c:formatCode>
                <c:ptCount val="7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</c:numCache>
            </c:numRef>
          </c:cat>
          <c:val>
            <c:numRef>
              <c:f>'3. DFC'!$D$13:$AL$13</c:f>
              <c:numCache>
                <c:formatCode>#,##0</c:formatCode>
                <c:ptCount val="7"/>
                <c:pt idx="0">
                  <c:v>-156225.57999999999</c:v>
                </c:pt>
                <c:pt idx="1">
                  <c:v>27831.5</c:v>
                </c:pt>
                <c:pt idx="2">
                  <c:v>147935.29999999999</c:v>
                </c:pt>
                <c:pt idx="3">
                  <c:v>-131058.20000000003</c:v>
                </c:pt>
                <c:pt idx="4">
                  <c:v>-77884.28</c:v>
                </c:pt>
                <c:pt idx="5">
                  <c:v>-187220.53000000003</c:v>
                </c:pt>
                <c:pt idx="6">
                  <c:v>-90317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6A-423E-A449-E93C7EF458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0330096"/>
        <c:axId val="510332056"/>
      </c:barChart>
      <c:dateAx>
        <c:axId val="51033009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510332056"/>
        <c:crosses val="autoZero"/>
        <c:auto val="1"/>
        <c:lblOffset val="100"/>
        <c:baseTimeUnit val="months"/>
      </c:dateAx>
      <c:valAx>
        <c:axId val="51033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510330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7C67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B2-4F85-82F9-F7FADBD6DA67}"/>
              </c:ext>
            </c:extLst>
          </c:dPt>
          <c:dPt>
            <c:idx val="1"/>
            <c:bubble3D val="0"/>
            <c:spPr>
              <a:solidFill>
                <a:sysClr val="windowText" lastClr="0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B2-4F85-82F9-F7FADBD6DA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B2-4F85-82F9-F7FADBD6DA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'3. DFC'!$AR$12:$AR$14</c:f>
              <c:strCache>
                <c:ptCount val="3"/>
                <c:pt idx="0">
                  <c:v>Operacional</c:v>
                </c:pt>
                <c:pt idx="1">
                  <c:v>Investimento</c:v>
                </c:pt>
                <c:pt idx="2">
                  <c:v>Financiamento</c:v>
                </c:pt>
              </c:strCache>
            </c:strRef>
          </c:cat>
          <c:val>
            <c:numRef>
              <c:f>'3. DFC'!$AT$12:$AT$14</c:f>
              <c:numCache>
                <c:formatCode>"R$"\ #,##0.00</c:formatCode>
                <c:ptCount val="3"/>
                <c:pt idx="0">
                  <c:v>187762.93</c:v>
                </c:pt>
                <c:pt idx="1">
                  <c:v>-96458.71</c:v>
                </c:pt>
                <c:pt idx="2">
                  <c:v>-91400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0B2-4F85-82F9-F7FADBD6DA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en-US" b="1"/>
              <a:t>Caixa líquido proveniente das atividades operacionais (R$)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'3. DFC'!$B$13</c:f>
              <c:strCache>
                <c:ptCount val="1"/>
                <c:pt idx="0">
                  <c:v>Caixa líquido proveniente das atividades operacionais</c:v>
                </c:pt>
              </c:strCache>
            </c:strRef>
          </c:tx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'3. DFC'!$AF$2:$AL$2</c:f>
              <c:numCache>
                <c:formatCode>mmm\-yy</c:formatCode>
                <c:ptCount val="7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</c:numCache>
            </c:numRef>
          </c:cat>
          <c:val>
            <c:numRef>
              <c:f>'3. DFC'!$E$37:$AL$37</c:f>
              <c:numCache>
                <c:formatCode>#,##0</c:formatCode>
                <c:ptCount val="7"/>
                <c:pt idx="0">
                  <c:v>95642.949999999983</c:v>
                </c:pt>
                <c:pt idx="1">
                  <c:v>170405.73999999996</c:v>
                </c:pt>
                <c:pt idx="2">
                  <c:v>506815.57</c:v>
                </c:pt>
                <c:pt idx="3">
                  <c:v>156275.38</c:v>
                </c:pt>
                <c:pt idx="4">
                  <c:v>105301.82</c:v>
                </c:pt>
                <c:pt idx="5">
                  <c:v>193034.69</c:v>
                </c:pt>
                <c:pt idx="6">
                  <c:v>187762.93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13-499E-866F-6068C1F9A4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1266200"/>
        <c:axId val="511259928"/>
      </c:barChart>
      <c:dateAx>
        <c:axId val="51126620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endParaRPr lang="pt-BR"/>
          </a:p>
        </c:txPr>
        <c:crossAx val="511259928"/>
        <c:crosses val="autoZero"/>
        <c:auto val="1"/>
        <c:lblOffset val="100"/>
        <c:baseTimeUnit val="months"/>
      </c:dateAx>
      <c:valAx>
        <c:axId val="511259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511266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en-US" b="1"/>
              <a:t>PASSIVO TRIBUTÁRIO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'5. IMPOSTOS'!$I$3</c:f>
              <c:strCache>
                <c:ptCount val="1"/>
                <c:pt idx="0">
                  <c:v>FERCORTE</c:v>
                </c:pt>
              </c:strCache>
            </c:strRef>
          </c:tx>
          <c:spPr>
            <a:solidFill>
              <a:srgbClr val="BE9F63"/>
            </a:solidFill>
          </c:spPr>
          <c:dPt>
            <c:idx val="0"/>
            <c:bubble3D val="0"/>
            <c:spPr>
              <a:solidFill>
                <a:srgbClr val="BE9F6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E8-47A8-9EAC-ACBAD9EE5397}"/>
              </c:ext>
            </c:extLst>
          </c:dPt>
          <c:dPt>
            <c:idx val="1"/>
            <c:bubble3D val="0"/>
            <c:explosion val="11"/>
            <c:spPr>
              <a:solidFill>
                <a:srgbClr val="BE9F6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0E8-47A8-9EAC-ACBAD9EE5397}"/>
              </c:ext>
            </c:extLst>
          </c:dPt>
          <c:dLbls>
            <c:dLbl>
              <c:idx val="1"/>
              <c:layout>
                <c:manualLayout>
                  <c:x val="-0.26989234742457757"/>
                  <c:y val="-0.1932348804300475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0E8-47A8-9EAC-ACBAD9EE539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'5. IMPOSTOS'!$H$4:$H$5</c:f>
              <c:strCache>
                <c:ptCount val="2"/>
                <c:pt idx="0">
                  <c:v>PARCELADO</c:v>
                </c:pt>
                <c:pt idx="1">
                  <c:v>EM ABERTO</c:v>
                </c:pt>
              </c:strCache>
            </c:strRef>
          </c:cat>
          <c:val>
            <c:numRef>
              <c:f>'5. IMPOSTOS'!$I$4:$I$5</c:f>
              <c:numCache>
                <c:formatCode>_("R$"* #,##0.00_);_("R$"* \(#,##0.00\);_("R$"* "-"??_);_(@_)</c:formatCode>
                <c:ptCount val="2"/>
                <c:pt idx="0">
                  <c:v>4354.7299999999996</c:v>
                </c:pt>
                <c:pt idx="1">
                  <c:v>3314126.3000000003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0E8-47A8-9EAC-ACBAD9EE539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urme Geometric Sans 1"/>
                <a:ea typeface="+mn-ea"/>
                <a:cs typeface="+mn-cs"/>
              </a:defRPr>
            </a:pPr>
            <a:r>
              <a:rPr lang="pt-BR" b="1"/>
              <a:t>PASSIVO TRIBUTÁRIO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urme Geometric Sans 1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565656"/>
            </a:solidFill>
          </c:spPr>
          <c:dPt>
            <c:idx val="0"/>
            <c:bubble3D val="0"/>
            <c:explosion val="15"/>
            <c:spPr>
              <a:solidFill>
                <a:srgbClr val="BE9F6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2B-4E88-B3A6-878F9512EE20}"/>
              </c:ext>
            </c:extLst>
          </c:dPt>
          <c:dPt>
            <c:idx val="1"/>
            <c:bubble3D val="0"/>
            <c:explosion val="10"/>
            <c:spPr>
              <a:solidFill>
                <a:srgbClr val="56565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2B-4E88-B3A6-878F9512EE20}"/>
              </c:ext>
            </c:extLst>
          </c:dPt>
          <c:dLbls>
            <c:dLbl>
              <c:idx val="0"/>
              <c:layout>
                <c:manualLayout>
                  <c:x val="0.16424059492563431"/>
                  <c:y val="0.1087050451862843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12B-4E88-B3A6-878F9512EE2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5760739282589679"/>
                  <c:y val="-0.1664455133225415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12B-4E88-B3A6-878F9512EE2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urme Geometric Sans 1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'5. IMPOSTOS'!$H$4:$H$5</c:f>
              <c:strCache>
                <c:ptCount val="2"/>
                <c:pt idx="0">
                  <c:v>PARCELADO</c:v>
                </c:pt>
                <c:pt idx="1">
                  <c:v>EM ABERTO</c:v>
                </c:pt>
              </c:strCache>
            </c:strRef>
          </c:cat>
          <c:val>
            <c:numRef>
              <c:f>'5. IMPOSTOS'!$J$4:$J$5</c:f>
              <c:numCache>
                <c:formatCode>_(* #,##0.00_);_(* \(#,##0.00\);_(* "-"??_);_(@_)</c:formatCode>
                <c:ptCount val="2"/>
                <c:pt idx="0">
                  <c:v>42706.7</c:v>
                </c:pt>
                <c:pt idx="1">
                  <c:v>4176042.99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2B-4E88-B3A6-878F9512EE2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urme Geometric Sans 1"/>
        </a:defRPr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A8F779-6E8E-4891-A149-2361AF560A7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E96A128-3195-479A-B2DC-A65145B9D7C8}">
      <dgm:prSet custT="1"/>
      <dgm:spPr>
        <a:solidFill>
          <a:srgbClr val="B58B23"/>
        </a:solidFill>
      </dgm:spPr>
      <dgm:t>
        <a:bodyPr/>
        <a:lstStyle/>
        <a:p>
          <a:r>
            <a:rPr lang="pt-BR" sz="1600" b="1" u="sng" dirty="0">
              <a:solidFill>
                <a:schemeClr val="tx1"/>
              </a:solidFill>
              <a:latin typeface="Hurme Geometric Sans 1"/>
            </a:rPr>
            <a:t>FERCORTE INDÚSTRIA METALÚRGICA EIRELI ME</a:t>
          </a:r>
          <a:endParaRPr lang="pt-BR" sz="1600" b="1" dirty="0">
            <a:solidFill>
              <a:schemeClr val="tx1"/>
            </a:solidFill>
            <a:latin typeface="Hurme Geometric Sans 1"/>
          </a:endParaRPr>
        </a:p>
      </dgm:t>
    </dgm:pt>
    <dgm:pt modelId="{40CC10E8-44CA-4629-8F5B-F6F92B2A6E49}" type="sibTrans" cxnId="{42AE81F1-1F97-4207-8AD5-C95D2550586C}">
      <dgm:prSet/>
      <dgm:spPr/>
      <dgm:t>
        <a:bodyPr/>
        <a:lstStyle/>
        <a:p>
          <a:endParaRPr lang="pt-BR" sz="1600">
            <a:solidFill>
              <a:srgbClr val="1E1E1E"/>
            </a:solidFill>
            <a:latin typeface="Hurme Geometric Sans 1"/>
          </a:endParaRPr>
        </a:p>
      </dgm:t>
    </dgm:pt>
    <dgm:pt modelId="{649622F2-686C-4535-8025-C65BBC04C971}" type="parTrans" cxnId="{42AE81F1-1F97-4207-8AD5-C95D2550586C}">
      <dgm:prSet/>
      <dgm:spPr/>
      <dgm:t>
        <a:bodyPr/>
        <a:lstStyle/>
        <a:p>
          <a:endParaRPr lang="pt-BR" sz="1600">
            <a:solidFill>
              <a:srgbClr val="1E1E1E"/>
            </a:solidFill>
            <a:latin typeface="Hurme Geometric Sans 1"/>
          </a:endParaRPr>
        </a:p>
      </dgm:t>
    </dgm:pt>
    <dgm:pt modelId="{EE4C19F3-ACCD-4611-AB38-6819CDDEC522}">
      <dgm:prSet custT="1"/>
      <dgm:spPr>
        <a:solidFill>
          <a:srgbClr val="E7C675"/>
        </a:solidFill>
      </dgm:spPr>
      <dgm:t>
        <a:bodyPr/>
        <a:lstStyle/>
        <a:p>
          <a:r>
            <a:rPr lang="pt-BR" sz="1400" b="0" i="0" dirty="0">
              <a:solidFill>
                <a:schemeClr val="tx1"/>
              </a:solidFill>
              <a:latin typeface="Hurme Geometric Sans 1"/>
            </a:rPr>
            <a:t>ADEMIR LUIZ COSTELLA</a:t>
          </a:r>
        </a:p>
        <a:p>
          <a:r>
            <a:rPr lang="pt-BR" sz="1400" b="0" i="0" dirty="0">
              <a:solidFill>
                <a:schemeClr val="tx1"/>
              </a:solidFill>
              <a:latin typeface="Hurme Geometric Sans 1"/>
            </a:rPr>
            <a:t>100%</a:t>
          </a:r>
        </a:p>
      </dgm:t>
    </dgm:pt>
    <dgm:pt modelId="{70E428B0-7E08-4981-8977-70008D18378F}" type="parTrans" cxnId="{C9C4DD53-CBFA-456B-9ACD-AEFC2294318B}">
      <dgm:prSet/>
      <dgm:spPr/>
      <dgm:t>
        <a:bodyPr/>
        <a:lstStyle/>
        <a:p>
          <a:endParaRPr lang="pt-BR" sz="800">
            <a:solidFill>
              <a:srgbClr val="1E1E1E"/>
            </a:solidFill>
            <a:latin typeface="Hurme Geometric Sans 1"/>
          </a:endParaRPr>
        </a:p>
      </dgm:t>
    </dgm:pt>
    <dgm:pt modelId="{63DDD138-7D1D-4289-803B-076E55963A04}" type="sibTrans" cxnId="{C9C4DD53-CBFA-456B-9ACD-AEFC2294318B}">
      <dgm:prSet/>
      <dgm:spPr/>
      <dgm:t>
        <a:bodyPr/>
        <a:lstStyle/>
        <a:p>
          <a:endParaRPr lang="pt-BR" sz="1600">
            <a:solidFill>
              <a:srgbClr val="1E1E1E"/>
            </a:solidFill>
            <a:latin typeface="Hurme Geometric Sans 1"/>
          </a:endParaRPr>
        </a:p>
      </dgm:t>
    </dgm:pt>
    <dgm:pt modelId="{F372472D-7376-4DCB-8245-AD646359089B}" type="pres">
      <dgm:prSet presAssocID="{68A8F779-6E8E-4891-A149-2361AF560A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FC8E34E-0A76-4E02-B203-F289903A208B}" type="pres">
      <dgm:prSet presAssocID="{6E96A128-3195-479A-B2DC-A65145B9D7C8}" presName="hierRoot1" presStyleCnt="0">
        <dgm:presLayoutVars>
          <dgm:hierBranch val="init"/>
        </dgm:presLayoutVars>
      </dgm:prSet>
      <dgm:spPr/>
    </dgm:pt>
    <dgm:pt modelId="{4F8FE0A4-FB8B-4DA2-9146-601EA7072AA9}" type="pres">
      <dgm:prSet presAssocID="{6E96A128-3195-479A-B2DC-A65145B9D7C8}" presName="rootComposite1" presStyleCnt="0"/>
      <dgm:spPr/>
    </dgm:pt>
    <dgm:pt modelId="{85238461-3671-4670-B4CB-DB4CE4C2C5DA}" type="pres">
      <dgm:prSet presAssocID="{6E96A128-3195-479A-B2DC-A65145B9D7C8}" presName="rootText1" presStyleLbl="node0" presStyleIdx="0" presStyleCnt="1" custScaleX="102231" custScaleY="49984" custLinFactNeighborX="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ADFEAEA-9D84-47BC-AE0D-E8CE50D2AF49}" type="pres">
      <dgm:prSet presAssocID="{6E96A128-3195-479A-B2DC-A65145B9D7C8}" presName="rootConnector1" presStyleLbl="node1" presStyleIdx="0" presStyleCnt="0"/>
      <dgm:spPr/>
      <dgm:t>
        <a:bodyPr/>
        <a:lstStyle/>
        <a:p>
          <a:endParaRPr lang="pt-BR"/>
        </a:p>
      </dgm:t>
    </dgm:pt>
    <dgm:pt modelId="{74BCA18F-B3EB-47F6-A826-03B361BCAB3C}" type="pres">
      <dgm:prSet presAssocID="{6E96A128-3195-479A-B2DC-A65145B9D7C8}" presName="hierChild2" presStyleCnt="0"/>
      <dgm:spPr/>
    </dgm:pt>
    <dgm:pt modelId="{4F8DC628-0F74-46C3-B927-C0EBDDD1DB6C}" type="pres">
      <dgm:prSet presAssocID="{70E428B0-7E08-4981-8977-70008D18378F}" presName="Name37" presStyleLbl="parChTrans1D2" presStyleIdx="0" presStyleCnt="1"/>
      <dgm:spPr/>
      <dgm:t>
        <a:bodyPr/>
        <a:lstStyle/>
        <a:p>
          <a:endParaRPr lang="pt-BR"/>
        </a:p>
      </dgm:t>
    </dgm:pt>
    <dgm:pt modelId="{7CA9A32A-C5BE-4380-A97F-1165E6CF4038}" type="pres">
      <dgm:prSet presAssocID="{EE4C19F3-ACCD-4611-AB38-6819CDDEC522}" presName="hierRoot2" presStyleCnt="0">
        <dgm:presLayoutVars>
          <dgm:hierBranch val="init"/>
        </dgm:presLayoutVars>
      </dgm:prSet>
      <dgm:spPr/>
    </dgm:pt>
    <dgm:pt modelId="{1F890FAE-F417-42FD-BED3-DA58084820EF}" type="pres">
      <dgm:prSet presAssocID="{EE4C19F3-ACCD-4611-AB38-6819CDDEC522}" presName="rootComposite" presStyleCnt="0"/>
      <dgm:spPr/>
    </dgm:pt>
    <dgm:pt modelId="{73EF6883-08A4-4B17-B8F4-4BF8F6910C05}" type="pres">
      <dgm:prSet presAssocID="{EE4C19F3-ACCD-4611-AB38-6819CDDEC522}" presName="rootText" presStyleLbl="node2" presStyleIdx="0" presStyleCnt="1" custScaleX="67385" custScaleY="5976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115FACB-6D81-47B0-8DDC-4F72D22EA822}" type="pres">
      <dgm:prSet presAssocID="{EE4C19F3-ACCD-4611-AB38-6819CDDEC522}" presName="rootConnector" presStyleLbl="node2" presStyleIdx="0" presStyleCnt="1"/>
      <dgm:spPr/>
      <dgm:t>
        <a:bodyPr/>
        <a:lstStyle/>
        <a:p>
          <a:endParaRPr lang="pt-BR"/>
        </a:p>
      </dgm:t>
    </dgm:pt>
    <dgm:pt modelId="{09EDCB17-C37B-4B54-90C7-C6FF0F2BEF74}" type="pres">
      <dgm:prSet presAssocID="{EE4C19F3-ACCD-4611-AB38-6819CDDEC522}" presName="hierChild4" presStyleCnt="0"/>
      <dgm:spPr/>
    </dgm:pt>
    <dgm:pt modelId="{B4FC7CB6-EC87-4205-AC79-9C6EB9784E11}" type="pres">
      <dgm:prSet presAssocID="{EE4C19F3-ACCD-4611-AB38-6819CDDEC522}" presName="hierChild5" presStyleCnt="0"/>
      <dgm:spPr/>
    </dgm:pt>
    <dgm:pt modelId="{C0E0EE08-B3BE-4F05-A067-7213C5E1906A}" type="pres">
      <dgm:prSet presAssocID="{6E96A128-3195-479A-B2DC-A65145B9D7C8}" presName="hierChild3" presStyleCnt="0"/>
      <dgm:spPr/>
    </dgm:pt>
  </dgm:ptLst>
  <dgm:cxnLst>
    <dgm:cxn modelId="{6FB0272F-1AA0-48D3-AADE-C80122B167C1}" type="presOf" srcId="{6E96A128-3195-479A-B2DC-A65145B9D7C8}" destId="{CADFEAEA-9D84-47BC-AE0D-E8CE50D2AF49}" srcOrd="1" destOrd="0" presId="urn:microsoft.com/office/officeart/2005/8/layout/orgChart1"/>
    <dgm:cxn modelId="{EDFEC0AD-161D-400B-B050-E9F0F09A086D}" type="presOf" srcId="{EE4C19F3-ACCD-4611-AB38-6819CDDEC522}" destId="{73EF6883-08A4-4B17-B8F4-4BF8F6910C05}" srcOrd="0" destOrd="0" presId="urn:microsoft.com/office/officeart/2005/8/layout/orgChart1"/>
    <dgm:cxn modelId="{C9C4DD53-CBFA-456B-9ACD-AEFC2294318B}" srcId="{6E96A128-3195-479A-B2DC-A65145B9D7C8}" destId="{EE4C19F3-ACCD-4611-AB38-6819CDDEC522}" srcOrd="0" destOrd="0" parTransId="{70E428B0-7E08-4981-8977-70008D18378F}" sibTransId="{63DDD138-7D1D-4289-803B-076E55963A04}"/>
    <dgm:cxn modelId="{8B9EDC62-8D7A-45E3-867B-97DD8388E3C0}" type="presOf" srcId="{6E96A128-3195-479A-B2DC-A65145B9D7C8}" destId="{85238461-3671-4670-B4CB-DB4CE4C2C5DA}" srcOrd="0" destOrd="0" presId="urn:microsoft.com/office/officeart/2005/8/layout/orgChart1"/>
    <dgm:cxn modelId="{42AE81F1-1F97-4207-8AD5-C95D2550586C}" srcId="{68A8F779-6E8E-4891-A149-2361AF560A7C}" destId="{6E96A128-3195-479A-B2DC-A65145B9D7C8}" srcOrd="0" destOrd="0" parTransId="{649622F2-686C-4535-8025-C65BBC04C971}" sibTransId="{40CC10E8-44CA-4629-8F5B-F6F92B2A6E49}"/>
    <dgm:cxn modelId="{15A64A1B-432F-43F6-96D3-6CFB896CD844}" type="presOf" srcId="{68A8F779-6E8E-4891-A149-2361AF560A7C}" destId="{F372472D-7376-4DCB-8245-AD646359089B}" srcOrd="0" destOrd="0" presId="urn:microsoft.com/office/officeart/2005/8/layout/orgChart1"/>
    <dgm:cxn modelId="{A066ACEF-2BF8-402E-9C23-83B42C10C5DE}" type="presOf" srcId="{70E428B0-7E08-4981-8977-70008D18378F}" destId="{4F8DC628-0F74-46C3-B927-C0EBDDD1DB6C}" srcOrd="0" destOrd="0" presId="urn:microsoft.com/office/officeart/2005/8/layout/orgChart1"/>
    <dgm:cxn modelId="{EE238549-F6F0-4C52-9A17-6E4B56E19282}" type="presOf" srcId="{EE4C19F3-ACCD-4611-AB38-6819CDDEC522}" destId="{5115FACB-6D81-47B0-8DDC-4F72D22EA822}" srcOrd="1" destOrd="0" presId="urn:microsoft.com/office/officeart/2005/8/layout/orgChart1"/>
    <dgm:cxn modelId="{CFCE0C87-3A6D-4A84-97DB-8788E905A43E}" type="presParOf" srcId="{F372472D-7376-4DCB-8245-AD646359089B}" destId="{4FC8E34E-0A76-4E02-B203-F289903A208B}" srcOrd="0" destOrd="0" presId="urn:microsoft.com/office/officeart/2005/8/layout/orgChart1"/>
    <dgm:cxn modelId="{90676265-3F2E-4D4D-809C-7453B0B286A0}" type="presParOf" srcId="{4FC8E34E-0A76-4E02-B203-F289903A208B}" destId="{4F8FE0A4-FB8B-4DA2-9146-601EA7072AA9}" srcOrd="0" destOrd="0" presId="urn:microsoft.com/office/officeart/2005/8/layout/orgChart1"/>
    <dgm:cxn modelId="{6987A235-C80D-4373-B4EF-72C314CCD74C}" type="presParOf" srcId="{4F8FE0A4-FB8B-4DA2-9146-601EA7072AA9}" destId="{85238461-3671-4670-B4CB-DB4CE4C2C5DA}" srcOrd="0" destOrd="0" presId="urn:microsoft.com/office/officeart/2005/8/layout/orgChart1"/>
    <dgm:cxn modelId="{10886CBC-88E0-42E7-94D3-EB9E3D3D6277}" type="presParOf" srcId="{4F8FE0A4-FB8B-4DA2-9146-601EA7072AA9}" destId="{CADFEAEA-9D84-47BC-AE0D-E8CE50D2AF49}" srcOrd="1" destOrd="0" presId="urn:microsoft.com/office/officeart/2005/8/layout/orgChart1"/>
    <dgm:cxn modelId="{B3F58293-DF4A-4EE0-BCF2-8A920E3C04D8}" type="presParOf" srcId="{4FC8E34E-0A76-4E02-B203-F289903A208B}" destId="{74BCA18F-B3EB-47F6-A826-03B361BCAB3C}" srcOrd="1" destOrd="0" presId="urn:microsoft.com/office/officeart/2005/8/layout/orgChart1"/>
    <dgm:cxn modelId="{15652AB1-92C8-4C9C-9D9E-96DE10931D2D}" type="presParOf" srcId="{74BCA18F-B3EB-47F6-A826-03B361BCAB3C}" destId="{4F8DC628-0F74-46C3-B927-C0EBDDD1DB6C}" srcOrd="0" destOrd="0" presId="urn:microsoft.com/office/officeart/2005/8/layout/orgChart1"/>
    <dgm:cxn modelId="{858D3A27-455E-4E7B-AC33-B2D400CFE19D}" type="presParOf" srcId="{74BCA18F-B3EB-47F6-A826-03B361BCAB3C}" destId="{7CA9A32A-C5BE-4380-A97F-1165E6CF4038}" srcOrd="1" destOrd="0" presId="urn:microsoft.com/office/officeart/2005/8/layout/orgChart1"/>
    <dgm:cxn modelId="{A62BE075-250D-4AEC-8F8C-046079ED4014}" type="presParOf" srcId="{7CA9A32A-C5BE-4380-A97F-1165E6CF4038}" destId="{1F890FAE-F417-42FD-BED3-DA58084820EF}" srcOrd="0" destOrd="0" presId="urn:microsoft.com/office/officeart/2005/8/layout/orgChart1"/>
    <dgm:cxn modelId="{EC9E87EB-FBF8-4BD7-A5CB-6FE38F961182}" type="presParOf" srcId="{1F890FAE-F417-42FD-BED3-DA58084820EF}" destId="{73EF6883-08A4-4B17-B8F4-4BF8F6910C05}" srcOrd="0" destOrd="0" presId="urn:microsoft.com/office/officeart/2005/8/layout/orgChart1"/>
    <dgm:cxn modelId="{26894CB7-F9E7-4D36-A3ED-F751A1F99693}" type="presParOf" srcId="{1F890FAE-F417-42FD-BED3-DA58084820EF}" destId="{5115FACB-6D81-47B0-8DDC-4F72D22EA822}" srcOrd="1" destOrd="0" presId="urn:microsoft.com/office/officeart/2005/8/layout/orgChart1"/>
    <dgm:cxn modelId="{F9AAA993-5FF1-4865-BC19-912BD6245F7A}" type="presParOf" srcId="{7CA9A32A-C5BE-4380-A97F-1165E6CF4038}" destId="{09EDCB17-C37B-4B54-90C7-C6FF0F2BEF74}" srcOrd="1" destOrd="0" presId="urn:microsoft.com/office/officeart/2005/8/layout/orgChart1"/>
    <dgm:cxn modelId="{A1AC7412-36ED-4E59-AE3C-6C1F2011245E}" type="presParOf" srcId="{7CA9A32A-C5BE-4380-A97F-1165E6CF4038}" destId="{B4FC7CB6-EC87-4205-AC79-9C6EB9784E11}" srcOrd="2" destOrd="0" presId="urn:microsoft.com/office/officeart/2005/8/layout/orgChart1"/>
    <dgm:cxn modelId="{188A3761-2F6E-4089-9685-130DFD23C09E}" type="presParOf" srcId="{4FC8E34E-0A76-4E02-B203-F289903A208B}" destId="{C0E0EE08-B3BE-4F05-A067-7213C5E190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A8F779-6E8E-4891-A149-2361AF560A7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E96A128-3195-479A-B2DC-A65145B9D7C8}">
      <dgm:prSet custT="1"/>
      <dgm:spPr>
        <a:solidFill>
          <a:srgbClr val="B48A20"/>
        </a:solidFill>
      </dgm:spPr>
      <dgm:t>
        <a:bodyPr/>
        <a:lstStyle/>
        <a:p>
          <a:r>
            <a:rPr lang="pt-BR" sz="1600" b="1" u="sng" dirty="0">
              <a:solidFill>
                <a:schemeClr val="tx1"/>
              </a:solidFill>
              <a:latin typeface="Hurme Geometric Sans 1"/>
            </a:rPr>
            <a:t>PETRO PEÇAS INDÚSTRIA METALÚRGICA EIRELI </a:t>
          </a:r>
          <a:endParaRPr lang="pt-BR" sz="1600" b="1" dirty="0">
            <a:solidFill>
              <a:schemeClr val="tx1"/>
            </a:solidFill>
            <a:latin typeface="Hurme Geometric Sans 1"/>
          </a:endParaRPr>
        </a:p>
      </dgm:t>
    </dgm:pt>
    <dgm:pt modelId="{40CC10E8-44CA-4629-8F5B-F6F92B2A6E49}" type="sibTrans" cxnId="{42AE81F1-1F97-4207-8AD5-C95D2550586C}">
      <dgm:prSet/>
      <dgm:spPr/>
      <dgm:t>
        <a:bodyPr/>
        <a:lstStyle/>
        <a:p>
          <a:endParaRPr lang="pt-BR" sz="1600">
            <a:solidFill>
              <a:srgbClr val="1E1E1E"/>
            </a:solidFill>
            <a:latin typeface="Hurme Geometric Sans 1"/>
          </a:endParaRPr>
        </a:p>
      </dgm:t>
    </dgm:pt>
    <dgm:pt modelId="{649622F2-686C-4535-8025-C65BBC04C971}" type="parTrans" cxnId="{42AE81F1-1F97-4207-8AD5-C95D2550586C}">
      <dgm:prSet/>
      <dgm:spPr/>
      <dgm:t>
        <a:bodyPr/>
        <a:lstStyle/>
        <a:p>
          <a:endParaRPr lang="pt-BR" sz="1600">
            <a:solidFill>
              <a:srgbClr val="1E1E1E"/>
            </a:solidFill>
            <a:latin typeface="Hurme Geometric Sans 1"/>
          </a:endParaRPr>
        </a:p>
      </dgm:t>
    </dgm:pt>
    <dgm:pt modelId="{EE4C19F3-ACCD-4611-AB38-6819CDDEC522}">
      <dgm:prSet custT="1"/>
      <dgm:spPr>
        <a:solidFill>
          <a:srgbClr val="E7C675"/>
        </a:solidFill>
      </dgm:spPr>
      <dgm:t>
        <a:bodyPr/>
        <a:lstStyle/>
        <a:p>
          <a:r>
            <a:rPr lang="pt-BR" sz="1400" b="0" i="0" dirty="0">
              <a:solidFill>
                <a:schemeClr val="tx1"/>
              </a:solidFill>
              <a:latin typeface="Hurme Geometric Sans 1"/>
            </a:rPr>
            <a:t>CAROLINE GOULART COSTELLA FOERTH</a:t>
          </a:r>
        </a:p>
        <a:p>
          <a:r>
            <a:rPr lang="pt-BR" sz="1400" b="0" i="0" dirty="0">
              <a:solidFill>
                <a:schemeClr val="tx1"/>
              </a:solidFill>
              <a:latin typeface="Hurme Geometric Sans 1"/>
            </a:rPr>
            <a:t>100%</a:t>
          </a:r>
          <a:endParaRPr lang="pt-BR" sz="1400" b="1" dirty="0">
            <a:solidFill>
              <a:schemeClr val="tx1"/>
            </a:solidFill>
            <a:latin typeface="Hurme Geometric Sans 1"/>
          </a:endParaRPr>
        </a:p>
      </dgm:t>
    </dgm:pt>
    <dgm:pt modelId="{70E428B0-7E08-4981-8977-70008D18378F}" type="parTrans" cxnId="{C9C4DD53-CBFA-456B-9ACD-AEFC2294318B}">
      <dgm:prSet/>
      <dgm:spPr/>
      <dgm:t>
        <a:bodyPr/>
        <a:lstStyle/>
        <a:p>
          <a:endParaRPr lang="pt-BR" sz="800">
            <a:solidFill>
              <a:srgbClr val="1E1E1E"/>
            </a:solidFill>
            <a:latin typeface="Hurme Geometric Sans 1"/>
          </a:endParaRPr>
        </a:p>
      </dgm:t>
    </dgm:pt>
    <dgm:pt modelId="{63DDD138-7D1D-4289-803B-076E55963A04}" type="sibTrans" cxnId="{C9C4DD53-CBFA-456B-9ACD-AEFC2294318B}">
      <dgm:prSet/>
      <dgm:spPr/>
      <dgm:t>
        <a:bodyPr/>
        <a:lstStyle/>
        <a:p>
          <a:endParaRPr lang="pt-BR" sz="1600">
            <a:solidFill>
              <a:srgbClr val="1E1E1E"/>
            </a:solidFill>
            <a:latin typeface="Hurme Geometric Sans 1"/>
          </a:endParaRPr>
        </a:p>
      </dgm:t>
    </dgm:pt>
    <dgm:pt modelId="{F372472D-7376-4DCB-8245-AD646359089B}" type="pres">
      <dgm:prSet presAssocID="{68A8F779-6E8E-4891-A149-2361AF560A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FC8E34E-0A76-4E02-B203-F289903A208B}" type="pres">
      <dgm:prSet presAssocID="{6E96A128-3195-479A-B2DC-A65145B9D7C8}" presName="hierRoot1" presStyleCnt="0">
        <dgm:presLayoutVars>
          <dgm:hierBranch val="init"/>
        </dgm:presLayoutVars>
      </dgm:prSet>
      <dgm:spPr/>
    </dgm:pt>
    <dgm:pt modelId="{4F8FE0A4-FB8B-4DA2-9146-601EA7072AA9}" type="pres">
      <dgm:prSet presAssocID="{6E96A128-3195-479A-B2DC-A65145B9D7C8}" presName="rootComposite1" presStyleCnt="0"/>
      <dgm:spPr/>
    </dgm:pt>
    <dgm:pt modelId="{85238461-3671-4670-B4CB-DB4CE4C2C5DA}" type="pres">
      <dgm:prSet presAssocID="{6E96A128-3195-479A-B2DC-A65145B9D7C8}" presName="rootText1" presStyleLbl="node0" presStyleIdx="0" presStyleCnt="1" custScaleX="97481" custScaleY="46320" custLinFactNeighborX="-21" custLinFactNeighborY="-184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ADFEAEA-9D84-47BC-AE0D-E8CE50D2AF49}" type="pres">
      <dgm:prSet presAssocID="{6E96A128-3195-479A-B2DC-A65145B9D7C8}" presName="rootConnector1" presStyleLbl="node1" presStyleIdx="0" presStyleCnt="0"/>
      <dgm:spPr/>
      <dgm:t>
        <a:bodyPr/>
        <a:lstStyle/>
        <a:p>
          <a:endParaRPr lang="pt-BR"/>
        </a:p>
      </dgm:t>
    </dgm:pt>
    <dgm:pt modelId="{74BCA18F-B3EB-47F6-A826-03B361BCAB3C}" type="pres">
      <dgm:prSet presAssocID="{6E96A128-3195-479A-B2DC-A65145B9D7C8}" presName="hierChild2" presStyleCnt="0"/>
      <dgm:spPr/>
    </dgm:pt>
    <dgm:pt modelId="{4F8DC628-0F74-46C3-B927-C0EBDDD1DB6C}" type="pres">
      <dgm:prSet presAssocID="{70E428B0-7E08-4981-8977-70008D18378F}" presName="Name37" presStyleLbl="parChTrans1D2" presStyleIdx="0" presStyleCnt="1"/>
      <dgm:spPr/>
      <dgm:t>
        <a:bodyPr/>
        <a:lstStyle/>
        <a:p>
          <a:endParaRPr lang="pt-BR"/>
        </a:p>
      </dgm:t>
    </dgm:pt>
    <dgm:pt modelId="{7CA9A32A-C5BE-4380-A97F-1165E6CF4038}" type="pres">
      <dgm:prSet presAssocID="{EE4C19F3-ACCD-4611-AB38-6819CDDEC522}" presName="hierRoot2" presStyleCnt="0">
        <dgm:presLayoutVars>
          <dgm:hierBranch val="init"/>
        </dgm:presLayoutVars>
      </dgm:prSet>
      <dgm:spPr/>
    </dgm:pt>
    <dgm:pt modelId="{1F890FAE-F417-42FD-BED3-DA58084820EF}" type="pres">
      <dgm:prSet presAssocID="{EE4C19F3-ACCD-4611-AB38-6819CDDEC522}" presName="rootComposite" presStyleCnt="0"/>
      <dgm:spPr/>
    </dgm:pt>
    <dgm:pt modelId="{73EF6883-08A4-4B17-B8F4-4BF8F6910C05}" type="pres">
      <dgm:prSet presAssocID="{EE4C19F3-ACCD-4611-AB38-6819CDDEC522}" presName="rootText" presStyleLbl="node2" presStyleIdx="0" presStyleCnt="1" custScaleX="76930" custScaleY="57824" custLinFactNeighborX="-1172" custLinFactNeighborY="-6549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115FACB-6D81-47B0-8DDC-4F72D22EA822}" type="pres">
      <dgm:prSet presAssocID="{EE4C19F3-ACCD-4611-AB38-6819CDDEC522}" presName="rootConnector" presStyleLbl="node2" presStyleIdx="0" presStyleCnt="1"/>
      <dgm:spPr/>
      <dgm:t>
        <a:bodyPr/>
        <a:lstStyle/>
        <a:p>
          <a:endParaRPr lang="pt-BR"/>
        </a:p>
      </dgm:t>
    </dgm:pt>
    <dgm:pt modelId="{09EDCB17-C37B-4B54-90C7-C6FF0F2BEF74}" type="pres">
      <dgm:prSet presAssocID="{EE4C19F3-ACCD-4611-AB38-6819CDDEC522}" presName="hierChild4" presStyleCnt="0"/>
      <dgm:spPr/>
    </dgm:pt>
    <dgm:pt modelId="{B4FC7CB6-EC87-4205-AC79-9C6EB9784E11}" type="pres">
      <dgm:prSet presAssocID="{EE4C19F3-ACCD-4611-AB38-6819CDDEC522}" presName="hierChild5" presStyleCnt="0"/>
      <dgm:spPr/>
    </dgm:pt>
    <dgm:pt modelId="{C0E0EE08-B3BE-4F05-A067-7213C5E1906A}" type="pres">
      <dgm:prSet presAssocID="{6E96A128-3195-479A-B2DC-A65145B9D7C8}" presName="hierChild3" presStyleCnt="0"/>
      <dgm:spPr/>
    </dgm:pt>
  </dgm:ptLst>
  <dgm:cxnLst>
    <dgm:cxn modelId="{54B5C1A3-E59E-48EE-B958-DA08D614CB5C}" type="presOf" srcId="{6E96A128-3195-479A-B2DC-A65145B9D7C8}" destId="{CADFEAEA-9D84-47BC-AE0D-E8CE50D2AF49}" srcOrd="1" destOrd="0" presId="urn:microsoft.com/office/officeart/2005/8/layout/orgChart1"/>
    <dgm:cxn modelId="{8DC229E7-8765-49DB-895E-CF2EE8F32F83}" type="presOf" srcId="{EE4C19F3-ACCD-4611-AB38-6819CDDEC522}" destId="{73EF6883-08A4-4B17-B8F4-4BF8F6910C05}" srcOrd="0" destOrd="0" presId="urn:microsoft.com/office/officeart/2005/8/layout/orgChart1"/>
    <dgm:cxn modelId="{C9C4DD53-CBFA-456B-9ACD-AEFC2294318B}" srcId="{6E96A128-3195-479A-B2DC-A65145B9D7C8}" destId="{EE4C19F3-ACCD-4611-AB38-6819CDDEC522}" srcOrd="0" destOrd="0" parTransId="{70E428B0-7E08-4981-8977-70008D18378F}" sibTransId="{63DDD138-7D1D-4289-803B-076E55963A04}"/>
    <dgm:cxn modelId="{42AE81F1-1F97-4207-8AD5-C95D2550586C}" srcId="{68A8F779-6E8E-4891-A149-2361AF560A7C}" destId="{6E96A128-3195-479A-B2DC-A65145B9D7C8}" srcOrd="0" destOrd="0" parTransId="{649622F2-686C-4535-8025-C65BBC04C971}" sibTransId="{40CC10E8-44CA-4629-8F5B-F6F92B2A6E49}"/>
    <dgm:cxn modelId="{2CDF478F-8DEB-4710-BB05-02364FEB4EFA}" type="presOf" srcId="{6E96A128-3195-479A-B2DC-A65145B9D7C8}" destId="{85238461-3671-4670-B4CB-DB4CE4C2C5DA}" srcOrd="0" destOrd="0" presId="urn:microsoft.com/office/officeart/2005/8/layout/orgChart1"/>
    <dgm:cxn modelId="{EB8B607A-AB23-4728-A024-6C5CE723EF5C}" type="presOf" srcId="{EE4C19F3-ACCD-4611-AB38-6819CDDEC522}" destId="{5115FACB-6D81-47B0-8DDC-4F72D22EA822}" srcOrd="1" destOrd="0" presId="urn:microsoft.com/office/officeart/2005/8/layout/orgChart1"/>
    <dgm:cxn modelId="{BFB6C20E-C89A-49AB-95FC-65442908F4F5}" type="presOf" srcId="{70E428B0-7E08-4981-8977-70008D18378F}" destId="{4F8DC628-0F74-46C3-B927-C0EBDDD1DB6C}" srcOrd="0" destOrd="0" presId="urn:microsoft.com/office/officeart/2005/8/layout/orgChart1"/>
    <dgm:cxn modelId="{1F3A066E-9C3A-4D47-9CC2-2D37B5C19424}" type="presOf" srcId="{68A8F779-6E8E-4891-A149-2361AF560A7C}" destId="{F372472D-7376-4DCB-8245-AD646359089B}" srcOrd="0" destOrd="0" presId="urn:microsoft.com/office/officeart/2005/8/layout/orgChart1"/>
    <dgm:cxn modelId="{4E73F1CF-EF0F-4188-8310-D83063ADBD3F}" type="presParOf" srcId="{F372472D-7376-4DCB-8245-AD646359089B}" destId="{4FC8E34E-0A76-4E02-B203-F289903A208B}" srcOrd="0" destOrd="0" presId="urn:microsoft.com/office/officeart/2005/8/layout/orgChart1"/>
    <dgm:cxn modelId="{28467550-9ADF-4B6B-A018-0BE588C7807A}" type="presParOf" srcId="{4FC8E34E-0A76-4E02-B203-F289903A208B}" destId="{4F8FE0A4-FB8B-4DA2-9146-601EA7072AA9}" srcOrd="0" destOrd="0" presId="urn:microsoft.com/office/officeart/2005/8/layout/orgChart1"/>
    <dgm:cxn modelId="{255BE1FF-D57C-4783-A4D5-DC129B1C97BA}" type="presParOf" srcId="{4F8FE0A4-FB8B-4DA2-9146-601EA7072AA9}" destId="{85238461-3671-4670-B4CB-DB4CE4C2C5DA}" srcOrd="0" destOrd="0" presId="urn:microsoft.com/office/officeart/2005/8/layout/orgChart1"/>
    <dgm:cxn modelId="{5C5EF633-FA21-46B1-BD80-8FFDCC096F29}" type="presParOf" srcId="{4F8FE0A4-FB8B-4DA2-9146-601EA7072AA9}" destId="{CADFEAEA-9D84-47BC-AE0D-E8CE50D2AF49}" srcOrd="1" destOrd="0" presId="urn:microsoft.com/office/officeart/2005/8/layout/orgChart1"/>
    <dgm:cxn modelId="{8F1F3FFA-9295-48B0-8F02-89AC0849B5EF}" type="presParOf" srcId="{4FC8E34E-0A76-4E02-B203-F289903A208B}" destId="{74BCA18F-B3EB-47F6-A826-03B361BCAB3C}" srcOrd="1" destOrd="0" presId="urn:microsoft.com/office/officeart/2005/8/layout/orgChart1"/>
    <dgm:cxn modelId="{05AF4CE8-3901-4E30-ACEE-41F6A52A67C6}" type="presParOf" srcId="{74BCA18F-B3EB-47F6-A826-03B361BCAB3C}" destId="{4F8DC628-0F74-46C3-B927-C0EBDDD1DB6C}" srcOrd="0" destOrd="0" presId="urn:microsoft.com/office/officeart/2005/8/layout/orgChart1"/>
    <dgm:cxn modelId="{8C850A39-3741-4007-B888-1E36DF00212D}" type="presParOf" srcId="{74BCA18F-B3EB-47F6-A826-03B361BCAB3C}" destId="{7CA9A32A-C5BE-4380-A97F-1165E6CF4038}" srcOrd="1" destOrd="0" presId="urn:microsoft.com/office/officeart/2005/8/layout/orgChart1"/>
    <dgm:cxn modelId="{BAD64149-66C3-4A36-A02C-5A1C5B7CD06A}" type="presParOf" srcId="{7CA9A32A-C5BE-4380-A97F-1165E6CF4038}" destId="{1F890FAE-F417-42FD-BED3-DA58084820EF}" srcOrd="0" destOrd="0" presId="urn:microsoft.com/office/officeart/2005/8/layout/orgChart1"/>
    <dgm:cxn modelId="{154D63FC-793E-472D-AE76-A7DC2BC05554}" type="presParOf" srcId="{1F890FAE-F417-42FD-BED3-DA58084820EF}" destId="{73EF6883-08A4-4B17-B8F4-4BF8F6910C05}" srcOrd="0" destOrd="0" presId="urn:microsoft.com/office/officeart/2005/8/layout/orgChart1"/>
    <dgm:cxn modelId="{227237B2-F23A-4923-B5DA-6EEB8E67A2E1}" type="presParOf" srcId="{1F890FAE-F417-42FD-BED3-DA58084820EF}" destId="{5115FACB-6D81-47B0-8DDC-4F72D22EA822}" srcOrd="1" destOrd="0" presId="urn:microsoft.com/office/officeart/2005/8/layout/orgChart1"/>
    <dgm:cxn modelId="{E609C062-1E51-4C71-B94B-D4D7F027FC3F}" type="presParOf" srcId="{7CA9A32A-C5BE-4380-A97F-1165E6CF4038}" destId="{09EDCB17-C37B-4B54-90C7-C6FF0F2BEF74}" srcOrd="1" destOrd="0" presId="urn:microsoft.com/office/officeart/2005/8/layout/orgChart1"/>
    <dgm:cxn modelId="{83CBA02C-23AD-4592-A15F-6BE5F2977E95}" type="presParOf" srcId="{7CA9A32A-C5BE-4380-A97F-1165E6CF4038}" destId="{B4FC7CB6-EC87-4205-AC79-9C6EB9784E11}" srcOrd="2" destOrd="0" presId="urn:microsoft.com/office/officeart/2005/8/layout/orgChart1"/>
    <dgm:cxn modelId="{F1CB23E2-F3F9-4476-9254-461BC9541EC3}" type="presParOf" srcId="{4FC8E34E-0A76-4E02-B203-F289903A208B}" destId="{C0E0EE08-B3BE-4F05-A067-7213C5E190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DC628-0F74-46C3-B927-C0EBDDD1DB6C}">
      <dsp:nvSpPr>
        <dsp:cNvPr id="0" name=""/>
        <dsp:cNvSpPr/>
      </dsp:nvSpPr>
      <dsp:spPr>
        <a:xfrm>
          <a:off x="1339412" y="1510266"/>
          <a:ext cx="91440" cy="5688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88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238461-3671-4670-B4CB-DB4CE4C2C5DA}">
      <dsp:nvSpPr>
        <dsp:cNvPr id="0" name=""/>
        <dsp:cNvSpPr/>
      </dsp:nvSpPr>
      <dsp:spPr>
        <a:xfrm>
          <a:off x="557" y="833303"/>
          <a:ext cx="2769150" cy="676962"/>
        </a:xfrm>
        <a:prstGeom prst="rect">
          <a:avLst/>
        </a:prstGeom>
        <a:solidFill>
          <a:srgbClr val="B58B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u="sng" kern="1200" dirty="0">
              <a:solidFill>
                <a:schemeClr val="tx1"/>
              </a:solidFill>
              <a:latin typeface="Hurme Geometric Sans 1"/>
            </a:rPr>
            <a:t>FERCORTE INDÚSTRIA METALÚRGICA EIRELI ME</a:t>
          </a:r>
          <a:endParaRPr lang="pt-BR" sz="1600" b="1" kern="1200" dirty="0">
            <a:solidFill>
              <a:schemeClr val="tx1"/>
            </a:solidFill>
            <a:latin typeface="Hurme Geometric Sans 1"/>
          </a:endParaRPr>
        </a:p>
      </dsp:txBody>
      <dsp:txXfrm>
        <a:off x="557" y="833303"/>
        <a:ext cx="2769150" cy="676962"/>
      </dsp:txXfrm>
    </dsp:sp>
    <dsp:sp modelId="{73EF6883-08A4-4B17-B8F4-4BF8F6910C05}">
      <dsp:nvSpPr>
        <dsp:cNvPr id="0" name=""/>
        <dsp:cNvSpPr/>
      </dsp:nvSpPr>
      <dsp:spPr>
        <a:xfrm>
          <a:off x="472497" y="2079097"/>
          <a:ext cx="1825270" cy="809473"/>
        </a:xfrm>
        <a:prstGeom prst="rect">
          <a:avLst/>
        </a:prstGeom>
        <a:solidFill>
          <a:srgbClr val="E7C67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i="0" kern="1200" dirty="0">
              <a:solidFill>
                <a:schemeClr val="tx1"/>
              </a:solidFill>
              <a:latin typeface="Hurme Geometric Sans 1"/>
            </a:rPr>
            <a:t>ADEMIR LUIZ COSTELLA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i="0" kern="1200" dirty="0">
              <a:solidFill>
                <a:schemeClr val="tx1"/>
              </a:solidFill>
              <a:latin typeface="Hurme Geometric Sans 1"/>
            </a:rPr>
            <a:t>100%</a:t>
          </a:r>
        </a:p>
      </dsp:txBody>
      <dsp:txXfrm>
        <a:off x="472497" y="2079097"/>
        <a:ext cx="1825270" cy="809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DC628-0F74-46C3-B927-C0EBDDD1DB6C}">
      <dsp:nvSpPr>
        <dsp:cNvPr id="0" name=""/>
        <dsp:cNvSpPr/>
      </dsp:nvSpPr>
      <dsp:spPr>
        <a:xfrm>
          <a:off x="1352813" y="1464150"/>
          <a:ext cx="91440" cy="547938"/>
        </a:xfrm>
        <a:custGeom>
          <a:avLst/>
          <a:gdLst/>
          <a:ahLst/>
          <a:cxnLst/>
          <a:rect l="0" t="0" r="0" b="0"/>
          <a:pathLst>
            <a:path>
              <a:moveTo>
                <a:pt x="79544" y="0"/>
              </a:moveTo>
              <a:lnTo>
                <a:pt x="79544" y="239373"/>
              </a:lnTo>
              <a:lnTo>
                <a:pt x="45720" y="239373"/>
              </a:lnTo>
              <a:lnTo>
                <a:pt x="45720" y="5479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238461-3671-4670-B4CB-DB4CE4C2C5DA}">
      <dsp:nvSpPr>
        <dsp:cNvPr id="0" name=""/>
        <dsp:cNvSpPr/>
      </dsp:nvSpPr>
      <dsp:spPr>
        <a:xfrm>
          <a:off x="11" y="783542"/>
          <a:ext cx="2864692" cy="680607"/>
        </a:xfrm>
        <a:prstGeom prst="rect">
          <a:avLst/>
        </a:prstGeom>
        <a:solidFill>
          <a:srgbClr val="B48A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u="sng" kern="1200" dirty="0">
              <a:solidFill>
                <a:schemeClr val="tx1"/>
              </a:solidFill>
              <a:latin typeface="Hurme Geometric Sans 1"/>
            </a:rPr>
            <a:t>PETRO PEÇAS INDÚSTRIA METALÚRGICA EIRELI </a:t>
          </a:r>
          <a:endParaRPr lang="pt-BR" sz="1600" b="1" kern="1200" dirty="0">
            <a:solidFill>
              <a:schemeClr val="tx1"/>
            </a:solidFill>
            <a:latin typeface="Hurme Geometric Sans 1"/>
          </a:endParaRPr>
        </a:p>
      </dsp:txBody>
      <dsp:txXfrm>
        <a:off x="11" y="783542"/>
        <a:ext cx="2864692" cy="680607"/>
      </dsp:txXfrm>
    </dsp:sp>
    <dsp:sp modelId="{73EF6883-08A4-4B17-B8F4-4BF8F6910C05}">
      <dsp:nvSpPr>
        <dsp:cNvPr id="0" name=""/>
        <dsp:cNvSpPr/>
      </dsp:nvSpPr>
      <dsp:spPr>
        <a:xfrm>
          <a:off x="268155" y="2012089"/>
          <a:ext cx="2260756" cy="849642"/>
        </a:xfrm>
        <a:prstGeom prst="rect">
          <a:avLst/>
        </a:prstGeom>
        <a:solidFill>
          <a:srgbClr val="E7C67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i="0" kern="1200" dirty="0">
              <a:solidFill>
                <a:schemeClr val="tx1"/>
              </a:solidFill>
              <a:latin typeface="Hurme Geometric Sans 1"/>
            </a:rPr>
            <a:t>CAROLINE GOULART COSTELLA FOERTH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i="0" kern="1200" dirty="0">
              <a:solidFill>
                <a:schemeClr val="tx1"/>
              </a:solidFill>
              <a:latin typeface="Hurme Geometric Sans 1"/>
            </a:rPr>
            <a:t>100%</a:t>
          </a:r>
          <a:endParaRPr lang="pt-BR" sz="1400" b="1" kern="1200" dirty="0">
            <a:solidFill>
              <a:schemeClr val="tx1"/>
            </a:solidFill>
            <a:latin typeface="Hurme Geometric Sans 1"/>
          </a:endParaRPr>
        </a:p>
      </dsp:txBody>
      <dsp:txXfrm>
        <a:off x="268155" y="2012089"/>
        <a:ext cx="2260756" cy="849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DA3055F4-E12A-400C-9BC0-CE41134307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283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CCC96D51-B8CA-46C8-9896-9B703C03BD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1"/>
            <a:ext cx="2985558" cy="50283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r">
              <a:defRPr sz="1300"/>
            </a:lvl1pPr>
          </a:lstStyle>
          <a:p>
            <a:fld id="{962D5085-93AA-455E-97EA-34CBB3D72877}" type="datetimeFigureOut">
              <a:rPr lang="pt-BR" smtClean="0"/>
              <a:t>01/10/2020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5E360834-D96C-4AC3-AEEC-E430A5E58B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519056"/>
            <a:ext cx="2985558" cy="502834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CDCC7668-4679-4316-AD42-04ED3E89A0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519056"/>
            <a:ext cx="2985558" cy="502834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r">
              <a:defRPr sz="1300"/>
            </a:lvl1pPr>
          </a:lstStyle>
          <a:p>
            <a:fld id="{C4FCC9F3-8295-442C-9CEB-CD35131161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444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F68E2CEC-8B0B-41C5-B9A4-0FFA9C20F4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283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D6BD3269-0F6B-4133-8DA4-2B2A7D6F57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597" y="1"/>
            <a:ext cx="2985558" cy="502835"/>
          </a:xfrm>
          <a:prstGeom prst="rect">
            <a:avLst/>
          </a:prstGeom>
        </p:spPr>
        <p:txBody>
          <a:bodyPr vert="horz" lIns="96622" tIns="48311" rIns="96622" bIns="48311" rtlCol="0"/>
          <a:lstStyle>
            <a:lvl1pPr algn="r">
              <a:defRPr sz="1300"/>
            </a:lvl1pPr>
          </a:lstStyle>
          <a:p>
            <a:fld id="{3BDF3449-37F3-4BD8-8213-06E7D6E657AA}" type="datetimeFigureOut">
              <a:rPr lang="pt-BR" smtClean="0"/>
              <a:t>01/10/2020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="" xmlns:a16="http://schemas.microsoft.com/office/drawing/2014/main" id="{F746BA25-C48C-4FA4-8E81-6E25E4297F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65138" y="1252538"/>
            <a:ext cx="595947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2" tIns="48311" rIns="96622" bIns="48311" rtlCol="0" anchor="ctr"/>
          <a:lstStyle/>
          <a:p>
            <a:endParaRPr lang="pt-BR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="" xmlns:a16="http://schemas.microsoft.com/office/drawing/2014/main" id="{5748FC26-69CA-4E07-9F98-CFE633C98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22" tIns="48311" rIns="96622" bIns="48311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7C939317-ACC9-43DA-88FA-64D94278B7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519056"/>
            <a:ext cx="2985558" cy="502834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81760189-F639-49AE-8FA1-047872C14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597" y="9519056"/>
            <a:ext cx="2985558" cy="502834"/>
          </a:xfrm>
          <a:prstGeom prst="rect">
            <a:avLst/>
          </a:prstGeom>
        </p:spPr>
        <p:txBody>
          <a:bodyPr vert="horz" lIns="96622" tIns="48311" rIns="96622" bIns="48311" rtlCol="0" anchor="b"/>
          <a:lstStyle>
            <a:lvl1pPr algn="r">
              <a:defRPr sz="1300"/>
            </a:lvl1pPr>
          </a:lstStyle>
          <a:p>
            <a:fld id="{DF21A247-9071-46C8-9D99-BD4225D6CE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816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4924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69848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4772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39696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4620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09544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44468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79392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s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0B1A6871-1DB3-491D-AA56-3375C42027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pt-BR"/>
              <a:t>Grupo Vidroforte | RMA: feveiro de 2020 | Apresentado em abril de 2020. | Medeiros &amp; Medeiros Administração Judicial</a:t>
            </a:r>
          </a:p>
        </p:txBody>
      </p:sp>
    </p:spTree>
    <p:extLst>
      <p:ext uri="{BB962C8B-B14F-4D97-AF65-F5344CB8AC3E}">
        <p14:creationId xmlns:p14="http://schemas.microsoft.com/office/powerpoint/2010/main" val="256620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707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376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75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648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062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200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96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072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927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1A247-9071-46C8-9D99-BD4225D6CE7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76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8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8.jp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5.xml"/><Relationship Id="rId10" Type="http://schemas.openxmlformats.org/officeDocument/2006/relationships/tags" Target="../tags/tag30.xml"/><Relationship Id="rId4" Type="http://schemas.openxmlformats.org/officeDocument/2006/relationships/tags" Target="../tags/tag24.xml"/><Relationship Id="rId9" Type="http://schemas.openxmlformats.org/officeDocument/2006/relationships/tags" Target="../tags/tag2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8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alão de Fala: Retângulo 47">
            <a:extLst>
              <a:ext uri="{FF2B5EF4-FFF2-40B4-BE49-F238E27FC236}">
                <a16:creationId xmlns="" xmlns:a16="http://schemas.microsoft.com/office/drawing/2014/main" id="{67029441-A3A7-4D47-9D0A-DF1813799A08}"/>
              </a:ext>
            </a:extLst>
          </p:cNvPr>
          <p:cNvSpPr/>
          <p:nvPr userDrawn="1"/>
        </p:nvSpPr>
        <p:spPr>
          <a:xfrm>
            <a:off x="12242811" y="2903776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SENTENÇA DE HOMOLOGAÇÃO DO PRJ</a:t>
            </a:r>
          </a:p>
        </p:txBody>
      </p:sp>
      <p:sp>
        <p:nvSpPr>
          <p:cNvPr id="43" name="Balão de Fala: Retângulo 42">
            <a:extLst>
              <a:ext uri="{FF2B5EF4-FFF2-40B4-BE49-F238E27FC236}">
                <a16:creationId xmlns="" xmlns:a16="http://schemas.microsoft.com/office/drawing/2014/main" id="{283CB1B3-BE43-42B1-A177-872C7BC19154}"/>
              </a:ext>
            </a:extLst>
          </p:cNvPr>
          <p:cNvSpPr/>
          <p:nvPr userDrawn="1"/>
        </p:nvSpPr>
        <p:spPr>
          <a:xfrm>
            <a:off x="10674644" y="291426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2º AGC</a:t>
            </a:r>
          </a:p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 CONTINUAÇÕES</a:t>
            </a:r>
          </a:p>
        </p:txBody>
      </p:sp>
      <p:sp>
        <p:nvSpPr>
          <p:cNvPr id="45" name="Balão de Fala: Retângulo 44">
            <a:extLst>
              <a:ext uri="{FF2B5EF4-FFF2-40B4-BE49-F238E27FC236}">
                <a16:creationId xmlns="" xmlns:a16="http://schemas.microsoft.com/office/drawing/2014/main" id="{A43108D6-66AD-4A3B-B6BB-90A283801F1B}"/>
              </a:ext>
            </a:extLst>
          </p:cNvPr>
          <p:cNvSpPr/>
          <p:nvPr userDrawn="1"/>
        </p:nvSpPr>
        <p:spPr>
          <a:xfrm rot="10800000">
            <a:off x="11293304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41" name="Balão de Fala: Retângulo 40">
            <a:extLst>
              <a:ext uri="{FF2B5EF4-FFF2-40B4-BE49-F238E27FC236}">
                <a16:creationId xmlns="" xmlns:a16="http://schemas.microsoft.com/office/drawing/2014/main" id="{896B7D4F-04C2-44CB-A105-3C90C792098B}"/>
              </a:ext>
            </a:extLst>
          </p:cNvPr>
          <p:cNvSpPr/>
          <p:nvPr userDrawn="1"/>
        </p:nvSpPr>
        <p:spPr>
          <a:xfrm rot="10800000">
            <a:off x="9570570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8" name="Balão de Fala: Retângulo 37">
            <a:extLst>
              <a:ext uri="{FF2B5EF4-FFF2-40B4-BE49-F238E27FC236}">
                <a16:creationId xmlns="" xmlns:a16="http://schemas.microsoft.com/office/drawing/2014/main" id="{DD2C8F08-8CCB-42EC-9784-923C75FAA6BD}"/>
              </a:ext>
            </a:extLst>
          </p:cNvPr>
          <p:cNvSpPr/>
          <p:nvPr userDrawn="1"/>
        </p:nvSpPr>
        <p:spPr>
          <a:xfrm>
            <a:off x="8853628" y="2921965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DE CONVOCAÇÃO DE AGC</a:t>
            </a:r>
          </a:p>
        </p:txBody>
      </p:sp>
      <p:sp>
        <p:nvSpPr>
          <p:cNvPr id="39" name="Balão de Fala: Retângulo 38">
            <a:extLst>
              <a:ext uri="{FF2B5EF4-FFF2-40B4-BE49-F238E27FC236}">
                <a16:creationId xmlns="" xmlns:a16="http://schemas.microsoft.com/office/drawing/2014/main" id="{CB5C08B3-5BCC-4F1D-9780-32D0FE5633E6}"/>
              </a:ext>
            </a:extLst>
          </p:cNvPr>
          <p:cNvSpPr/>
          <p:nvPr userDrawn="1"/>
        </p:nvSpPr>
        <p:spPr>
          <a:xfrm rot="10800000">
            <a:off x="7936781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5" name="Balão de Fala: Retângulo 34">
            <a:extLst>
              <a:ext uri="{FF2B5EF4-FFF2-40B4-BE49-F238E27FC236}">
                <a16:creationId xmlns="" xmlns:a16="http://schemas.microsoft.com/office/drawing/2014/main" id="{1D1E8E29-837B-404E-AAFC-3E9302E5FE1D}"/>
              </a:ext>
            </a:extLst>
          </p:cNvPr>
          <p:cNvSpPr/>
          <p:nvPr userDrawn="1"/>
        </p:nvSpPr>
        <p:spPr>
          <a:xfrm>
            <a:off x="7124564" y="291426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DO AVISO DE RECEBIMENTO DO PRJ</a:t>
            </a:r>
          </a:p>
        </p:txBody>
      </p:sp>
      <p:sp>
        <p:nvSpPr>
          <p:cNvPr id="33" name="Balão de Fala: Retângulo 32">
            <a:extLst>
              <a:ext uri="{FF2B5EF4-FFF2-40B4-BE49-F238E27FC236}">
                <a16:creationId xmlns="" xmlns:a16="http://schemas.microsoft.com/office/drawing/2014/main" id="{4E669B5D-5D62-46CD-BF96-DF75D48BE5D5}"/>
              </a:ext>
            </a:extLst>
          </p:cNvPr>
          <p:cNvSpPr/>
          <p:nvPr userDrawn="1"/>
        </p:nvSpPr>
        <p:spPr>
          <a:xfrm rot="10800000">
            <a:off x="6078247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0" name="Balão de Fala: Retângulo 29">
            <a:extLst>
              <a:ext uri="{FF2B5EF4-FFF2-40B4-BE49-F238E27FC236}">
                <a16:creationId xmlns="" xmlns:a16="http://schemas.microsoft.com/office/drawing/2014/main" id="{1251AAEB-7F65-44E0-A3CC-20BA5E278073}"/>
              </a:ext>
            </a:extLst>
          </p:cNvPr>
          <p:cNvSpPr/>
          <p:nvPr userDrawn="1"/>
        </p:nvSpPr>
        <p:spPr>
          <a:xfrm>
            <a:off x="5385785" y="2914506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APRESENTAÇÃO DO PLANO DE RECUPERAÇÃO JUCIAL</a:t>
            </a:r>
          </a:p>
        </p:txBody>
      </p:sp>
      <p:sp>
        <p:nvSpPr>
          <p:cNvPr id="22" name="Balão de Fala: Retângulo 21">
            <a:extLst>
              <a:ext uri="{FF2B5EF4-FFF2-40B4-BE49-F238E27FC236}">
                <a16:creationId xmlns="" xmlns:a16="http://schemas.microsoft.com/office/drawing/2014/main" id="{1C242B8C-AEB9-4C75-8E8D-779F1ED34EAD}"/>
              </a:ext>
            </a:extLst>
          </p:cNvPr>
          <p:cNvSpPr/>
          <p:nvPr userDrawn="1"/>
        </p:nvSpPr>
        <p:spPr>
          <a:xfrm rot="10800000">
            <a:off x="4325898" y="5253333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15" name="Balão de Fala: Retângulo 14">
            <a:extLst>
              <a:ext uri="{FF2B5EF4-FFF2-40B4-BE49-F238E27FC236}">
                <a16:creationId xmlns="" xmlns:a16="http://schemas.microsoft.com/office/drawing/2014/main" id="{45175417-3141-473B-A440-C9859D2E0A9F}"/>
              </a:ext>
            </a:extLst>
          </p:cNvPr>
          <p:cNvSpPr/>
          <p:nvPr userDrawn="1"/>
        </p:nvSpPr>
        <p:spPr>
          <a:xfrm>
            <a:off x="3633436" y="289923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HABILITAÇÕES E DIVERGÊNCIAS</a:t>
            </a:r>
          </a:p>
        </p:txBody>
      </p:sp>
      <p:sp>
        <p:nvSpPr>
          <p:cNvPr id="8" name="Balão de Fala: Retângulo 7">
            <a:extLst>
              <a:ext uri="{FF2B5EF4-FFF2-40B4-BE49-F238E27FC236}">
                <a16:creationId xmlns="" xmlns:a16="http://schemas.microsoft.com/office/drawing/2014/main" id="{8E35D16A-4266-4820-9C3A-018C54E5CFBF}"/>
              </a:ext>
            </a:extLst>
          </p:cNvPr>
          <p:cNvSpPr/>
          <p:nvPr userDrawn="1"/>
        </p:nvSpPr>
        <p:spPr>
          <a:xfrm>
            <a:off x="119174" y="289923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DISTRIBUIÇÃO DA INICIAL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B37074B3-3C55-487E-B80F-B414E49351D4}"/>
              </a:ext>
            </a:extLst>
          </p:cNvPr>
          <p:cNvSpPr/>
          <p:nvPr userDrawn="1"/>
        </p:nvSpPr>
        <p:spPr>
          <a:xfrm>
            <a:off x="627629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13" name="Seta: Entalhada para a Direita 12">
            <a:extLst>
              <a:ext uri="{FF2B5EF4-FFF2-40B4-BE49-F238E27FC236}">
                <a16:creationId xmlns="" xmlns:a16="http://schemas.microsoft.com/office/drawing/2014/main" id="{4287F6AD-2FB3-415B-841D-8763994BC096}"/>
              </a:ext>
            </a:extLst>
          </p:cNvPr>
          <p:cNvSpPr/>
          <p:nvPr userDrawn="1"/>
        </p:nvSpPr>
        <p:spPr>
          <a:xfrm>
            <a:off x="0" y="4597381"/>
            <a:ext cx="13221730" cy="189374"/>
          </a:xfrm>
          <a:prstGeom prst="notchedRightArrow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B48A20"/>
              </a:solidFill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="" xmlns:a16="http://schemas.microsoft.com/office/drawing/2014/main" id="{19663A40-B196-4491-8312-005F9B15AEB2}"/>
              </a:ext>
            </a:extLst>
          </p:cNvPr>
          <p:cNvSpPr/>
          <p:nvPr userDrawn="1"/>
        </p:nvSpPr>
        <p:spPr>
          <a:xfrm>
            <a:off x="136163" y="447213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19" name="Balão de Fala: Retângulo 18">
            <a:extLst>
              <a:ext uri="{FF2B5EF4-FFF2-40B4-BE49-F238E27FC236}">
                <a16:creationId xmlns="" xmlns:a16="http://schemas.microsoft.com/office/drawing/2014/main" id="{82728858-BE9A-461B-A0F5-94CDB7531FCF}"/>
              </a:ext>
            </a:extLst>
          </p:cNvPr>
          <p:cNvSpPr/>
          <p:nvPr userDrawn="1"/>
        </p:nvSpPr>
        <p:spPr>
          <a:xfrm rot="10800000">
            <a:off x="826742" y="5253333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0" name="Retângulo: Cantos Diagonais Arredondados 19" descr="&#10;">
            <a:extLst>
              <a:ext uri="{FF2B5EF4-FFF2-40B4-BE49-F238E27FC236}">
                <a16:creationId xmlns="" xmlns:a16="http://schemas.microsoft.com/office/drawing/2014/main" id="{839ECD98-8830-40C1-B7D8-DD22D13B1743}"/>
              </a:ext>
            </a:extLst>
          </p:cNvPr>
          <p:cNvSpPr/>
          <p:nvPr userDrawn="1"/>
        </p:nvSpPr>
        <p:spPr>
          <a:xfrm>
            <a:off x="1011100" y="4471669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06454683-AAC0-4A03-96E2-7B64A5BE3C25}"/>
              </a:ext>
            </a:extLst>
          </p:cNvPr>
          <p:cNvSpPr/>
          <p:nvPr userDrawn="1"/>
        </p:nvSpPr>
        <p:spPr>
          <a:xfrm>
            <a:off x="1487810" y="5823914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3" name="Balão de Fala: Retângulo 22">
            <a:extLst>
              <a:ext uri="{FF2B5EF4-FFF2-40B4-BE49-F238E27FC236}">
                <a16:creationId xmlns="" xmlns:a16="http://schemas.microsoft.com/office/drawing/2014/main" id="{5473C4F7-87A3-43EA-A2B2-7FD01AEA4ACB}"/>
              </a:ext>
            </a:extLst>
          </p:cNvPr>
          <p:cNvSpPr/>
          <p:nvPr userDrawn="1"/>
        </p:nvSpPr>
        <p:spPr>
          <a:xfrm rot="10800000">
            <a:off x="2562839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4" name="Balão de Fala: Retângulo 23">
            <a:extLst>
              <a:ext uri="{FF2B5EF4-FFF2-40B4-BE49-F238E27FC236}">
                <a16:creationId xmlns="" xmlns:a16="http://schemas.microsoft.com/office/drawing/2014/main" id="{E9B71CBE-1C77-4A57-BC5A-D0B791BC19C5}"/>
              </a:ext>
            </a:extLst>
          </p:cNvPr>
          <p:cNvSpPr/>
          <p:nvPr userDrawn="1"/>
        </p:nvSpPr>
        <p:spPr>
          <a:xfrm>
            <a:off x="1886037" y="289923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DA DECISÃO</a:t>
            </a:r>
          </a:p>
        </p:txBody>
      </p:sp>
      <p:sp>
        <p:nvSpPr>
          <p:cNvPr id="26" name="Retângulo: Cantos Diagonais Arredondados 25" descr="16.12.2016">
            <a:extLst>
              <a:ext uri="{FF2B5EF4-FFF2-40B4-BE49-F238E27FC236}">
                <a16:creationId xmlns="" xmlns:a16="http://schemas.microsoft.com/office/drawing/2014/main" id="{DE597B78-ACA2-456F-8715-3B3E81E8F470}"/>
              </a:ext>
            </a:extLst>
          </p:cNvPr>
          <p:cNvSpPr/>
          <p:nvPr userDrawn="1"/>
        </p:nvSpPr>
        <p:spPr>
          <a:xfrm>
            <a:off x="18860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7" name="Título 9">
            <a:extLst>
              <a:ext uri="{FF2B5EF4-FFF2-40B4-BE49-F238E27FC236}">
                <a16:creationId xmlns="" xmlns:a16="http://schemas.microsoft.com/office/drawing/2014/main" id="{28DDA3FF-CB39-48BF-92CF-9893BFCACF2D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3165231" y="785737"/>
            <a:ext cx="9884236" cy="5556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9. Aspectos jurídicos – linha do tempo processual</a:t>
            </a:r>
          </a:p>
        </p:txBody>
      </p:sp>
      <p:sp>
        <p:nvSpPr>
          <p:cNvPr id="14" name="Retângulo: Cantos Diagonais Arredondados 13" descr="16.12.2016">
            <a:extLst>
              <a:ext uri="{FF2B5EF4-FFF2-40B4-BE49-F238E27FC236}">
                <a16:creationId xmlns="" xmlns:a16="http://schemas.microsoft.com/office/drawing/2014/main" id="{889E0346-7B25-479E-A819-38F95EB4F3F8}"/>
              </a:ext>
            </a:extLst>
          </p:cNvPr>
          <p:cNvSpPr/>
          <p:nvPr userDrawn="1"/>
        </p:nvSpPr>
        <p:spPr>
          <a:xfrm>
            <a:off x="3633436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6" name="Retângulo: Cantos Diagonais Arredondados 15" descr="16.12.2016">
            <a:extLst>
              <a:ext uri="{FF2B5EF4-FFF2-40B4-BE49-F238E27FC236}">
                <a16:creationId xmlns="" xmlns:a16="http://schemas.microsoft.com/office/drawing/2014/main" id="{10654FB0-61CA-4127-BD17-4AF8FD1FB1C6}"/>
              </a:ext>
            </a:extLst>
          </p:cNvPr>
          <p:cNvSpPr/>
          <p:nvPr userDrawn="1"/>
        </p:nvSpPr>
        <p:spPr>
          <a:xfrm>
            <a:off x="2760974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7" name="Retângulo: Cantos Diagonais Arredondados 16" descr="16.12.2016">
            <a:extLst>
              <a:ext uri="{FF2B5EF4-FFF2-40B4-BE49-F238E27FC236}">
                <a16:creationId xmlns="" xmlns:a16="http://schemas.microsoft.com/office/drawing/2014/main" id="{1B906E06-C491-4754-B1DA-43F2AD8DA141}"/>
              </a:ext>
            </a:extLst>
          </p:cNvPr>
          <p:cNvSpPr/>
          <p:nvPr userDrawn="1"/>
        </p:nvSpPr>
        <p:spPr>
          <a:xfrm>
            <a:off x="4505898" y="4462420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94FE90A9-8755-409C-9684-BB9F2F4C64AE}"/>
              </a:ext>
            </a:extLst>
          </p:cNvPr>
          <p:cNvSpPr/>
          <p:nvPr userDrawn="1"/>
        </p:nvSpPr>
        <p:spPr>
          <a:xfrm>
            <a:off x="2359034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9" name="Retângulo: Cantos Diagonais Arredondados 28" descr="16.12.2016">
            <a:extLst>
              <a:ext uri="{FF2B5EF4-FFF2-40B4-BE49-F238E27FC236}">
                <a16:creationId xmlns="" xmlns:a16="http://schemas.microsoft.com/office/drawing/2014/main" id="{B9F11305-7035-4475-A541-ED647A58F193}"/>
              </a:ext>
            </a:extLst>
          </p:cNvPr>
          <p:cNvSpPr/>
          <p:nvPr userDrawn="1"/>
        </p:nvSpPr>
        <p:spPr>
          <a:xfrm>
            <a:off x="5385785" y="4471154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32" name="Retângulo: Cantos Diagonais Arredondados 31" descr="16.12.2016">
            <a:extLst>
              <a:ext uri="{FF2B5EF4-FFF2-40B4-BE49-F238E27FC236}">
                <a16:creationId xmlns="" xmlns:a16="http://schemas.microsoft.com/office/drawing/2014/main" id="{C5539CE3-0EA1-4832-A9BA-0064D953FA84}"/>
              </a:ext>
            </a:extLst>
          </p:cNvPr>
          <p:cNvSpPr/>
          <p:nvPr userDrawn="1"/>
        </p:nvSpPr>
        <p:spPr>
          <a:xfrm>
            <a:off x="6258247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4" name="Retângulo: Cantos Diagonais Arredondados 33" descr="16.12.2016">
            <a:extLst>
              <a:ext uri="{FF2B5EF4-FFF2-40B4-BE49-F238E27FC236}">
                <a16:creationId xmlns="" xmlns:a16="http://schemas.microsoft.com/office/drawing/2014/main" id="{D68F8AE0-8D5C-4CAA-917E-86ECCE28A67E}"/>
              </a:ext>
            </a:extLst>
          </p:cNvPr>
          <p:cNvSpPr/>
          <p:nvPr userDrawn="1"/>
        </p:nvSpPr>
        <p:spPr>
          <a:xfrm>
            <a:off x="7128234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6" name="Retângulo: Cantos Diagonais Arredondados 35" descr="16.12.2016">
            <a:extLst>
              <a:ext uri="{FF2B5EF4-FFF2-40B4-BE49-F238E27FC236}">
                <a16:creationId xmlns="" xmlns:a16="http://schemas.microsoft.com/office/drawing/2014/main" id="{3F105605-C9C2-4318-8CA2-0FF9A377F071}"/>
              </a:ext>
            </a:extLst>
          </p:cNvPr>
          <p:cNvSpPr/>
          <p:nvPr userDrawn="1"/>
        </p:nvSpPr>
        <p:spPr>
          <a:xfrm>
            <a:off x="8005646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7" name="Retângulo: Cantos Diagonais Arredondados 36" descr="16.12.2016">
            <a:extLst>
              <a:ext uri="{FF2B5EF4-FFF2-40B4-BE49-F238E27FC236}">
                <a16:creationId xmlns="" xmlns:a16="http://schemas.microsoft.com/office/drawing/2014/main" id="{E288A8BE-F958-4841-B21E-CDE1AEFD64E2}"/>
              </a:ext>
            </a:extLst>
          </p:cNvPr>
          <p:cNvSpPr/>
          <p:nvPr userDrawn="1"/>
        </p:nvSpPr>
        <p:spPr>
          <a:xfrm>
            <a:off x="8867013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0" name="Retângulo: Cantos Diagonais Arredondados 39" descr="16.12.2016">
            <a:extLst>
              <a:ext uri="{FF2B5EF4-FFF2-40B4-BE49-F238E27FC236}">
                <a16:creationId xmlns="" xmlns:a16="http://schemas.microsoft.com/office/drawing/2014/main" id="{E271C029-A401-42FF-B3B8-E2AF0771F3F2}"/>
              </a:ext>
            </a:extLst>
          </p:cNvPr>
          <p:cNvSpPr/>
          <p:nvPr userDrawn="1"/>
        </p:nvSpPr>
        <p:spPr>
          <a:xfrm>
            <a:off x="9750570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2" name="Retângulo: Cantos Diagonais Arredondados 41" descr="16.12.2016">
            <a:extLst>
              <a:ext uri="{FF2B5EF4-FFF2-40B4-BE49-F238E27FC236}">
                <a16:creationId xmlns="" xmlns:a16="http://schemas.microsoft.com/office/drawing/2014/main" id="{AB15D3F8-6C9B-4C4F-A530-E85359A6473D}"/>
              </a:ext>
            </a:extLst>
          </p:cNvPr>
          <p:cNvSpPr/>
          <p:nvPr userDrawn="1"/>
        </p:nvSpPr>
        <p:spPr>
          <a:xfrm>
            <a:off x="106119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4" name="Retângulo: Cantos Diagonais Arredondados 43" descr="16.12.2016">
            <a:extLst>
              <a:ext uri="{FF2B5EF4-FFF2-40B4-BE49-F238E27FC236}">
                <a16:creationId xmlns="" xmlns:a16="http://schemas.microsoft.com/office/drawing/2014/main" id="{0B388AF0-CC89-4238-9EEC-D7C8E203E208}"/>
              </a:ext>
            </a:extLst>
          </p:cNvPr>
          <p:cNvSpPr/>
          <p:nvPr userDrawn="1"/>
        </p:nvSpPr>
        <p:spPr>
          <a:xfrm>
            <a:off x="11473304" y="4467773"/>
            <a:ext cx="720000" cy="19877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6" name="Retângulo: Cantos Diagonais Arredondados 45" descr="16.12.2016">
            <a:extLst>
              <a:ext uri="{FF2B5EF4-FFF2-40B4-BE49-F238E27FC236}">
                <a16:creationId xmlns="" xmlns:a16="http://schemas.microsoft.com/office/drawing/2014/main" id="{E27B37E1-5EE6-45F5-86E2-D96002D9242F}"/>
              </a:ext>
            </a:extLst>
          </p:cNvPr>
          <p:cNvSpPr/>
          <p:nvPr userDrawn="1"/>
        </p:nvSpPr>
        <p:spPr>
          <a:xfrm>
            <a:off x="12329467" y="446236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AA68895-4859-46E2-86BE-35214BD834B6}"/>
              </a:ext>
            </a:extLst>
          </p:cNvPr>
          <p:cNvSpPr/>
          <p:nvPr userDrawn="1"/>
        </p:nvSpPr>
        <p:spPr>
          <a:xfrm>
            <a:off x="3177306" y="5810657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="" xmlns:a16="http://schemas.microsoft.com/office/drawing/2014/main" id="{6C17EADC-A56D-4C63-BB22-9A9DFF776FD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006150" y="4464754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="" xmlns:a16="http://schemas.microsoft.com/office/drawing/2014/main" id="{5E42A510-EDD8-4D8F-8497-418E1A1989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47898" y="4465557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="" xmlns:a16="http://schemas.microsoft.com/office/drawing/2014/main" id="{D373F8E5-03D9-487E-9633-9D9A3DE9189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868711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="" xmlns:a16="http://schemas.microsoft.com/office/drawing/2014/main" id="{AACC85C0-5686-43C3-A74E-15730B902A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760250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9" name="Content Placeholder 2">
            <a:extLst>
              <a:ext uri="{FF2B5EF4-FFF2-40B4-BE49-F238E27FC236}">
                <a16:creationId xmlns="" xmlns:a16="http://schemas.microsoft.com/office/drawing/2014/main" id="{CFE497ED-1D22-4EA3-A51C-CBAB90BB962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42097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="" xmlns:a16="http://schemas.microsoft.com/office/drawing/2014/main" id="{2A94FA2E-F2DB-4016-A2F6-02A792EA95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404559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1" name="Content Placeholder 2">
            <a:extLst>
              <a:ext uri="{FF2B5EF4-FFF2-40B4-BE49-F238E27FC236}">
                <a16:creationId xmlns="" xmlns:a16="http://schemas.microsoft.com/office/drawing/2014/main" id="{3105C713-4C3D-447F-9608-BDEBF117893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502228" y="4434021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2" name="Content Placeholder 2">
            <a:extLst>
              <a:ext uri="{FF2B5EF4-FFF2-40B4-BE49-F238E27FC236}">
                <a16:creationId xmlns="" xmlns:a16="http://schemas.microsoft.com/office/drawing/2014/main" id="{20CF6F5A-CF57-45EB-8908-1702F445393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73892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3" name="Content Placeholder 2">
            <a:extLst>
              <a:ext uri="{FF2B5EF4-FFF2-40B4-BE49-F238E27FC236}">
                <a16:creationId xmlns="" xmlns:a16="http://schemas.microsoft.com/office/drawing/2014/main" id="{54EC6FFE-A27A-4907-A326-E3FFA36FA43F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05646" y="442272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4" name="Content Placeholder 2">
            <a:extLst>
              <a:ext uri="{FF2B5EF4-FFF2-40B4-BE49-F238E27FC236}">
                <a16:creationId xmlns="" xmlns:a16="http://schemas.microsoft.com/office/drawing/2014/main" id="{D8B5E3AB-57E0-4304-8CBC-112B1256A55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148247" y="444554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5" name="Content Placeholder 2">
            <a:extLst>
              <a:ext uri="{FF2B5EF4-FFF2-40B4-BE49-F238E27FC236}">
                <a16:creationId xmlns="" xmlns:a16="http://schemas.microsoft.com/office/drawing/2014/main" id="{3F67DE19-5554-4D7A-BCD7-40EF7EFC362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876290" y="4420503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6" name="Content Placeholder 2">
            <a:extLst>
              <a:ext uri="{FF2B5EF4-FFF2-40B4-BE49-F238E27FC236}">
                <a16:creationId xmlns="" xmlns:a16="http://schemas.microsoft.com/office/drawing/2014/main" id="{76166F10-F2AD-498F-9C2C-E823CE1D228E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88558" y="4445419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7" name="Content Placeholder 2">
            <a:extLst>
              <a:ext uri="{FF2B5EF4-FFF2-40B4-BE49-F238E27FC236}">
                <a16:creationId xmlns="" xmlns:a16="http://schemas.microsoft.com/office/drawing/2014/main" id="{5AA07FC2-FC07-4F0B-B76A-81EC9B24ECE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11434455" y="44636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8" name="Content Placeholder 2">
            <a:extLst>
              <a:ext uri="{FF2B5EF4-FFF2-40B4-BE49-F238E27FC236}">
                <a16:creationId xmlns="" xmlns:a16="http://schemas.microsoft.com/office/drawing/2014/main" id="{40E967A3-EF83-45F4-9C15-D013CCE11D4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10561036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9" name="Content Placeholder 2">
            <a:extLst>
              <a:ext uri="{FF2B5EF4-FFF2-40B4-BE49-F238E27FC236}">
                <a16:creationId xmlns="" xmlns:a16="http://schemas.microsoft.com/office/drawing/2014/main" id="{79024609-1590-4FB3-9C6B-289BB236FEE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12351060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80" name="CaixaDeTexto 79">
            <a:extLst>
              <a:ext uri="{FF2B5EF4-FFF2-40B4-BE49-F238E27FC236}">
                <a16:creationId xmlns="" xmlns:a16="http://schemas.microsoft.com/office/drawing/2014/main" id="{48C59A82-EB71-4D6E-A763-8A3EA016D206}"/>
              </a:ext>
            </a:extLst>
          </p:cNvPr>
          <p:cNvSpPr txBox="1"/>
          <p:nvPr userDrawn="1"/>
        </p:nvSpPr>
        <p:spPr>
          <a:xfrm>
            <a:off x="783566" y="5457041"/>
            <a:ext cx="961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DEFERIMENTO </a:t>
            </a:r>
          </a:p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DO PROCESSAMENTO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="" xmlns:a16="http://schemas.microsoft.com/office/drawing/2014/main" id="{AC1D2FA2-CD3F-4FE1-988D-F55BEB357067}"/>
              </a:ext>
            </a:extLst>
          </p:cNvPr>
          <p:cNvSpPr txBox="1"/>
          <p:nvPr userDrawn="1"/>
        </p:nvSpPr>
        <p:spPr>
          <a:xfrm>
            <a:off x="2619212" y="5393199"/>
            <a:ext cx="76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ART. 52, §1º E AVISO DO ART. 7º, §1º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="" xmlns:a16="http://schemas.microsoft.com/office/drawing/2014/main" id="{DA403FB7-C25A-4DC5-B9F1-B40C6F04A77C}"/>
              </a:ext>
            </a:extLst>
          </p:cNvPr>
          <p:cNvSpPr txBox="1"/>
          <p:nvPr userDrawn="1"/>
        </p:nvSpPr>
        <p:spPr>
          <a:xfrm>
            <a:off x="4416826" y="5472444"/>
            <a:ext cx="765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DO ART. 7º, §2º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="" xmlns:a16="http://schemas.microsoft.com/office/drawing/2014/main" id="{7007B539-9676-47EF-8A61-8BFF21A7C2D1}"/>
              </a:ext>
            </a:extLst>
          </p:cNvPr>
          <p:cNvSpPr txBox="1"/>
          <p:nvPr userDrawn="1"/>
        </p:nvSpPr>
        <p:spPr>
          <a:xfrm>
            <a:off x="6051026" y="5447106"/>
            <a:ext cx="95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IMPUGNAÇÕES JUDICIAIS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="" xmlns:a16="http://schemas.microsoft.com/office/drawing/2014/main" id="{B12F32D1-00BE-485F-8083-78AE034732E0}"/>
              </a:ext>
            </a:extLst>
          </p:cNvPr>
          <p:cNvSpPr txBox="1"/>
          <p:nvPr userDrawn="1"/>
        </p:nvSpPr>
        <p:spPr>
          <a:xfrm>
            <a:off x="7920747" y="5470107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OBJEÇÕES AO PRJ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="" xmlns:a16="http://schemas.microsoft.com/office/drawing/2014/main" id="{D67059DF-BE7B-47E1-983F-5657B29F1D42}"/>
              </a:ext>
            </a:extLst>
          </p:cNvPr>
          <p:cNvSpPr txBox="1"/>
          <p:nvPr userDrawn="1"/>
        </p:nvSpPr>
        <p:spPr>
          <a:xfrm>
            <a:off x="9546916" y="5449441"/>
            <a:ext cx="954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1ª AGC</a:t>
            </a:r>
          </a:p>
        </p:txBody>
      </p:sp>
      <p:sp>
        <p:nvSpPr>
          <p:cNvPr id="88" name="CaixaDeTexto 87">
            <a:extLst>
              <a:ext uri="{FF2B5EF4-FFF2-40B4-BE49-F238E27FC236}">
                <a16:creationId xmlns="" xmlns:a16="http://schemas.microsoft.com/office/drawing/2014/main" id="{54B16A92-376A-4C0C-9BCC-1395743EBC40}"/>
              </a:ext>
            </a:extLst>
          </p:cNvPr>
          <p:cNvSpPr txBox="1"/>
          <p:nvPr userDrawn="1"/>
        </p:nvSpPr>
        <p:spPr>
          <a:xfrm>
            <a:off x="11281036" y="5505779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APROVAÇÃO DO PLANO EM AGC</a:t>
            </a:r>
          </a:p>
        </p:txBody>
      </p:sp>
    </p:spTree>
    <p:extLst>
      <p:ext uri="{BB962C8B-B14F-4D97-AF65-F5344CB8AC3E}">
        <p14:creationId xmlns:p14="http://schemas.microsoft.com/office/powerpoint/2010/main" val="3883749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alão de Fala: Retângulo 47">
            <a:extLst>
              <a:ext uri="{FF2B5EF4-FFF2-40B4-BE49-F238E27FC236}">
                <a16:creationId xmlns="" xmlns:a16="http://schemas.microsoft.com/office/drawing/2014/main" id="{67029441-A3A7-4D47-9D0A-DF1813799A08}"/>
              </a:ext>
            </a:extLst>
          </p:cNvPr>
          <p:cNvSpPr/>
          <p:nvPr userDrawn="1"/>
        </p:nvSpPr>
        <p:spPr>
          <a:xfrm>
            <a:off x="12242811" y="2903776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SENTENÇA DE HOMOLOGAÇÃO DO PRJ</a:t>
            </a:r>
          </a:p>
        </p:txBody>
      </p:sp>
      <p:sp>
        <p:nvSpPr>
          <p:cNvPr id="43" name="Balão de Fala: Retângulo 42">
            <a:extLst>
              <a:ext uri="{FF2B5EF4-FFF2-40B4-BE49-F238E27FC236}">
                <a16:creationId xmlns="" xmlns:a16="http://schemas.microsoft.com/office/drawing/2014/main" id="{283CB1B3-BE43-42B1-A177-872C7BC19154}"/>
              </a:ext>
            </a:extLst>
          </p:cNvPr>
          <p:cNvSpPr/>
          <p:nvPr userDrawn="1"/>
        </p:nvSpPr>
        <p:spPr>
          <a:xfrm>
            <a:off x="10674644" y="291426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2º AGC</a:t>
            </a:r>
          </a:p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 CONTINUAÇÕES</a:t>
            </a:r>
          </a:p>
        </p:txBody>
      </p:sp>
      <p:sp>
        <p:nvSpPr>
          <p:cNvPr id="45" name="Balão de Fala: Retângulo 44">
            <a:extLst>
              <a:ext uri="{FF2B5EF4-FFF2-40B4-BE49-F238E27FC236}">
                <a16:creationId xmlns="" xmlns:a16="http://schemas.microsoft.com/office/drawing/2014/main" id="{A43108D6-66AD-4A3B-B6BB-90A283801F1B}"/>
              </a:ext>
            </a:extLst>
          </p:cNvPr>
          <p:cNvSpPr/>
          <p:nvPr userDrawn="1"/>
        </p:nvSpPr>
        <p:spPr>
          <a:xfrm rot="10800000">
            <a:off x="11113304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41" name="Balão de Fala: Retângulo 40">
            <a:extLst>
              <a:ext uri="{FF2B5EF4-FFF2-40B4-BE49-F238E27FC236}">
                <a16:creationId xmlns="" xmlns:a16="http://schemas.microsoft.com/office/drawing/2014/main" id="{896B7D4F-04C2-44CB-A105-3C90C792098B}"/>
              </a:ext>
            </a:extLst>
          </p:cNvPr>
          <p:cNvSpPr/>
          <p:nvPr userDrawn="1"/>
        </p:nvSpPr>
        <p:spPr>
          <a:xfrm rot="10800000">
            <a:off x="9390570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8" name="Balão de Fala: Retângulo 37">
            <a:extLst>
              <a:ext uri="{FF2B5EF4-FFF2-40B4-BE49-F238E27FC236}">
                <a16:creationId xmlns="" xmlns:a16="http://schemas.microsoft.com/office/drawing/2014/main" id="{DD2C8F08-8CCB-42EC-9784-923C75FAA6BD}"/>
              </a:ext>
            </a:extLst>
          </p:cNvPr>
          <p:cNvSpPr/>
          <p:nvPr userDrawn="1"/>
        </p:nvSpPr>
        <p:spPr>
          <a:xfrm>
            <a:off x="8853628" y="2921965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DE CONVOCAÇÃO DE AGC</a:t>
            </a:r>
          </a:p>
        </p:txBody>
      </p:sp>
      <p:sp>
        <p:nvSpPr>
          <p:cNvPr id="39" name="Balão de Fala: Retângulo 38">
            <a:extLst>
              <a:ext uri="{FF2B5EF4-FFF2-40B4-BE49-F238E27FC236}">
                <a16:creationId xmlns="" xmlns:a16="http://schemas.microsoft.com/office/drawing/2014/main" id="{CB5C08B3-5BCC-4F1D-9780-32D0FE5633E6}"/>
              </a:ext>
            </a:extLst>
          </p:cNvPr>
          <p:cNvSpPr/>
          <p:nvPr userDrawn="1"/>
        </p:nvSpPr>
        <p:spPr>
          <a:xfrm rot="10800000">
            <a:off x="7756781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5" name="Balão de Fala: Retângulo 34">
            <a:extLst>
              <a:ext uri="{FF2B5EF4-FFF2-40B4-BE49-F238E27FC236}">
                <a16:creationId xmlns="" xmlns:a16="http://schemas.microsoft.com/office/drawing/2014/main" id="{1D1E8E29-837B-404E-AAFC-3E9302E5FE1D}"/>
              </a:ext>
            </a:extLst>
          </p:cNvPr>
          <p:cNvSpPr/>
          <p:nvPr userDrawn="1"/>
        </p:nvSpPr>
        <p:spPr>
          <a:xfrm>
            <a:off x="7124564" y="291426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DO AVISO DE RECEBIMENTO DO PRJ</a:t>
            </a:r>
          </a:p>
        </p:txBody>
      </p:sp>
      <p:sp>
        <p:nvSpPr>
          <p:cNvPr id="33" name="Balão de Fala: Retângulo 32">
            <a:extLst>
              <a:ext uri="{FF2B5EF4-FFF2-40B4-BE49-F238E27FC236}">
                <a16:creationId xmlns="" xmlns:a16="http://schemas.microsoft.com/office/drawing/2014/main" id="{4E669B5D-5D62-46CD-BF96-DF75D48BE5D5}"/>
              </a:ext>
            </a:extLst>
          </p:cNvPr>
          <p:cNvSpPr/>
          <p:nvPr userDrawn="1"/>
        </p:nvSpPr>
        <p:spPr>
          <a:xfrm rot="10800000">
            <a:off x="5898247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0" name="Balão de Fala: Retângulo 29">
            <a:extLst>
              <a:ext uri="{FF2B5EF4-FFF2-40B4-BE49-F238E27FC236}">
                <a16:creationId xmlns="" xmlns:a16="http://schemas.microsoft.com/office/drawing/2014/main" id="{1251AAEB-7F65-44E0-A3CC-20BA5E278073}"/>
              </a:ext>
            </a:extLst>
          </p:cNvPr>
          <p:cNvSpPr/>
          <p:nvPr userDrawn="1"/>
        </p:nvSpPr>
        <p:spPr>
          <a:xfrm>
            <a:off x="5385785" y="2914506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APRESENTAÇÃO DO PLANO DE RECUPERAÇÃO JUCIAL</a:t>
            </a:r>
          </a:p>
        </p:txBody>
      </p:sp>
      <p:sp>
        <p:nvSpPr>
          <p:cNvPr id="22" name="Balão de Fala: Retângulo 21">
            <a:extLst>
              <a:ext uri="{FF2B5EF4-FFF2-40B4-BE49-F238E27FC236}">
                <a16:creationId xmlns="" xmlns:a16="http://schemas.microsoft.com/office/drawing/2014/main" id="{1C242B8C-AEB9-4C75-8E8D-779F1ED34EAD}"/>
              </a:ext>
            </a:extLst>
          </p:cNvPr>
          <p:cNvSpPr/>
          <p:nvPr userDrawn="1"/>
        </p:nvSpPr>
        <p:spPr>
          <a:xfrm rot="10800000">
            <a:off x="4145898" y="5253333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15" name="Balão de Fala: Retângulo 14">
            <a:extLst>
              <a:ext uri="{FF2B5EF4-FFF2-40B4-BE49-F238E27FC236}">
                <a16:creationId xmlns="" xmlns:a16="http://schemas.microsoft.com/office/drawing/2014/main" id="{45175417-3141-473B-A440-C9859D2E0A9F}"/>
              </a:ext>
            </a:extLst>
          </p:cNvPr>
          <p:cNvSpPr/>
          <p:nvPr userDrawn="1"/>
        </p:nvSpPr>
        <p:spPr>
          <a:xfrm>
            <a:off x="3633436" y="289923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HABILITAÇÕES E DIVERGÊNCIAS</a:t>
            </a:r>
          </a:p>
        </p:txBody>
      </p:sp>
      <p:sp>
        <p:nvSpPr>
          <p:cNvPr id="8" name="Balão de Fala: Retângulo 7">
            <a:extLst>
              <a:ext uri="{FF2B5EF4-FFF2-40B4-BE49-F238E27FC236}">
                <a16:creationId xmlns="" xmlns:a16="http://schemas.microsoft.com/office/drawing/2014/main" id="{8E35D16A-4266-4820-9C3A-018C54E5CFBF}"/>
              </a:ext>
            </a:extLst>
          </p:cNvPr>
          <p:cNvSpPr/>
          <p:nvPr userDrawn="1"/>
        </p:nvSpPr>
        <p:spPr>
          <a:xfrm>
            <a:off x="119172" y="289923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 anchorCtr="0">
            <a:norm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DISTRIBUIÇÃO DA INICIAL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B37074B3-3C55-487E-B80F-B414E49351D4}"/>
              </a:ext>
            </a:extLst>
          </p:cNvPr>
          <p:cNvSpPr/>
          <p:nvPr userDrawn="1"/>
        </p:nvSpPr>
        <p:spPr>
          <a:xfrm>
            <a:off x="627629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13" name="Seta: Entalhada para a Direita 12">
            <a:extLst>
              <a:ext uri="{FF2B5EF4-FFF2-40B4-BE49-F238E27FC236}">
                <a16:creationId xmlns="" xmlns:a16="http://schemas.microsoft.com/office/drawing/2014/main" id="{4287F6AD-2FB3-415B-841D-8763994BC096}"/>
              </a:ext>
            </a:extLst>
          </p:cNvPr>
          <p:cNvSpPr/>
          <p:nvPr userDrawn="1"/>
        </p:nvSpPr>
        <p:spPr>
          <a:xfrm>
            <a:off x="0" y="4597381"/>
            <a:ext cx="13221730" cy="189374"/>
          </a:xfrm>
          <a:prstGeom prst="notchedRightArrow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B48A20"/>
              </a:solidFill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="" xmlns:a16="http://schemas.microsoft.com/office/drawing/2014/main" id="{19663A40-B196-4491-8312-005F9B15AEB2}"/>
              </a:ext>
            </a:extLst>
          </p:cNvPr>
          <p:cNvSpPr/>
          <p:nvPr userDrawn="1"/>
        </p:nvSpPr>
        <p:spPr>
          <a:xfrm>
            <a:off x="136163" y="447213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19" name="Balão de Fala: Retângulo 18">
            <a:extLst>
              <a:ext uri="{FF2B5EF4-FFF2-40B4-BE49-F238E27FC236}">
                <a16:creationId xmlns="" xmlns:a16="http://schemas.microsoft.com/office/drawing/2014/main" id="{82728858-BE9A-461B-A0F5-94CDB7531FCF}"/>
              </a:ext>
            </a:extLst>
          </p:cNvPr>
          <p:cNvSpPr/>
          <p:nvPr userDrawn="1"/>
        </p:nvSpPr>
        <p:spPr>
          <a:xfrm rot="10800000">
            <a:off x="646742" y="5253333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0" name="Retângulo: Cantos Diagonais Arredondados 19" descr="&#10;">
            <a:extLst>
              <a:ext uri="{FF2B5EF4-FFF2-40B4-BE49-F238E27FC236}">
                <a16:creationId xmlns="" xmlns:a16="http://schemas.microsoft.com/office/drawing/2014/main" id="{839ECD98-8830-40C1-B7D8-DD22D13B1743}"/>
              </a:ext>
            </a:extLst>
          </p:cNvPr>
          <p:cNvSpPr/>
          <p:nvPr userDrawn="1"/>
        </p:nvSpPr>
        <p:spPr>
          <a:xfrm>
            <a:off x="1011100" y="4471669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06454683-AAC0-4A03-96E2-7B64A5BE3C25}"/>
              </a:ext>
            </a:extLst>
          </p:cNvPr>
          <p:cNvSpPr/>
          <p:nvPr userDrawn="1"/>
        </p:nvSpPr>
        <p:spPr>
          <a:xfrm>
            <a:off x="1487810" y="5823914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3" name="Balão de Fala: Retângulo 22">
            <a:extLst>
              <a:ext uri="{FF2B5EF4-FFF2-40B4-BE49-F238E27FC236}">
                <a16:creationId xmlns="" xmlns:a16="http://schemas.microsoft.com/office/drawing/2014/main" id="{5473C4F7-87A3-43EA-A2B2-7FD01AEA4ACB}"/>
              </a:ext>
            </a:extLst>
          </p:cNvPr>
          <p:cNvSpPr/>
          <p:nvPr userDrawn="1"/>
        </p:nvSpPr>
        <p:spPr>
          <a:xfrm rot="10800000">
            <a:off x="2382839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4" name="Balão de Fala: Retângulo 23">
            <a:extLst>
              <a:ext uri="{FF2B5EF4-FFF2-40B4-BE49-F238E27FC236}">
                <a16:creationId xmlns="" xmlns:a16="http://schemas.microsoft.com/office/drawing/2014/main" id="{E9B71CBE-1C77-4A57-BC5A-D0B791BC19C5}"/>
              </a:ext>
            </a:extLst>
          </p:cNvPr>
          <p:cNvSpPr/>
          <p:nvPr userDrawn="1"/>
        </p:nvSpPr>
        <p:spPr>
          <a:xfrm>
            <a:off x="1886037" y="289923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DA DECISÃO</a:t>
            </a:r>
          </a:p>
        </p:txBody>
      </p:sp>
      <p:sp>
        <p:nvSpPr>
          <p:cNvPr id="26" name="Retângulo: Cantos Diagonais Arredondados 25" descr="16.12.2016">
            <a:extLst>
              <a:ext uri="{FF2B5EF4-FFF2-40B4-BE49-F238E27FC236}">
                <a16:creationId xmlns="" xmlns:a16="http://schemas.microsoft.com/office/drawing/2014/main" id="{DE597B78-ACA2-456F-8715-3B3E81E8F470}"/>
              </a:ext>
            </a:extLst>
          </p:cNvPr>
          <p:cNvSpPr/>
          <p:nvPr userDrawn="1"/>
        </p:nvSpPr>
        <p:spPr>
          <a:xfrm>
            <a:off x="18860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7" name="Título 9">
            <a:extLst>
              <a:ext uri="{FF2B5EF4-FFF2-40B4-BE49-F238E27FC236}">
                <a16:creationId xmlns="" xmlns:a16="http://schemas.microsoft.com/office/drawing/2014/main" id="{28DDA3FF-CB39-48BF-92CF-9893BFCACF2D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3165231" y="785737"/>
            <a:ext cx="9884236" cy="5556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9. Aspectos jurídicos – linha do tempo processual</a:t>
            </a:r>
          </a:p>
        </p:txBody>
      </p:sp>
      <p:sp>
        <p:nvSpPr>
          <p:cNvPr id="14" name="Retângulo: Cantos Diagonais Arredondados 13" descr="16.12.2016">
            <a:extLst>
              <a:ext uri="{FF2B5EF4-FFF2-40B4-BE49-F238E27FC236}">
                <a16:creationId xmlns="" xmlns:a16="http://schemas.microsoft.com/office/drawing/2014/main" id="{889E0346-7B25-479E-A819-38F95EB4F3F8}"/>
              </a:ext>
            </a:extLst>
          </p:cNvPr>
          <p:cNvSpPr/>
          <p:nvPr userDrawn="1"/>
        </p:nvSpPr>
        <p:spPr>
          <a:xfrm>
            <a:off x="3633436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6" name="Retângulo: Cantos Diagonais Arredondados 15" descr="16.12.2016">
            <a:extLst>
              <a:ext uri="{FF2B5EF4-FFF2-40B4-BE49-F238E27FC236}">
                <a16:creationId xmlns="" xmlns:a16="http://schemas.microsoft.com/office/drawing/2014/main" id="{10654FB0-61CA-4127-BD17-4AF8FD1FB1C6}"/>
              </a:ext>
            </a:extLst>
          </p:cNvPr>
          <p:cNvSpPr/>
          <p:nvPr userDrawn="1"/>
        </p:nvSpPr>
        <p:spPr>
          <a:xfrm>
            <a:off x="2760974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7" name="Retângulo: Cantos Diagonais Arredondados 16" descr="16.12.2016">
            <a:extLst>
              <a:ext uri="{FF2B5EF4-FFF2-40B4-BE49-F238E27FC236}">
                <a16:creationId xmlns="" xmlns:a16="http://schemas.microsoft.com/office/drawing/2014/main" id="{1B906E06-C491-4754-B1DA-43F2AD8DA141}"/>
              </a:ext>
            </a:extLst>
          </p:cNvPr>
          <p:cNvSpPr/>
          <p:nvPr userDrawn="1"/>
        </p:nvSpPr>
        <p:spPr>
          <a:xfrm>
            <a:off x="4505898" y="4462420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94FE90A9-8755-409C-9684-BB9F2F4C64AE}"/>
              </a:ext>
            </a:extLst>
          </p:cNvPr>
          <p:cNvSpPr/>
          <p:nvPr userDrawn="1"/>
        </p:nvSpPr>
        <p:spPr>
          <a:xfrm>
            <a:off x="2359034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9" name="Retângulo: Cantos Diagonais Arredondados 28" descr="16.12.2016">
            <a:extLst>
              <a:ext uri="{FF2B5EF4-FFF2-40B4-BE49-F238E27FC236}">
                <a16:creationId xmlns="" xmlns:a16="http://schemas.microsoft.com/office/drawing/2014/main" id="{B9F11305-7035-4475-A541-ED647A58F193}"/>
              </a:ext>
            </a:extLst>
          </p:cNvPr>
          <p:cNvSpPr/>
          <p:nvPr userDrawn="1"/>
        </p:nvSpPr>
        <p:spPr>
          <a:xfrm>
            <a:off x="5385785" y="4471154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32" name="Retângulo: Cantos Diagonais Arredondados 31" descr="16.12.2016">
            <a:extLst>
              <a:ext uri="{FF2B5EF4-FFF2-40B4-BE49-F238E27FC236}">
                <a16:creationId xmlns="" xmlns:a16="http://schemas.microsoft.com/office/drawing/2014/main" id="{C5539CE3-0EA1-4832-A9BA-0064D953FA84}"/>
              </a:ext>
            </a:extLst>
          </p:cNvPr>
          <p:cNvSpPr/>
          <p:nvPr userDrawn="1"/>
        </p:nvSpPr>
        <p:spPr>
          <a:xfrm>
            <a:off x="6258247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4" name="Retângulo: Cantos Diagonais Arredondados 33" descr="16.12.2016">
            <a:extLst>
              <a:ext uri="{FF2B5EF4-FFF2-40B4-BE49-F238E27FC236}">
                <a16:creationId xmlns="" xmlns:a16="http://schemas.microsoft.com/office/drawing/2014/main" id="{D68F8AE0-8D5C-4CAA-917E-86ECCE28A67E}"/>
              </a:ext>
            </a:extLst>
          </p:cNvPr>
          <p:cNvSpPr/>
          <p:nvPr userDrawn="1"/>
        </p:nvSpPr>
        <p:spPr>
          <a:xfrm>
            <a:off x="7128234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6" name="Retângulo: Cantos Diagonais Arredondados 35" descr="16.12.2016">
            <a:extLst>
              <a:ext uri="{FF2B5EF4-FFF2-40B4-BE49-F238E27FC236}">
                <a16:creationId xmlns="" xmlns:a16="http://schemas.microsoft.com/office/drawing/2014/main" id="{3F105605-C9C2-4318-8CA2-0FF9A377F071}"/>
              </a:ext>
            </a:extLst>
          </p:cNvPr>
          <p:cNvSpPr/>
          <p:nvPr userDrawn="1"/>
        </p:nvSpPr>
        <p:spPr>
          <a:xfrm>
            <a:off x="8005646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7" name="Retângulo: Cantos Diagonais Arredondados 36" descr="16.12.2016">
            <a:extLst>
              <a:ext uri="{FF2B5EF4-FFF2-40B4-BE49-F238E27FC236}">
                <a16:creationId xmlns="" xmlns:a16="http://schemas.microsoft.com/office/drawing/2014/main" id="{E288A8BE-F958-4841-B21E-CDE1AEFD64E2}"/>
              </a:ext>
            </a:extLst>
          </p:cNvPr>
          <p:cNvSpPr/>
          <p:nvPr userDrawn="1"/>
        </p:nvSpPr>
        <p:spPr>
          <a:xfrm>
            <a:off x="8867013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0" name="Retângulo: Cantos Diagonais Arredondados 39" descr="16.12.2016">
            <a:extLst>
              <a:ext uri="{FF2B5EF4-FFF2-40B4-BE49-F238E27FC236}">
                <a16:creationId xmlns="" xmlns:a16="http://schemas.microsoft.com/office/drawing/2014/main" id="{E271C029-A401-42FF-B3B8-E2AF0771F3F2}"/>
              </a:ext>
            </a:extLst>
          </p:cNvPr>
          <p:cNvSpPr/>
          <p:nvPr userDrawn="1"/>
        </p:nvSpPr>
        <p:spPr>
          <a:xfrm>
            <a:off x="9750570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2" name="Retângulo: Cantos Diagonais Arredondados 41" descr="16.12.2016">
            <a:extLst>
              <a:ext uri="{FF2B5EF4-FFF2-40B4-BE49-F238E27FC236}">
                <a16:creationId xmlns="" xmlns:a16="http://schemas.microsoft.com/office/drawing/2014/main" id="{AB15D3F8-6C9B-4C4F-A530-E85359A6473D}"/>
              </a:ext>
            </a:extLst>
          </p:cNvPr>
          <p:cNvSpPr/>
          <p:nvPr userDrawn="1"/>
        </p:nvSpPr>
        <p:spPr>
          <a:xfrm>
            <a:off x="106119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4" name="Retângulo: Cantos Diagonais Arredondados 43" descr="16.12.2016">
            <a:extLst>
              <a:ext uri="{FF2B5EF4-FFF2-40B4-BE49-F238E27FC236}">
                <a16:creationId xmlns="" xmlns:a16="http://schemas.microsoft.com/office/drawing/2014/main" id="{0B388AF0-CC89-4238-9EEC-D7C8E203E208}"/>
              </a:ext>
            </a:extLst>
          </p:cNvPr>
          <p:cNvSpPr/>
          <p:nvPr userDrawn="1"/>
        </p:nvSpPr>
        <p:spPr>
          <a:xfrm>
            <a:off x="11473304" y="4467773"/>
            <a:ext cx="720000" cy="19877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6" name="Retângulo: Cantos Diagonais Arredondados 45" descr="16.12.2016">
            <a:extLst>
              <a:ext uri="{FF2B5EF4-FFF2-40B4-BE49-F238E27FC236}">
                <a16:creationId xmlns="" xmlns:a16="http://schemas.microsoft.com/office/drawing/2014/main" id="{E27B37E1-5EE6-45F5-86E2-D96002D9242F}"/>
              </a:ext>
            </a:extLst>
          </p:cNvPr>
          <p:cNvSpPr/>
          <p:nvPr userDrawn="1"/>
        </p:nvSpPr>
        <p:spPr>
          <a:xfrm>
            <a:off x="12329467" y="446236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AA68895-4859-46E2-86BE-35214BD834B6}"/>
              </a:ext>
            </a:extLst>
          </p:cNvPr>
          <p:cNvSpPr/>
          <p:nvPr userDrawn="1"/>
        </p:nvSpPr>
        <p:spPr>
          <a:xfrm>
            <a:off x="3177306" y="5810657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="" xmlns:a16="http://schemas.microsoft.com/office/drawing/2014/main" id="{6C17EADC-A56D-4C63-BB22-9A9DFF776FD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006150" y="4464754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="" xmlns:a16="http://schemas.microsoft.com/office/drawing/2014/main" id="{5E42A510-EDD8-4D8F-8497-418E1A1989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47898" y="4465557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="" xmlns:a16="http://schemas.microsoft.com/office/drawing/2014/main" id="{D373F8E5-03D9-487E-9633-9D9A3DE9189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868711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="" xmlns:a16="http://schemas.microsoft.com/office/drawing/2014/main" id="{AACC85C0-5686-43C3-A74E-15730B902A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760250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9" name="Content Placeholder 2">
            <a:extLst>
              <a:ext uri="{FF2B5EF4-FFF2-40B4-BE49-F238E27FC236}">
                <a16:creationId xmlns="" xmlns:a16="http://schemas.microsoft.com/office/drawing/2014/main" id="{CFE497ED-1D22-4EA3-A51C-CBAB90BB962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42097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="" xmlns:a16="http://schemas.microsoft.com/office/drawing/2014/main" id="{2A94FA2E-F2DB-4016-A2F6-02A792EA95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404559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1" name="Content Placeholder 2">
            <a:extLst>
              <a:ext uri="{FF2B5EF4-FFF2-40B4-BE49-F238E27FC236}">
                <a16:creationId xmlns="" xmlns:a16="http://schemas.microsoft.com/office/drawing/2014/main" id="{3105C713-4C3D-447F-9608-BDEBF117893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502228" y="4434021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2" name="Content Placeholder 2">
            <a:extLst>
              <a:ext uri="{FF2B5EF4-FFF2-40B4-BE49-F238E27FC236}">
                <a16:creationId xmlns="" xmlns:a16="http://schemas.microsoft.com/office/drawing/2014/main" id="{20CF6F5A-CF57-45EB-8908-1702F445393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73892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3" name="Content Placeholder 2">
            <a:extLst>
              <a:ext uri="{FF2B5EF4-FFF2-40B4-BE49-F238E27FC236}">
                <a16:creationId xmlns="" xmlns:a16="http://schemas.microsoft.com/office/drawing/2014/main" id="{54EC6FFE-A27A-4907-A326-E3FFA36FA43F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05646" y="442272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4" name="Content Placeholder 2">
            <a:extLst>
              <a:ext uri="{FF2B5EF4-FFF2-40B4-BE49-F238E27FC236}">
                <a16:creationId xmlns="" xmlns:a16="http://schemas.microsoft.com/office/drawing/2014/main" id="{D8B5E3AB-57E0-4304-8CBC-112B1256A55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148247" y="444554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5" name="Content Placeholder 2">
            <a:extLst>
              <a:ext uri="{FF2B5EF4-FFF2-40B4-BE49-F238E27FC236}">
                <a16:creationId xmlns="" xmlns:a16="http://schemas.microsoft.com/office/drawing/2014/main" id="{3F67DE19-5554-4D7A-BCD7-40EF7EFC362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876290" y="4420503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6" name="Content Placeholder 2">
            <a:extLst>
              <a:ext uri="{FF2B5EF4-FFF2-40B4-BE49-F238E27FC236}">
                <a16:creationId xmlns="" xmlns:a16="http://schemas.microsoft.com/office/drawing/2014/main" id="{76166F10-F2AD-498F-9C2C-E823CE1D228E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88558" y="4445419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7" name="Content Placeholder 2">
            <a:extLst>
              <a:ext uri="{FF2B5EF4-FFF2-40B4-BE49-F238E27FC236}">
                <a16:creationId xmlns="" xmlns:a16="http://schemas.microsoft.com/office/drawing/2014/main" id="{5AA07FC2-FC07-4F0B-B76A-81EC9B24ECE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11434455" y="44636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8" name="Content Placeholder 2">
            <a:extLst>
              <a:ext uri="{FF2B5EF4-FFF2-40B4-BE49-F238E27FC236}">
                <a16:creationId xmlns="" xmlns:a16="http://schemas.microsoft.com/office/drawing/2014/main" id="{40E967A3-EF83-45F4-9C15-D013CCE11D4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10561036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9" name="Content Placeholder 2">
            <a:extLst>
              <a:ext uri="{FF2B5EF4-FFF2-40B4-BE49-F238E27FC236}">
                <a16:creationId xmlns="" xmlns:a16="http://schemas.microsoft.com/office/drawing/2014/main" id="{79024609-1590-4FB3-9C6B-289BB236FEE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12351060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80" name="CaixaDeTexto 79">
            <a:extLst>
              <a:ext uri="{FF2B5EF4-FFF2-40B4-BE49-F238E27FC236}">
                <a16:creationId xmlns="" xmlns:a16="http://schemas.microsoft.com/office/drawing/2014/main" id="{48C59A82-EB71-4D6E-A763-8A3EA016D206}"/>
              </a:ext>
            </a:extLst>
          </p:cNvPr>
          <p:cNvSpPr txBox="1"/>
          <p:nvPr userDrawn="1"/>
        </p:nvSpPr>
        <p:spPr>
          <a:xfrm>
            <a:off x="709996" y="5457041"/>
            <a:ext cx="961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DEFERIMENTO </a:t>
            </a:r>
          </a:p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DO PROCESSAMENTO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="" xmlns:a16="http://schemas.microsoft.com/office/drawing/2014/main" id="{AC1D2FA2-CD3F-4FE1-988D-F55BEB357067}"/>
              </a:ext>
            </a:extLst>
          </p:cNvPr>
          <p:cNvSpPr txBox="1"/>
          <p:nvPr userDrawn="1"/>
        </p:nvSpPr>
        <p:spPr>
          <a:xfrm>
            <a:off x="2577172" y="5393199"/>
            <a:ext cx="76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ART. 52, §1º E AVISO DO ART. 7º, §1º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="" xmlns:a16="http://schemas.microsoft.com/office/drawing/2014/main" id="{DA403FB7-C25A-4DC5-B9F1-B40C6F04A77C}"/>
              </a:ext>
            </a:extLst>
          </p:cNvPr>
          <p:cNvSpPr txBox="1"/>
          <p:nvPr userDrawn="1"/>
        </p:nvSpPr>
        <p:spPr>
          <a:xfrm>
            <a:off x="4322236" y="5472444"/>
            <a:ext cx="765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DO ART. 7º, §2º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="" xmlns:a16="http://schemas.microsoft.com/office/drawing/2014/main" id="{7007B539-9676-47EF-8A61-8BFF21A7C2D1}"/>
              </a:ext>
            </a:extLst>
          </p:cNvPr>
          <p:cNvSpPr txBox="1"/>
          <p:nvPr userDrawn="1"/>
        </p:nvSpPr>
        <p:spPr>
          <a:xfrm>
            <a:off x="5977456" y="5447106"/>
            <a:ext cx="95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IMPUGNAÇÕES JUDICIAIS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="" xmlns:a16="http://schemas.microsoft.com/office/drawing/2014/main" id="{B12F32D1-00BE-485F-8083-78AE034732E0}"/>
              </a:ext>
            </a:extLst>
          </p:cNvPr>
          <p:cNvSpPr txBox="1"/>
          <p:nvPr userDrawn="1"/>
        </p:nvSpPr>
        <p:spPr>
          <a:xfrm>
            <a:off x="7826157" y="5470107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OBJEÇÕES AO PRJ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="" xmlns:a16="http://schemas.microsoft.com/office/drawing/2014/main" id="{D67059DF-BE7B-47E1-983F-5657B29F1D42}"/>
              </a:ext>
            </a:extLst>
          </p:cNvPr>
          <p:cNvSpPr txBox="1"/>
          <p:nvPr userDrawn="1"/>
        </p:nvSpPr>
        <p:spPr>
          <a:xfrm>
            <a:off x="9452326" y="5449441"/>
            <a:ext cx="954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1ª AGC</a:t>
            </a:r>
          </a:p>
        </p:txBody>
      </p:sp>
      <p:sp>
        <p:nvSpPr>
          <p:cNvPr id="88" name="CaixaDeTexto 87">
            <a:extLst>
              <a:ext uri="{FF2B5EF4-FFF2-40B4-BE49-F238E27FC236}">
                <a16:creationId xmlns="" xmlns:a16="http://schemas.microsoft.com/office/drawing/2014/main" id="{54B16A92-376A-4C0C-9BCC-1395743EBC40}"/>
              </a:ext>
            </a:extLst>
          </p:cNvPr>
          <p:cNvSpPr txBox="1"/>
          <p:nvPr userDrawn="1"/>
        </p:nvSpPr>
        <p:spPr>
          <a:xfrm>
            <a:off x="11175862" y="5508661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APROVAÇÃO DO PLANO EM AGC</a:t>
            </a:r>
          </a:p>
        </p:txBody>
      </p:sp>
    </p:spTree>
    <p:extLst>
      <p:ext uri="{BB962C8B-B14F-4D97-AF65-F5344CB8AC3E}">
        <p14:creationId xmlns:p14="http://schemas.microsoft.com/office/powerpoint/2010/main" val="408231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1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71147" y="2425149"/>
            <a:ext cx="3314693" cy="1297272"/>
          </a:xfrm>
        </p:spPr>
        <p:txBody>
          <a:bodyPr wrap="square" tIns="57600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NOME</a:t>
            </a:r>
          </a:p>
          <a:p>
            <a:pPr lvl="0"/>
            <a:r>
              <a:rPr lang="pt-BR" dirty="0"/>
              <a:t>EMPRESA</a:t>
            </a:r>
          </a:p>
          <a:p>
            <a:pPr lvl="0"/>
            <a:endParaRPr lang="pt-BR" dirty="0"/>
          </a:p>
        </p:txBody>
      </p:sp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71147" y="5887924"/>
            <a:ext cx="2625583" cy="282290"/>
          </a:xfrm>
        </p:spPr>
        <p:txBody>
          <a:bodyPr anchor="ctr">
            <a:norm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23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71147" y="6172641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3505961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br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" y="0"/>
            <a:ext cx="13319797" cy="7562683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1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52357" y="2425149"/>
            <a:ext cx="3314693" cy="1724820"/>
          </a:xfrm>
        </p:spPr>
        <p:txBody>
          <a:bodyPr wrap="square" tIns="57600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GRUPO</a:t>
            </a:r>
          </a:p>
          <a:p>
            <a:pPr lvl="0"/>
            <a:r>
              <a:rPr lang="pt-BR" dirty="0"/>
              <a:t>ECOVIX</a:t>
            </a:r>
          </a:p>
        </p:txBody>
      </p:sp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52357" y="5753686"/>
            <a:ext cx="2625583" cy="41652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Relatório Mensal de atividades</a:t>
            </a:r>
          </a:p>
          <a:p>
            <a:pPr lvl="0"/>
            <a:r>
              <a:rPr lang="pt-BR" dirty="0"/>
              <a:t>Competência: Abril a Junho de 2018</a:t>
            </a:r>
          </a:p>
        </p:txBody>
      </p:sp>
      <p:sp>
        <p:nvSpPr>
          <p:cNvPr id="8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52357" y="4129463"/>
            <a:ext cx="3362178" cy="59728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cap="all" baseline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Recuperação</a:t>
            </a:r>
          </a:p>
          <a:p>
            <a:pPr lvl="0"/>
            <a:r>
              <a:rPr lang="pt-BR" dirty="0"/>
              <a:t>judicial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17BDA513-1551-4020-845F-63D403147E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48888" y="6397833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239253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7" name="Espaço Reservado para Texto 6">
            <a:extLst>
              <a:ext uri="{FF2B5EF4-FFF2-40B4-BE49-F238E27FC236}">
                <a16:creationId xmlns=""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362364" y="554852"/>
            <a:ext cx="3579910" cy="4931548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91142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extos sem títulos na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 txBox="1">
            <a:spLocks/>
          </p:cNvSpPr>
          <p:nvPr userDrawn="1"/>
        </p:nvSpPr>
        <p:spPr>
          <a:xfrm>
            <a:off x="3664082" y="550788"/>
            <a:ext cx="9358313" cy="55562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t-BR" sz="1800" b="1" cap="all" dirty="0">
              <a:solidFill>
                <a:srgbClr val="B48A20"/>
              </a:solidFill>
              <a:latin typeface="Hurme Geometric Sans 2" pitchFamily="34" charset="0"/>
            </a:endParaRPr>
          </a:p>
        </p:txBody>
      </p:sp>
      <p:sp>
        <p:nvSpPr>
          <p:cNvPr id="6" name="Espaço Reservado para Texto 6">
            <a:extLst>
              <a:ext uri="{FF2B5EF4-FFF2-40B4-BE49-F238E27FC236}">
                <a16:creationId xmlns="" xmlns:a16="http://schemas.microsoft.com/office/drawing/2014/main" id="{B3B2C026-67D8-495F-A063-B6BAF2A6C4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1210" y="401444"/>
            <a:ext cx="8028878" cy="660903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marL="534924" indent="-534924">
              <a:buAutoNum type="arabicPeriod"/>
            </a:pPr>
            <a:r>
              <a:rPr lang="pt-BR" b="1" cap="all" dirty="0"/>
              <a:t>Introdução</a:t>
            </a:r>
          </a:p>
          <a:p>
            <a:pPr marL="534924" indent="-534924">
              <a:buAutoNum type="arabicPeriod"/>
            </a:pPr>
            <a:r>
              <a:rPr lang="pt-BR" b="1" cap="all" dirty="0"/>
              <a:t>Eventos relevantes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Descrição das empresas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Endividamento</a:t>
            </a:r>
          </a:p>
          <a:p>
            <a:pPr marL="534924" indent="-534924">
              <a:buAutoNum type="arabicPeriod"/>
            </a:pPr>
            <a:r>
              <a:rPr lang="pt-BR" b="1" cap="all" dirty="0"/>
              <a:t>Informações operacionais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Dados financeiros- econômicos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Plano de Recuperação Judicial</a:t>
            </a:r>
          </a:p>
          <a:p>
            <a:pPr marL="534924" indent="-534924">
              <a:buAutoNum type="arabicPeriod"/>
            </a:pPr>
            <a:r>
              <a:rPr lang="pt-BR" b="1" cap="all" dirty="0"/>
              <a:t>Aspectos jurídicos</a:t>
            </a:r>
          </a:p>
        </p:txBody>
      </p:sp>
    </p:spTree>
    <p:extLst>
      <p:ext uri="{BB962C8B-B14F-4D97-AF65-F5344CB8AC3E}">
        <p14:creationId xmlns:p14="http://schemas.microsoft.com/office/powerpoint/2010/main" val="123036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3 textos sem títul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3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 txBox="1">
            <a:spLocks/>
          </p:cNvSpPr>
          <p:nvPr userDrawn="1"/>
        </p:nvSpPr>
        <p:spPr>
          <a:xfrm>
            <a:off x="3664082" y="550788"/>
            <a:ext cx="9358313" cy="55562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t-BR" sz="1800" b="1" cap="all" dirty="0">
              <a:solidFill>
                <a:srgbClr val="B48A20"/>
              </a:solidFill>
              <a:latin typeface="Hurme Geometric Sans 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42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1 texto sem título acima e 2 títulos e textos na horizont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1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71147" y="2425149"/>
            <a:ext cx="3314693" cy="1297272"/>
          </a:xfrm>
        </p:spPr>
        <p:txBody>
          <a:bodyPr wrap="square" tIns="57600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NOME</a:t>
            </a:r>
          </a:p>
          <a:p>
            <a:pPr lvl="0"/>
            <a:r>
              <a:rPr lang="pt-BR" dirty="0"/>
              <a:t>EMPRESA</a:t>
            </a:r>
          </a:p>
          <a:p>
            <a:pPr lvl="0"/>
            <a:endParaRPr lang="pt-BR" dirty="0"/>
          </a:p>
        </p:txBody>
      </p:sp>
      <p:sp>
        <p:nvSpPr>
          <p:cNvPr id="13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71147" y="5887924"/>
            <a:ext cx="2625583" cy="282290"/>
          </a:xfrm>
        </p:spPr>
        <p:txBody>
          <a:bodyPr anchor="ctr">
            <a:norm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16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71147" y="6172641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6398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18" name="Espaço Reservado para Texto 6">
            <a:extLst>
              <a:ext uri="{FF2B5EF4-FFF2-40B4-BE49-F238E27FC236}">
                <a16:creationId xmlns="" xmlns:a16="http://schemas.microsoft.com/office/drawing/2014/main" id="{DE19D338-374C-4BBE-A10D-2B8DEBA34A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26553" y="1987412"/>
            <a:ext cx="5158740" cy="4291468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tx1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DE19D338-374C-4BBE-A10D-2B8DEBA34A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5793" y="1987412"/>
            <a:ext cx="5158740" cy="4291468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tx1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3" y="7245895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1056413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4 textos e 4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FE950BD-F581-4BD7-ABD5-D289F3D60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02" y="7938"/>
            <a:ext cx="13315950" cy="755332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half" idx="20"/>
          </p:nvPr>
        </p:nvSpPr>
        <p:spPr>
          <a:xfrm>
            <a:off x="343737" y="1704716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6750821" y="1704716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343735" y="4674920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6780710" y="4682125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18" name="Conector reto 17"/>
          <p:cNvCxnSpPr>
            <a:cxnSpLocks/>
          </p:cNvCxnSpPr>
          <p:nvPr userDrawn="1"/>
        </p:nvCxnSpPr>
        <p:spPr>
          <a:xfrm>
            <a:off x="343735" y="1655874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 userDrawn="1"/>
        </p:nvCxnSpPr>
        <p:spPr>
          <a:xfrm>
            <a:off x="343735" y="4631343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6780710" y="4631343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43735" y="1155291"/>
            <a:ext cx="6210000" cy="47435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6750821" y="1155291"/>
            <a:ext cx="6210000" cy="47435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343735" y="4094949"/>
            <a:ext cx="6210000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6768565" y="4090961"/>
            <a:ext cx="6210000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4" name="Line 64">
            <a:extLst>
              <a:ext uri="{FF2B5EF4-FFF2-40B4-BE49-F238E27FC236}">
                <a16:creationId xmlns="" xmlns:a16="http://schemas.microsoft.com/office/drawing/2014/main" id="{95690691-072C-4E39-8C14-EBA286A39EE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33" name="Espaço Reservado para Texto 3">
            <a:extLst>
              <a:ext uri="{FF2B5EF4-FFF2-40B4-BE49-F238E27FC236}">
                <a16:creationId xmlns="" xmlns:a16="http://schemas.microsoft.com/office/drawing/2014/main" id="{36A88377-96AC-4557-B502-3F59CFFA14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623" y="6905863"/>
            <a:ext cx="3262731" cy="217647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cxnSp>
        <p:nvCxnSpPr>
          <p:cNvPr id="37" name="Conector reto 36">
            <a:extLst>
              <a:ext uri="{FF2B5EF4-FFF2-40B4-BE49-F238E27FC236}">
                <a16:creationId xmlns="" xmlns:a16="http://schemas.microsoft.com/office/drawing/2014/main" id="{649CB122-CD14-4AF6-B8A3-AB74F89B27CD}"/>
              </a:ext>
            </a:extLst>
          </p:cNvPr>
          <p:cNvCxnSpPr>
            <a:cxnSpLocks/>
          </p:cNvCxnSpPr>
          <p:nvPr userDrawn="1"/>
        </p:nvCxnSpPr>
        <p:spPr>
          <a:xfrm>
            <a:off x="6750821" y="1656203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="" xmlns:a16="http://schemas.microsoft.com/office/drawing/2014/main" id="{61490F4B-1D74-4842-8498-DEF0E9B5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17" y="603908"/>
            <a:ext cx="7734276" cy="468000"/>
          </a:xfrm>
        </p:spPr>
        <p:txBody>
          <a:bodyPr>
            <a:normAutofit/>
          </a:bodyPr>
          <a:lstStyle>
            <a:lvl1pPr algn="r">
              <a:defRPr sz="1800" b="1">
                <a:solidFill>
                  <a:srgbClr val="B58B23"/>
                </a:solidFill>
                <a:latin typeface="Hurme Geometric Sans 1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2840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4 textos e 4 títul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414598" y="1841205"/>
            <a:ext cx="5760000" cy="1492845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414598" y="3852599"/>
            <a:ext cx="5760000" cy="1494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414599" y="1377383"/>
            <a:ext cx="5760000" cy="396917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14598" y="3394866"/>
            <a:ext cx="5760000" cy="396917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="" xmlns:a16="http://schemas.microsoft.com/office/drawing/2014/main" id="{04723850-BC21-4779-8228-B7ED67D7E893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414598" y="5851014"/>
            <a:ext cx="5760000" cy="1494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5" name="Text Placeholder 4">
            <a:extLst>
              <a:ext uri="{FF2B5EF4-FFF2-40B4-BE49-F238E27FC236}">
                <a16:creationId xmlns="" xmlns:a16="http://schemas.microsoft.com/office/drawing/2014/main" id="{FE8A44D0-007B-498E-8111-9804AD9A4C2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4598" y="5398997"/>
            <a:ext cx="5760000" cy="396917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48DC9002-5A7C-4B29-8BE0-9EF19E1D0CB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7729086" y="1377383"/>
            <a:ext cx="5486400" cy="505229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3" y="7245895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77832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 txBox="1">
            <a:spLocks/>
          </p:cNvSpPr>
          <p:nvPr userDrawn="1"/>
        </p:nvSpPr>
        <p:spPr>
          <a:xfrm>
            <a:off x="3449930" y="536273"/>
            <a:ext cx="9128368" cy="55562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3"/>
          </p:nvPr>
        </p:nvSpPr>
        <p:spPr>
          <a:xfrm>
            <a:off x="2677885" y="1427163"/>
            <a:ext cx="9899877" cy="44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B48A20"/>
                </a:solidFill>
                <a:latin typeface="Hurme Geometric Sans 1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4"/>
          </p:nvPr>
        </p:nvSpPr>
        <p:spPr>
          <a:xfrm>
            <a:off x="2677885" y="2016125"/>
            <a:ext cx="9899878" cy="5168900"/>
          </a:xfrm>
        </p:spPr>
        <p:txBody>
          <a:bodyPr>
            <a:normAutofit/>
          </a:bodyPr>
          <a:lstStyle>
            <a:lvl1pPr marL="0" indent="0" algn="just">
              <a:buNone/>
              <a:defRPr sz="1200">
                <a:solidFill>
                  <a:schemeClr val="tx1"/>
                </a:solidFill>
                <a:latin typeface="Hurme Geometric Sans 1"/>
              </a:defRPr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0066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5912425" y="2162895"/>
            <a:ext cx="6706295" cy="523318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2" pitchFamily="34" charset="0"/>
              </a:defRPr>
            </a:lvl5pPr>
          </a:lstStyle>
          <a:p>
            <a:pPr marL="267475" lvl="0" indent="-267475"/>
            <a:r>
              <a:rPr lang="en-US" dirty="0"/>
              <a:t>Click to edit Master text styles</a:t>
            </a:r>
          </a:p>
          <a:p>
            <a:pPr marL="451067" lvl="1" indent="-1835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4" name="Espaço Reservado para Texto 6">
            <a:extLst>
              <a:ext uri="{FF2B5EF4-FFF2-40B4-BE49-F238E27FC236}">
                <a16:creationId xmlns="" xmlns:a16="http://schemas.microsoft.com/office/drawing/2014/main" id="{10705EDF-6BB6-451A-884E-A1CF35C1F0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12425" y="1491174"/>
            <a:ext cx="6706295" cy="50653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rgbClr val="B58B23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444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61647" y="2162895"/>
            <a:ext cx="8471647" cy="523318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2" pitchFamily="34" charset="0"/>
              </a:defRPr>
            </a:lvl5pPr>
          </a:lstStyle>
          <a:p>
            <a:pPr marL="267475" lvl="0" indent="-267475"/>
            <a:r>
              <a:rPr lang="en-US" dirty="0"/>
              <a:t>Click to edit Master text styles</a:t>
            </a:r>
          </a:p>
          <a:p>
            <a:pPr marL="451067" lvl="1" indent="-1835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4" name="Espaço Reservado para Texto 6">
            <a:extLst>
              <a:ext uri="{FF2B5EF4-FFF2-40B4-BE49-F238E27FC236}">
                <a16:creationId xmlns="" xmlns:a16="http://schemas.microsoft.com/office/drawing/2014/main" id="{10705EDF-6BB6-451A-884E-A1CF35C1F0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1647" y="1491174"/>
            <a:ext cx="8471647" cy="50653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rgbClr val="B58B23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62866EB1-14F0-4AEC-92A2-D226039D76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313151" y="175415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" name="Triângulo Retângulo 10">
            <a:extLst>
              <a:ext uri="{FF2B5EF4-FFF2-40B4-BE49-F238E27FC236}">
                <a16:creationId xmlns="" xmlns:a16="http://schemas.microsoft.com/office/drawing/2014/main" id="{CE95FA64-45F8-44AD-81C2-048A332EFF1E}"/>
              </a:ext>
            </a:extLst>
          </p:cNvPr>
          <p:cNvSpPr/>
          <p:nvPr userDrawn="1"/>
        </p:nvSpPr>
        <p:spPr>
          <a:xfrm>
            <a:off x="1427451" y="1491174"/>
            <a:ext cx="180000" cy="180000"/>
          </a:xfrm>
          <a:prstGeom prst="rtTriangle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116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tecola Fat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9">
            <a:extLst>
              <a:ext uri="{FF2B5EF4-FFF2-40B4-BE49-F238E27FC236}">
                <a16:creationId xmlns="" xmlns:a16="http://schemas.microsoft.com/office/drawing/2014/main" id="{9EB59B95-FFC1-4D0F-9B57-0A5C9A34E4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0" y="785737"/>
            <a:ext cx="9803637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6A4E87-0BFD-4B24-B4C6-967CD3715D1A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847493" y="1714395"/>
            <a:ext cx="5813657" cy="5307507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7E867530-CB8D-4148-9161-14062AC2ECD0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7155210" y="1717884"/>
            <a:ext cx="5813657" cy="5307507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3" y="7245895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3488345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Índic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236" y="782"/>
            <a:ext cx="13322300" cy="7560481"/>
          </a:xfrm>
          <a:prstGeom prst="rect">
            <a:avLst/>
          </a:prstGeom>
        </p:spPr>
      </p:pic>
      <p:sp>
        <p:nvSpPr>
          <p:cNvPr id="11" name="Espaço Reservado para Texto 6">
            <a:extLst>
              <a:ext uri="{FF2B5EF4-FFF2-40B4-BE49-F238E27FC236}">
                <a16:creationId xmlns=""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6456" y="572877"/>
            <a:ext cx="6392603" cy="5673528"/>
          </a:xfrm>
        </p:spPr>
        <p:txBody>
          <a:bodyPr anchor="t">
            <a:normAutofit/>
          </a:bodyPr>
          <a:lstStyle>
            <a:lvl1pPr marL="0" indent="0">
              <a:lnSpc>
                <a:spcPct val="200000"/>
              </a:lnSpc>
              <a:buNone/>
              <a:defRPr sz="1200" cap="all" baseline="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1. Introdução</a:t>
            </a:r>
          </a:p>
          <a:p>
            <a:pPr lvl="0"/>
            <a:r>
              <a:rPr lang="pt-BR" dirty="0"/>
              <a:t>2. Eventos relevantes</a:t>
            </a:r>
          </a:p>
          <a:p>
            <a:pPr lvl="0"/>
            <a:r>
              <a:rPr lang="pt-BR" dirty="0"/>
              <a:t>3. Descrição das empresas</a:t>
            </a:r>
          </a:p>
          <a:p>
            <a:pPr lvl="0"/>
            <a:r>
              <a:rPr lang="pt-BR" dirty="0"/>
              <a:t>4. Endividamento</a:t>
            </a:r>
          </a:p>
          <a:p>
            <a:pPr lvl="0"/>
            <a:r>
              <a:rPr lang="pt-BR" dirty="0"/>
              <a:t>5. Informações operacionais</a:t>
            </a:r>
          </a:p>
          <a:p>
            <a:pPr lvl="0"/>
            <a:r>
              <a:rPr lang="pt-BR" dirty="0"/>
              <a:t>6. Dados financeiros- econômicos</a:t>
            </a:r>
          </a:p>
          <a:p>
            <a:pPr lvl="0"/>
            <a:r>
              <a:rPr lang="pt-BR" dirty="0"/>
              <a:t>7. Plano de Recuperação Judicial</a:t>
            </a:r>
          </a:p>
          <a:p>
            <a:pPr lvl="0"/>
            <a:r>
              <a:rPr lang="pt-BR" dirty="0"/>
              <a:t>8. Aspectos jurídicos</a:t>
            </a:r>
          </a:p>
        </p:txBody>
      </p:sp>
      <p:sp>
        <p:nvSpPr>
          <p:cNvPr id="12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2359" y="2819090"/>
            <a:ext cx="3051337" cy="1724820"/>
          </a:xfrm>
        </p:spPr>
        <p:txBody>
          <a:bodyPr wrap="square" tIns="57600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ÍNDICE</a:t>
            </a:r>
          </a:p>
        </p:txBody>
      </p:sp>
      <p:sp>
        <p:nvSpPr>
          <p:cNvPr id="13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2359" y="5570807"/>
            <a:ext cx="2625583" cy="54864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cap="all" baseline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Relatório</a:t>
            </a:r>
          </a:p>
          <a:p>
            <a:pPr lvl="0"/>
            <a:r>
              <a:rPr lang="pt-BR" dirty="0"/>
              <a:t>Mensal de atividades</a:t>
            </a:r>
          </a:p>
        </p:txBody>
      </p:sp>
      <p:sp>
        <p:nvSpPr>
          <p:cNvPr id="14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22359" y="6116416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15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22359" y="4523404"/>
            <a:ext cx="3051338" cy="59728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cap="all" baseline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Recuperação</a:t>
            </a:r>
          </a:p>
          <a:p>
            <a:pPr lvl="0"/>
            <a:r>
              <a:rPr lang="pt-BR" dirty="0"/>
              <a:t>judicial</a:t>
            </a: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230" y="5248016"/>
            <a:ext cx="419100" cy="400050"/>
          </a:xfrm>
          <a:prstGeom prst="rect">
            <a:avLst/>
          </a:prstGeom>
        </p:spPr>
      </p:pic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317E97AE-A66A-4D68-9BD2-7DA9E3DC7B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2359" y="6374273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8BAF4669-FB59-4130-B54A-7B384D4299C9}"/>
              </a:ext>
            </a:extLst>
          </p:cNvPr>
          <p:cNvSpPr/>
          <p:nvPr userDrawn="1"/>
        </p:nvSpPr>
        <p:spPr>
          <a:xfrm>
            <a:off x="4516916" y="0"/>
            <a:ext cx="947450" cy="7561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</p:spTree>
    <p:extLst>
      <p:ext uri="{BB962C8B-B14F-4D97-AF65-F5344CB8AC3E}">
        <p14:creationId xmlns:p14="http://schemas.microsoft.com/office/powerpoint/2010/main" val="828987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4 textos e 4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FE950BD-F581-4BD7-ABD5-D289F3D60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3315950" cy="7553325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1365661" y="4674920"/>
            <a:ext cx="5597114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7122214" y="4682125"/>
            <a:ext cx="5760001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18" name="Conector reto 17"/>
          <p:cNvCxnSpPr>
            <a:cxnSpLocks/>
          </p:cNvCxnSpPr>
          <p:nvPr userDrawn="1"/>
        </p:nvCxnSpPr>
        <p:spPr>
          <a:xfrm>
            <a:off x="1365662" y="1629649"/>
            <a:ext cx="11534873" cy="26225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 userDrawn="1"/>
        </p:nvCxnSpPr>
        <p:spPr>
          <a:xfrm>
            <a:off x="1365661" y="4631343"/>
            <a:ext cx="5597114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7122214" y="4631343"/>
            <a:ext cx="5760001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365662" y="1155291"/>
            <a:ext cx="11533913" cy="47435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1365661" y="4123524"/>
            <a:ext cx="5597114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7122215" y="4120280"/>
            <a:ext cx="5760000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4" name="Line 64">
            <a:extLst>
              <a:ext uri="{FF2B5EF4-FFF2-40B4-BE49-F238E27FC236}">
                <a16:creationId xmlns="" xmlns:a16="http://schemas.microsoft.com/office/drawing/2014/main" id="{95690691-072C-4E39-8C14-EBA286A39EE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33" name="Espaço Reservado para Texto 3">
            <a:extLst>
              <a:ext uri="{FF2B5EF4-FFF2-40B4-BE49-F238E27FC236}">
                <a16:creationId xmlns="" xmlns:a16="http://schemas.microsoft.com/office/drawing/2014/main" id="{36A88377-96AC-4557-B502-3F59CFFA14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623" y="6905863"/>
            <a:ext cx="3262731" cy="217647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38" name="Title 1">
            <a:extLst>
              <a:ext uri="{FF2B5EF4-FFF2-40B4-BE49-F238E27FC236}">
                <a16:creationId xmlns="" xmlns:a16="http://schemas.microsoft.com/office/drawing/2014/main" id="{61490F4B-1D74-4842-8498-DEF0E9B5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17" y="603908"/>
            <a:ext cx="7734276" cy="468000"/>
          </a:xfrm>
        </p:spPr>
        <p:txBody>
          <a:bodyPr>
            <a:normAutofit/>
          </a:bodyPr>
          <a:lstStyle>
            <a:lvl1pPr algn="r">
              <a:defRPr sz="1800" b="1">
                <a:solidFill>
                  <a:srgbClr val="B58B23"/>
                </a:solidFill>
                <a:latin typeface="Hurme Geometric Sans 1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="" xmlns:a16="http://schemas.microsoft.com/office/drawing/2014/main" id="{0BC3A3F4-2DE5-4084-A00C-61559928796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1365662" y="1714396"/>
            <a:ext cx="11519579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345623" y="705711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1904806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ub título com 2 títulos e 2 textos na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1022496" y="2872492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018569" y="2406366"/>
            <a:ext cx="11276354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=""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8569" y="1835036"/>
            <a:ext cx="1126822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1032636" y="5072116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026923" y="4600926"/>
            <a:ext cx="11268000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</p:spTree>
    <p:extLst>
      <p:ext uri="{BB962C8B-B14F-4D97-AF65-F5344CB8AC3E}">
        <p14:creationId xmlns:p14="http://schemas.microsoft.com/office/powerpoint/2010/main" val="1340290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82" y="0"/>
            <a:ext cx="13322300" cy="7560481"/>
          </a:xfrm>
          <a:prstGeom prst="rect">
            <a:avLst/>
          </a:prstGeom>
        </p:spPr>
      </p:pic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1022496" y="2872492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018569" y="2406366"/>
            <a:ext cx="11276354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=""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8569" y="1835036"/>
            <a:ext cx="1126822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1032636" y="5072116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026923" y="4600926"/>
            <a:ext cx="11268000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</p:spTree>
    <p:extLst>
      <p:ext uri="{BB962C8B-B14F-4D97-AF65-F5344CB8AC3E}">
        <p14:creationId xmlns:p14="http://schemas.microsoft.com/office/powerpoint/2010/main" val="1714680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1E934263-EE15-4724-8D70-25FEFD93C4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1032636" y="2955753"/>
            <a:ext cx="11240086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026923" y="2406366"/>
            <a:ext cx="11251512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=""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7040" y="1595567"/>
            <a:ext cx="1126822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2800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1026923" y="5154331"/>
            <a:ext cx="11240086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026923" y="4600926"/>
            <a:ext cx="11251512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</p:spTree>
    <p:extLst>
      <p:ext uri="{BB962C8B-B14F-4D97-AF65-F5344CB8AC3E}">
        <p14:creationId xmlns:p14="http://schemas.microsoft.com/office/powerpoint/2010/main" val="3261047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2FF1FE2C-7222-49CD-85C3-BEE3519528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121796" y="1274214"/>
            <a:ext cx="9833293" cy="179868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1pPr>
            <a:lvl2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2pPr>
            <a:lvl3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34091" y="1281221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ctr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3121796" y="3172037"/>
            <a:ext cx="9833293" cy="179868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1pPr>
            <a:lvl2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2pPr>
            <a:lvl3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34091" y="3169709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ctr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3121796" y="5076466"/>
            <a:ext cx="9833293" cy="179868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1pPr>
            <a:lvl2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2pPr>
            <a:lvl3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34091" y="5077758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ctr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17" name="Título 9">
            <a:extLst>
              <a:ext uri="{FF2B5EF4-FFF2-40B4-BE49-F238E27FC236}">
                <a16:creationId xmlns="" xmlns:a16="http://schemas.microsoft.com/office/drawing/2014/main" id="{BA6327CC-3434-4961-A58C-4ACCDC5DCC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93926" y="537332"/>
            <a:ext cx="9128368" cy="555625"/>
          </a:xfrm>
        </p:spPr>
        <p:txBody>
          <a:bodyPr>
            <a:normAutofit/>
          </a:bodyPr>
          <a:lstStyle/>
          <a:p>
            <a:pPr algn="r"/>
            <a:endParaRPr lang="pt-BR" sz="1800" b="1" cap="all" dirty="0">
              <a:solidFill>
                <a:srgbClr val="B48A20"/>
              </a:solidFill>
              <a:latin typeface="Hurme Geometric Sans 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07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49D33BFB-04EA-4DF9-ADEE-EB8F4A6F390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8" y="0"/>
            <a:ext cx="13326122" cy="7559095"/>
          </a:xfrm>
          <a:prstGeom prst="rect">
            <a:avLst/>
          </a:prstGeom>
        </p:spPr>
      </p:pic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C82304E8-5335-45C8-8AA0-5A4453FCA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7103" y="1009398"/>
            <a:ext cx="11340791" cy="559127"/>
          </a:xfrm>
        </p:spPr>
        <p:txBody>
          <a:bodyPr anchor="ctr">
            <a:normAutofit/>
          </a:bodyPr>
          <a:lstStyle>
            <a:lvl1pPr marL="0" indent="0">
              <a:buNone/>
              <a:defRPr sz="22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="" xmlns:a16="http://schemas.microsoft.com/office/drawing/2014/main" id="{C11217EC-EE39-4350-B0DF-D969549597C2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981306" y="1748630"/>
            <a:ext cx="2843465" cy="644108"/>
          </a:xfrm>
          <a:prstGeom prst="chevron">
            <a:avLst>
              <a:gd name="adj" fmla="val 34952"/>
            </a:avLst>
          </a:prstGeom>
          <a:solidFill>
            <a:srgbClr val="1E1E1E"/>
          </a:solidFill>
          <a:ln w="12700" cap="rnd" algn="ctr">
            <a:noFill/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B58B23"/>
                </a:solidFill>
                <a:latin typeface="Hurme Geometric Sans 1"/>
              </a:rPr>
              <a:t>Text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="" xmlns:a16="http://schemas.microsoft.com/office/drawing/2014/main" id="{AE610DDF-A00C-4028-9C18-C33CA719F29F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gray">
          <a:xfrm>
            <a:off x="3827719" y="1748630"/>
            <a:ext cx="2843465" cy="644108"/>
          </a:xfrm>
          <a:prstGeom prst="chevron">
            <a:avLst>
              <a:gd name="adj" fmla="val 34975"/>
            </a:avLst>
          </a:prstGeom>
          <a:solidFill>
            <a:srgbClr val="565656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B58B23"/>
                </a:solidFill>
                <a:latin typeface="Hurme Geometric Sans 1"/>
              </a:rPr>
              <a:t>Text</a:t>
            </a:r>
          </a:p>
        </p:txBody>
      </p:sp>
      <p:sp>
        <p:nvSpPr>
          <p:cNvPr id="13" name="AutoShape 5">
            <a:extLst>
              <a:ext uri="{FF2B5EF4-FFF2-40B4-BE49-F238E27FC236}">
                <a16:creationId xmlns="" xmlns:a16="http://schemas.microsoft.com/office/drawing/2014/main" id="{36B854BC-E043-4885-A40B-B5E94953097C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gray">
          <a:xfrm>
            <a:off x="6651702" y="1748630"/>
            <a:ext cx="2843465" cy="644108"/>
          </a:xfrm>
          <a:prstGeom prst="chevron">
            <a:avLst>
              <a:gd name="adj" fmla="val 34975"/>
            </a:avLst>
          </a:prstGeom>
          <a:solidFill>
            <a:srgbClr val="B4B4B4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565656"/>
                </a:solidFill>
                <a:latin typeface="Hurme Geometric Sans 1"/>
              </a:rPr>
              <a:t>Text</a:t>
            </a:r>
          </a:p>
        </p:txBody>
      </p:sp>
      <p:sp>
        <p:nvSpPr>
          <p:cNvPr id="16" name="AutoShape 6">
            <a:extLst>
              <a:ext uri="{FF2B5EF4-FFF2-40B4-BE49-F238E27FC236}">
                <a16:creationId xmlns="" xmlns:a16="http://schemas.microsoft.com/office/drawing/2014/main" id="{96D80A08-96D3-403E-BF12-747BA396ACB8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9478633" y="1753405"/>
            <a:ext cx="2843465" cy="644108"/>
          </a:xfrm>
          <a:prstGeom prst="chevron">
            <a:avLst>
              <a:gd name="adj" fmla="val 34975"/>
            </a:avLst>
          </a:prstGeom>
          <a:solidFill>
            <a:srgbClr val="E0E0E0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1E1E1E"/>
                </a:solidFill>
                <a:latin typeface="Hurme Geometric Sans 1"/>
              </a:rPr>
              <a:t>Text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="" xmlns:a16="http://schemas.microsoft.com/office/drawing/2014/main" id="{9FE40412-37B4-4C33-8312-0A348EB3A4CE}"/>
              </a:ext>
            </a:extLst>
          </p:cNvPr>
          <p:cNvSpPr txBox="1">
            <a:spLocks/>
          </p:cNvSpPr>
          <p:nvPr userDrawn="1"/>
        </p:nvSpPr>
        <p:spPr>
          <a:xfrm>
            <a:off x="1016739" y="2392738"/>
            <a:ext cx="2808032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="" xmlns:a16="http://schemas.microsoft.com/office/drawing/2014/main" id="{0CBBCA4C-AA28-4351-ADCB-30715F5643B5}"/>
              </a:ext>
            </a:extLst>
          </p:cNvPr>
          <p:cNvSpPr txBox="1">
            <a:spLocks/>
          </p:cNvSpPr>
          <p:nvPr userDrawn="1"/>
        </p:nvSpPr>
        <p:spPr>
          <a:xfrm>
            <a:off x="3824770" y="2454091"/>
            <a:ext cx="2826931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="" xmlns:a16="http://schemas.microsoft.com/office/drawing/2014/main" id="{8D0E20B8-6BBE-437A-BC8F-467A9EA44F55}"/>
              </a:ext>
            </a:extLst>
          </p:cNvPr>
          <p:cNvSpPr txBox="1">
            <a:spLocks/>
          </p:cNvSpPr>
          <p:nvPr userDrawn="1"/>
        </p:nvSpPr>
        <p:spPr>
          <a:xfrm>
            <a:off x="6670601" y="2454091"/>
            <a:ext cx="2808032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="" xmlns:a16="http://schemas.microsoft.com/office/drawing/2014/main" id="{A727B1DE-DAAA-4E14-A719-47F7F4348655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>
          <a:xfrm>
            <a:off x="9514067" y="2454091"/>
            <a:ext cx="2808032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</p:spTree>
    <p:extLst>
      <p:ext uri="{BB962C8B-B14F-4D97-AF65-F5344CB8AC3E}">
        <p14:creationId xmlns:p14="http://schemas.microsoft.com/office/powerpoint/2010/main" val="2509335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FC77D54B-20AB-459C-83CA-05B67B389B1A}"/>
              </a:ext>
            </a:extLst>
          </p:cNvPr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0" name="Line 64">
            <a:extLst>
              <a:ext uri="{FF2B5EF4-FFF2-40B4-BE49-F238E27FC236}">
                <a16:creationId xmlns="" xmlns:a16="http://schemas.microsoft.com/office/drawing/2014/main" id="{B1EF051F-8B68-4D94-A2A8-5467C7BE890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86336" y="7209542"/>
            <a:ext cx="11880119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  <a:latin typeface="Tautz-Regular3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95634EB2-C143-4AB0-B3D1-9CB1985F3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77" y="3"/>
            <a:ext cx="12615412" cy="55568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C82304E8-5335-45C8-8AA0-5A4453FCA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9674" y="554852"/>
            <a:ext cx="1260260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2200">
                <a:solidFill>
                  <a:srgbClr val="1E1E1E"/>
                </a:solidFill>
                <a:latin typeface="Hurme Geometric Sans 1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3" name="Line 64">
            <a:extLst>
              <a:ext uri="{FF2B5EF4-FFF2-40B4-BE49-F238E27FC236}">
                <a16:creationId xmlns="" xmlns:a16="http://schemas.microsoft.com/office/drawing/2014/main" id="{2B59EA78-C7AC-435B-8620-5CB0E325E29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39672" y="554843"/>
            <a:ext cx="1255653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80652771-FF33-4B02-8E0B-F2EEF09802BC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52881" y="3496601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3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="" xmlns:a16="http://schemas.microsoft.com/office/drawing/2014/main" id="{81FF0E11-0AC0-4F23-AD47-FDE93C10A757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2881" y="4640528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4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="" xmlns:a16="http://schemas.microsoft.com/office/drawing/2014/main" id="{E74642C7-3908-4B04-B5B3-A65C64DD83EE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352881" y="5815233"/>
            <a:ext cx="6052638" cy="269729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200" b="1" dirty="0">
                <a:solidFill>
                  <a:srgbClr val="B58B23"/>
                </a:solidFill>
                <a:latin typeface="Hurme Geometric Sans 1"/>
              </a:rPr>
              <a:t>5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25C94AA-66B0-41BF-9BFC-315E1BC02548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352881" y="2352674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2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="" xmlns:a16="http://schemas.microsoft.com/office/drawing/2014/main" id="{2ED67C46-D878-4D03-ACBB-C0E02CD2BF3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352881" y="1208745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1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="" xmlns:a16="http://schemas.microsoft.com/office/drawing/2014/main" id="{7F2EBE78-8357-447C-87AB-BE6C864CE4F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6931954" y="3496601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8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="" xmlns:a16="http://schemas.microsoft.com/office/drawing/2014/main" id="{521F17CC-BAA1-412B-B580-85FEB2C28ACB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6931954" y="4640528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9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="" xmlns:a16="http://schemas.microsoft.com/office/drawing/2014/main" id="{89BD0CC2-FBAA-44B6-8B1C-3E9FBAE429C7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6931954" y="5784456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10</a:t>
            </a:r>
          </a:p>
        </p:txBody>
      </p:sp>
      <p:sp>
        <p:nvSpPr>
          <p:cNvPr id="24" name="Rectangle 4">
            <a:extLst>
              <a:ext uri="{FF2B5EF4-FFF2-40B4-BE49-F238E27FC236}">
                <a16:creationId xmlns="" xmlns:a16="http://schemas.microsoft.com/office/drawing/2014/main" id="{30511B0B-5BBE-4E67-963F-0942B28C8B93}"/>
              </a:ext>
            </a:extLst>
          </p:cNvPr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6931954" y="2352674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7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="" xmlns:a16="http://schemas.microsoft.com/office/drawing/2014/main" id="{E60C2DC8-B612-4429-BA18-6E142AA7F47A}"/>
              </a:ext>
            </a:extLst>
          </p:cNvPr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6931954" y="1208745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6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="" xmlns:a16="http://schemas.microsoft.com/office/drawing/2014/main" id="{47D1C0F1-D79D-4043-8934-D3C7B95359A3}"/>
              </a:ext>
            </a:extLst>
          </p:cNvPr>
          <p:cNvSpPr txBox="1">
            <a:spLocks/>
          </p:cNvSpPr>
          <p:nvPr userDrawn="1"/>
        </p:nvSpPr>
        <p:spPr>
          <a:xfrm>
            <a:off x="1044441" y="1548283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="" xmlns:a16="http://schemas.microsoft.com/office/drawing/2014/main" id="{A1D7F84C-D17A-4D83-8D6F-6A13DAEF773C}"/>
              </a:ext>
            </a:extLst>
          </p:cNvPr>
          <p:cNvSpPr txBox="1">
            <a:spLocks/>
          </p:cNvSpPr>
          <p:nvPr userDrawn="1"/>
        </p:nvSpPr>
        <p:spPr>
          <a:xfrm>
            <a:off x="1044441" y="2692210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="" xmlns:a16="http://schemas.microsoft.com/office/drawing/2014/main" id="{F9E0237D-0374-4A45-8F40-F2E4EED447C4}"/>
              </a:ext>
            </a:extLst>
          </p:cNvPr>
          <p:cNvSpPr txBox="1">
            <a:spLocks/>
          </p:cNvSpPr>
          <p:nvPr userDrawn="1"/>
        </p:nvSpPr>
        <p:spPr>
          <a:xfrm>
            <a:off x="1044441" y="3836138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="" xmlns:a16="http://schemas.microsoft.com/office/drawing/2014/main" id="{C789D079-71E0-4C8B-98D9-AAF241B16F36}"/>
              </a:ext>
            </a:extLst>
          </p:cNvPr>
          <p:cNvSpPr txBox="1">
            <a:spLocks/>
          </p:cNvSpPr>
          <p:nvPr userDrawn="1"/>
        </p:nvSpPr>
        <p:spPr>
          <a:xfrm>
            <a:off x="1044441" y="4980067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="" xmlns:a16="http://schemas.microsoft.com/office/drawing/2014/main" id="{120E3F9F-6704-42F8-AA4B-BCC1C1EC20C3}"/>
              </a:ext>
            </a:extLst>
          </p:cNvPr>
          <p:cNvSpPr txBox="1">
            <a:spLocks/>
          </p:cNvSpPr>
          <p:nvPr userDrawn="1"/>
        </p:nvSpPr>
        <p:spPr>
          <a:xfrm>
            <a:off x="7623517" y="1548283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="" xmlns:a16="http://schemas.microsoft.com/office/drawing/2014/main" id="{74D475B5-77A0-41E9-9752-821E39BEC8E2}"/>
              </a:ext>
            </a:extLst>
          </p:cNvPr>
          <p:cNvSpPr txBox="1">
            <a:spLocks/>
          </p:cNvSpPr>
          <p:nvPr userDrawn="1"/>
        </p:nvSpPr>
        <p:spPr>
          <a:xfrm>
            <a:off x="7623517" y="2692210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="" xmlns:a16="http://schemas.microsoft.com/office/drawing/2014/main" id="{39FF35C3-01F5-4DC7-8199-59980B505D86}"/>
              </a:ext>
            </a:extLst>
          </p:cNvPr>
          <p:cNvSpPr txBox="1">
            <a:spLocks/>
          </p:cNvSpPr>
          <p:nvPr userDrawn="1"/>
        </p:nvSpPr>
        <p:spPr>
          <a:xfrm>
            <a:off x="7623517" y="3836138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="" xmlns:a16="http://schemas.microsoft.com/office/drawing/2014/main" id="{A0C1281C-91DE-4FE9-9001-A99795BD6EC6}"/>
              </a:ext>
            </a:extLst>
          </p:cNvPr>
          <p:cNvSpPr txBox="1">
            <a:spLocks/>
          </p:cNvSpPr>
          <p:nvPr userDrawn="1"/>
        </p:nvSpPr>
        <p:spPr>
          <a:xfrm>
            <a:off x="7623517" y="4980067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="" xmlns:a16="http://schemas.microsoft.com/office/drawing/2014/main" id="{038672FD-20C8-4082-B087-ADAF66479858}"/>
              </a:ext>
            </a:extLst>
          </p:cNvPr>
          <p:cNvSpPr txBox="1">
            <a:spLocks/>
          </p:cNvSpPr>
          <p:nvPr userDrawn="1"/>
        </p:nvSpPr>
        <p:spPr>
          <a:xfrm>
            <a:off x="1044441" y="6123994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="" xmlns:a16="http://schemas.microsoft.com/office/drawing/2014/main" id="{E0B3674B-6ABB-426E-B15B-9CBE837D01A4}"/>
              </a:ext>
            </a:extLst>
          </p:cNvPr>
          <p:cNvSpPr txBox="1">
            <a:spLocks/>
          </p:cNvSpPr>
          <p:nvPr userDrawn="1"/>
        </p:nvSpPr>
        <p:spPr>
          <a:xfrm>
            <a:off x="7623517" y="6123994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</p:spTree>
    <p:extLst>
      <p:ext uri="{BB962C8B-B14F-4D97-AF65-F5344CB8AC3E}">
        <p14:creationId xmlns:p14="http://schemas.microsoft.com/office/powerpoint/2010/main" val="12807993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51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texto sem título na vertical e 2 títulos e textos na horizont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37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extos sem títulos 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91680" y="7113919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633798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is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62333" y="834486"/>
            <a:ext cx="2564826" cy="2932145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noFill/>
          </a:ln>
        </p:spPr>
        <p:txBody>
          <a:bodyPr vert="horz" lIns="106985" tIns="53492" rIns="106985" bIns="53492" rtlCol="0" anchor="ctr" anchorCtr="0">
            <a:normAutofit/>
          </a:bodyPr>
          <a:lstStyle>
            <a:lvl1pPr>
              <a:defRPr lang="en-US" sz="17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0"/>
          </p:nvPr>
        </p:nvSpPr>
        <p:spPr>
          <a:xfrm>
            <a:off x="3118130" y="848486"/>
            <a:ext cx="9804164" cy="2932145"/>
          </a:xfrm>
          <a:prstGeom prst="rect">
            <a:avLst/>
          </a:prstGeom>
          <a:solidFill>
            <a:schemeClr val="bg1">
              <a:lumMod val="75000"/>
              <a:alpha val="78824"/>
            </a:schemeClr>
          </a:solidFill>
        </p:spPr>
        <p:txBody>
          <a:bodyPr vert="horz" lIns="106985" tIns="53492" rIns="106985" bIns="53492" rtlCol="0">
            <a:noAutofit/>
          </a:bodyPr>
          <a:lstStyle>
            <a:lvl1pPr>
              <a:defRPr lang="en-US" sz="2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9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5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21"/>
          </p:nvPr>
        </p:nvSpPr>
        <p:spPr>
          <a:xfrm>
            <a:off x="362333" y="3901593"/>
            <a:ext cx="2564826" cy="2932145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noFill/>
          </a:ln>
        </p:spPr>
        <p:txBody>
          <a:bodyPr vert="horz" lIns="106985" tIns="53492" rIns="106985" bIns="53492" rtlCol="0" anchor="ctr" anchorCtr="0">
            <a:normAutofit/>
          </a:bodyPr>
          <a:lstStyle>
            <a:lvl1pPr>
              <a:defRPr lang="en-US" sz="17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2"/>
          </p:nvPr>
        </p:nvSpPr>
        <p:spPr>
          <a:xfrm>
            <a:off x="3118130" y="3901592"/>
            <a:ext cx="9804164" cy="2932145"/>
          </a:xfrm>
          <a:prstGeom prst="rect">
            <a:avLst/>
          </a:prstGeom>
          <a:solidFill>
            <a:schemeClr val="bg1">
              <a:lumMod val="75000"/>
              <a:alpha val="78824"/>
            </a:schemeClr>
          </a:solidFill>
        </p:spPr>
        <p:txBody>
          <a:bodyPr vert="horz" lIns="106985" tIns="53492" rIns="106985" bIns="53492" rtlCol="0">
            <a:noAutofit/>
          </a:bodyPr>
          <a:lstStyle>
            <a:lvl1pPr>
              <a:defRPr lang="en-US" sz="2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9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5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5" name="Line 64">
            <a:extLst>
              <a:ext uri="{FF2B5EF4-FFF2-40B4-BE49-F238E27FC236}">
                <a16:creationId xmlns="" xmlns:a16="http://schemas.microsoft.com/office/drawing/2014/main" id="{1082D0FC-A5A7-4847-96B2-353B5B50C88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351E0860-7409-45FF-8D64-CED670D96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77" y="3"/>
            <a:ext cx="12615412" cy="55568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3011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os Relevant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754873" y="3249637"/>
            <a:ext cx="2743202" cy="3826412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10"/>
          </p:nvPr>
        </p:nvSpPr>
        <p:spPr>
          <a:xfrm>
            <a:off x="4754873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1"/>
          </p:nvPr>
        </p:nvSpPr>
        <p:spPr>
          <a:xfrm>
            <a:off x="7596547" y="3249637"/>
            <a:ext cx="2743202" cy="3826412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7" name="Content Placeholder 2"/>
          <p:cNvSpPr>
            <a:spLocks noGrp="1"/>
          </p:cNvSpPr>
          <p:nvPr>
            <p:ph sz="half" idx="12"/>
          </p:nvPr>
        </p:nvSpPr>
        <p:spPr>
          <a:xfrm>
            <a:off x="7596547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3"/>
          </p:nvPr>
        </p:nvSpPr>
        <p:spPr>
          <a:xfrm>
            <a:off x="10459423" y="3249637"/>
            <a:ext cx="2743202" cy="3826412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2" name="Content Placeholder 2"/>
          <p:cNvSpPr>
            <a:spLocks noGrp="1"/>
          </p:cNvSpPr>
          <p:nvPr>
            <p:ph sz="half" idx="14"/>
          </p:nvPr>
        </p:nvSpPr>
        <p:spPr>
          <a:xfrm>
            <a:off x="10452486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62866EB1-14F0-4AEC-92A2-D226039D76B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416941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1E1E1E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pt-BR" dirty="0"/>
              <a:t>5. DESMONTRA</a:t>
            </a:r>
          </a:p>
        </p:txBody>
      </p:sp>
      <p:sp>
        <p:nvSpPr>
          <p:cNvPr id="11" name="Triângulo Retângulo 10">
            <a:extLst>
              <a:ext uri="{FF2B5EF4-FFF2-40B4-BE49-F238E27FC236}">
                <a16:creationId xmlns="" xmlns:a16="http://schemas.microsoft.com/office/drawing/2014/main" id="{CE95FA64-45F8-44AD-81C2-048A332EFF1E}"/>
              </a:ext>
            </a:extLst>
          </p:cNvPr>
          <p:cNvSpPr/>
          <p:nvPr userDrawn="1"/>
        </p:nvSpPr>
        <p:spPr>
          <a:xfrm>
            <a:off x="1416941" y="1598054"/>
            <a:ext cx="180000" cy="180000"/>
          </a:xfrm>
          <a:prstGeom prst="rtTriangle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400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lão de Fala: Retângulo 7">
            <a:extLst>
              <a:ext uri="{FF2B5EF4-FFF2-40B4-BE49-F238E27FC236}">
                <a16:creationId xmlns="" xmlns:a16="http://schemas.microsoft.com/office/drawing/2014/main" id="{8E35D16A-4266-4820-9C3A-018C54E5CFBF}"/>
              </a:ext>
            </a:extLst>
          </p:cNvPr>
          <p:cNvSpPr/>
          <p:nvPr userDrawn="1"/>
        </p:nvSpPr>
        <p:spPr>
          <a:xfrm>
            <a:off x="254618" y="2878020"/>
            <a:ext cx="1706137" cy="100649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B37074B3-3C55-487E-B80F-B414E49351D4}"/>
              </a:ext>
            </a:extLst>
          </p:cNvPr>
          <p:cNvSpPr/>
          <p:nvPr userDrawn="1"/>
        </p:nvSpPr>
        <p:spPr>
          <a:xfrm>
            <a:off x="1581641" y="255026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13" name="Seta: para a Direita 12">
            <a:extLst>
              <a:ext uri="{FF2B5EF4-FFF2-40B4-BE49-F238E27FC236}">
                <a16:creationId xmlns="" xmlns:a16="http://schemas.microsoft.com/office/drawing/2014/main" id="{4287F6AD-2FB3-415B-841D-8763994BC096}"/>
              </a:ext>
            </a:extLst>
          </p:cNvPr>
          <p:cNvSpPr/>
          <p:nvPr userDrawn="1"/>
        </p:nvSpPr>
        <p:spPr>
          <a:xfrm>
            <a:off x="267629" y="4408227"/>
            <a:ext cx="12056299" cy="232012"/>
          </a:xfrm>
          <a:prstGeom prst="rightArrow">
            <a:avLst/>
          </a:prstGeom>
          <a:gradFill flip="none" rotWithShape="1">
            <a:gsLst>
              <a:gs pos="0">
                <a:srgbClr val="B48A20"/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 descr="16.12.2016">
            <a:extLst>
              <a:ext uri="{FF2B5EF4-FFF2-40B4-BE49-F238E27FC236}">
                <a16:creationId xmlns="" xmlns:a16="http://schemas.microsoft.com/office/drawing/2014/main" id="{19663A40-B196-4491-8312-005F9B15AEB2}"/>
              </a:ext>
            </a:extLst>
          </p:cNvPr>
          <p:cNvSpPr/>
          <p:nvPr userDrawn="1"/>
        </p:nvSpPr>
        <p:spPr>
          <a:xfrm>
            <a:off x="477671" y="4367283"/>
            <a:ext cx="1116981" cy="3821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16.12.2016</a:t>
            </a:r>
          </a:p>
        </p:txBody>
      </p:sp>
      <p:sp>
        <p:nvSpPr>
          <p:cNvPr id="19" name="Balão de Fala: Retângulo 18">
            <a:extLst>
              <a:ext uri="{FF2B5EF4-FFF2-40B4-BE49-F238E27FC236}">
                <a16:creationId xmlns="" xmlns:a16="http://schemas.microsoft.com/office/drawing/2014/main" id="{82728858-BE9A-461B-A0F5-94CDB7531FCF}"/>
              </a:ext>
            </a:extLst>
          </p:cNvPr>
          <p:cNvSpPr/>
          <p:nvPr userDrawn="1"/>
        </p:nvSpPr>
        <p:spPr>
          <a:xfrm rot="10800000">
            <a:off x="1960754" y="5273136"/>
            <a:ext cx="1706137" cy="1008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 descr="16.12.2016">
            <a:extLst>
              <a:ext uri="{FF2B5EF4-FFF2-40B4-BE49-F238E27FC236}">
                <a16:creationId xmlns="" xmlns:a16="http://schemas.microsoft.com/office/drawing/2014/main" id="{839ECD98-8830-40C1-B7D8-DD22D13B1743}"/>
              </a:ext>
            </a:extLst>
          </p:cNvPr>
          <p:cNvSpPr/>
          <p:nvPr userDrawn="1"/>
        </p:nvSpPr>
        <p:spPr>
          <a:xfrm>
            <a:off x="2268342" y="4367282"/>
            <a:ext cx="1116981" cy="3821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19.12.2016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06454683-AAC0-4A03-96E2-7B64A5BE3C25}"/>
              </a:ext>
            </a:extLst>
          </p:cNvPr>
          <p:cNvSpPr/>
          <p:nvPr userDrawn="1"/>
        </p:nvSpPr>
        <p:spPr>
          <a:xfrm>
            <a:off x="3287777" y="5865637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3" name="Balão de Fala: Retângulo 22">
            <a:extLst>
              <a:ext uri="{FF2B5EF4-FFF2-40B4-BE49-F238E27FC236}">
                <a16:creationId xmlns="" xmlns:a16="http://schemas.microsoft.com/office/drawing/2014/main" id="{5473C4F7-87A3-43EA-A2B2-7FD01AEA4ACB}"/>
              </a:ext>
            </a:extLst>
          </p:cNvPr>
          <p:cNvSpPr/>
          <p:nvPr userDrawn="1"/>
        </p:nvSpPr>
        <p:spPr>
          <a:xfrm rot="10800000">
            <a:off x="5373027" y="5273136"/>
            <a:ext cx="1706137" cy="1008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Balão de Fala: Retângulo 23">
            <a:extLst>
              <a:ext uri="{FF2B5EF4-FFF2-40B4-BE49-F238E27FC236}">
                <a16:creationId xmlns="" xmlns:a16="http://schemas.microsoft.com/office/drawing/2014/main" id="{E9B71CBE-1C77-4A57-BC5A-D0B791BC19C5}"/>
              </a:ext>
            </a:extLst>
          </p:cNvPr>
          <p:cNvSpPr/>
          <p:nvPr userDrawn="1"/>
        </p:nvSpPr>
        <p:spPr>
          <a:xfrm>
            <a:off x="3666890" y="2888256"/>
            <a:ext cx="1706137" cy="100649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 descr="16.12.2016">
            <a:extLst>
              <a:ext uri="{FF2B5EF4-FFF2-40B4-BE49-F238E27FC236}">
                <a16:creationId xmlns="" xmlns:a16="http://schemas.microsoft.com/office/drawing/2014/main" id="{DE597B78-ACA2-456F-8715-3B3E81E8F470}"/>
              </a:ext>
            </a:extLst>
          </p:cNvPr>
          <p:cNvSpPr/>
          <p:nvPr userDrawn="1"/>
        </p:nvSpPr>
        <p:spPr>
          <a:xfrm>
            <a:off x="3961467" y="4367281"/>
            <a:ext cx="1116981" cy="3821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19.12.2016</a:t>
            </a:r>
          </a:p>
        </p:txBody>
      </p:sp>
      <p:sp>
        <p:nvSpPr>
          <p:cNvPr id="27" name="Título 9">
            <a:extLst>
              <a:ext uri="{FF2B5EF4-FFF2-40B4-BE49-F238E27FC236}">
                <a16:creationId xmlns="" xmlns:a16="http://schemas.microsoft.com/office/drawing/2014/main" id="{28DDA3FF-CB39-48BF-92CF-9893BFCACF2D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9. Aspectos jurídicos – linha do tempo processual</a:t>
            </a:r>
          </a:p>
        </p:txBody>
      </p:sp>
    </p:spTree>
    <p:extLst>
      <p:ext uri="{BB962C8B-B14F-4D97-AF65-F5344CB8AC3E}">
        <p14:creationId xmlns:p14="http://schemas.microsoft.com/office/powerpoint/2010/main" val="17000205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5514543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0"/>
          </p:nvPr>
        </p:nvSpPr>
        <p:spPr>
          <a:xfrm>
            <a:off x="5514543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11"/>
          </p:nvPr>
        </p:nvSpPr>
        <p:spPr>
          <a:xfrm>
            <a:off x="8117061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9" name="Content Placeholder 2"/>
          <p:cNvSpPr>
            <a:spLocks noGrp="1"/>
          </p:cNvSpPr>
          <p:nvPr>
            <p:ph sz="half" idx="12"/>
          </p:nvPr>
        </p:nvSpPr>
        <p:spPr>
          <a:xfrm>
            <a:off x="8117061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13"/>
          </p:nvPr>
        </p:nvSpPr>
        <p:spPr>
          <a:xfrm>
            <a:off x="10705708" y="3275429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4"/>
          </p:nvPr>
        </p:nvSpPr>
        <p:spPr>
          <a:xfrm>
            <a:off x="10705708" y="2009337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0230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ub título com 2 títulos e 2 textos na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5514543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0"/>
          </p:nvPr>
        </p:nvSpPr>
        <p:spPr>
          <a:xfrm>
            <a:off x="5514543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11"/>
          </p:nvPr>
        </p:nvSpPr>
        <p:spPr>
          <a:xfrm>
            <a:off x="8117061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9" name="Content Placeholder 2"/>
          <p:cNvSpPr>
            <a:spLocks noGrp="1"/>
          </p:cNvSpPr>
          <p:nvPr>
            <p:ph sz="half" idx="12"/>
          </p:nvPr>
        </p:nvSpPr>
        <p:spPr>
          <a:xfrm>
            <a:off x="8117061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13"/>
          </p:nvPr>
        </p:nvSpPr>
        <p:spPr>
          <a:xfrm>
            <a:off x="10705708" y="3275429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4"/>
          </p:nvPr>
        </p:nvSpPr>
        <p:spPr>
          <a:xfrm>
            <a:off x="10705708" y="2009337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3" y="7245895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41620467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222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DBE5E07-DE2D-4B7D-976D-33640D3E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EE76B76C-5445-4287-8254-8C2E710AB6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6" y="84398"/>
            <a:ext cx="12546048" cy="7116607"/>
          </a:xfrm>
          <a:prstGeom prst="rect">
            <a:avLst/>
          </a:prstGeom>
        </p:spPr>
      </p:pic>
      <p:sp>
        <p:nvSpPr>
          <p:cNvPr id="8" name="Triângulo Retângulo 7">
            <a:extLst>
              <a:ext uri="{FF2B5EF4-FFF2-40B4-BE49-F238E27FC236}">
                <a16:creationId xmlns="" xmlns:a16="http://schemas.microsoft.com/office/drawing/2014/main" id="{6753E6C9-8283-47B8-B7EC-F558043A373C}"/>
              </a:ext>
            </a:extLst>
          </p:cNvPr>
          <p:cNvSpPr/>
          <p:nvPr userDrawn="1"/>
        </p:nvSpPr>
        <p:spPr>
          <a:xfrm>
            <a:off x="1538868" y="3780631"/>
            <a:ext cx="323386" cy="301083"/>
          </a:xfrm>
          <a:prstGeom prst="rtTriangle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3" y="7245895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</p:spTree>
    <p:extLst>
      <p:ext uri="{BB962C8B-B14F-4D97-AF65-F5344CB8AC3E}">
        <p14:creationId xmlns:p14="http://schemas.microsoft.com/office/powerpoint/2010/main" val="377504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651103E9-5859-4F2D-BA42-6C9289F92E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699854" y="1274214"/>
            <a:ext cx="925523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3699852" y="554853"/>
            <a:ext cx="9242421" cy="517274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 i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500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345623" y="6905863"/>
            <a:ext cx="3262731" cy="217647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34093" y="1273373"/>
            <a:ext cx="3365760" cy="72111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3699854" y="3172037"/>
            <a:ext cx="925523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34093" y="3169712"/>
            <a:ext cx="3365760" cy="72111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3699854" y="5091514"/>
            <a:ext cx="925523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34093" y="5092809"/>
            <a:ext cx="3365760" cy="72111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7772" t="25457" r="54179" b="70838"/>
          <a:stretch/>
        </p:blipFill>
        <p:spPr>
          <a:xfrm>
            <a:off x="10684432" y="7286045"/>
            <a:ext cx="2404546" cy="2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2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="" xmlns:a16="http://schemas.microsoft.com/office/drawing/2014/main" id="{89114536-AA96-4FE3-AADD-9B92BCEC59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3121796" y="3172037"/>
            <a:ext cx="983329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EEEEE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34091" y="3169709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3121796" y="5076466"/>
            <a:ext cx="983329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EEEEE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34091" y="5077758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0570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484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Índic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1" name="Espaço Reservado para Texto 6">
            <a:extLst>
              <a:ext uri="{FF2B5EF4-FFF2-40B4-BE49-F238E27FC236}">
                <a16:creationId xmlns=""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6457" y="1314857"/>
            <a:ext cx="3579910" cy="4931548"/>
          </a:xfrm>
        </p:spPr>
        <p:txBody>
          <a:bodyPr anchor="t">
            <a:normAutofit/>
          </a:bodyPr>
          <a:lstStyle>
            <a:lvl1pPr marL="0" indent="0">
              <a:lnSpc>
                <a:spcPct val="200000"/>
              </a:lnSpc>
              <a:buNone/>
              <a:defRPr sz="1200" cap="all" baseline="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1. Introdução</a:t>
            </a:r>
          </a:p>
          <a:p>
            <a:pPr lvl="0"/>
            <a:r>
              <a:rPr lang="pt-BR" dirty="0"/>
              <a:t>2. Eventos relevantes</a:t>
            </a:r>
          </a:p>
          <a:p>
            <a:pPr lvl="0"/>
            <a:r>
              <a:rPr lang="pt-BR" dirty="0"/>
              <a:t>3. Descrição das empresas</a:t>
            </a:r>
          </a:p>
          <a:p>
            <a:pPr lvl="0"/>
            <a:r>
              <a:rPr lang="pt-BR" dirty="0"/>
              <a:t>4. Endividamento</a:t>
            </a:r>
          </a:p>
          <a:p>
            <a:pPr lvl="0"/>
            <a:r>
              <a:rPr lang="pt-BR" dirty="0"/>
              <a:t>5. Informações operacionais</a:t>
            </a:r>
          </a:p>
          <a:p>
            <a:pPr lvl="0"/>
            <a:r>
              <a:rPr lang="pt-BR" dirty="0"/>
              <a:t>6. Dados financeiros- econômicos</a:t>
            </a:r>
          </a:p>
          <a:p>
            <a:pPr lvl="0"/>
            <a:r>
              <a:rPr lang="pt-BR" dirty="0"/>
              <a:t>7. Plano de Recuperação Judicial</a:t>
            </a:r>
          </a:p>
          <a:p>
            <a:pPr lvl="0"/>
            <a:r>
              <a:rPr lang="pt-BR" dirty="0"/>
              <a:t>8. Aspectos jurídicos</a:t>
            </a:r>
          </a:p>
        </p:txBody>
      </p:sp>
      <p:sp>
        <p:nvSpPr>
          <p:cNvPr id="12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2359" y="2819090"/>
            <a:ext cx="3404386" cy="1724820"/>
          </a:xfrm>
        </p:spPr>
        <p:txBody>
          <a:bodyPr wrap="square" tIns="57600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ÍNDICE</a:t>
            </a:r>
          </a:p>
        </p:txBody>
      </p:sp>
      <p:sp>
        <p:nvSpPr>
          <p:cNvPr id="13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2359" y="5570807"/>
            <a:ext cx="2625583" cy="54864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cap="all" baseline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Relatório</a:t>
            </a:r>
          </a:p>
          <a:p>
            <a:pPr lvl="0"/>
            <a:r>
              <a:rPr lang="pt-BR" dirty="0"/>
              <a:t>Mensal de atividades</a:t>
            </a:r>
          </a:p>
        </p:txBody>
      </p:sp>
      <p:sp>
        <p:nvSpPr>
          <p:cNvPr id="14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22359" y="6116416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15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22358" y="4523404"/>
            <a:ext cx="3432521" cy="59728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cap="all" baseline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Recuperação</a:t>
            </a:r>
          </a:p>
          <a:p>
            <a:pPr lvl="0"/>
            <a:r>
              <a:rPr lang="pt-BR" dirty="0"/>
              <a:t>judicial</a:t>
            </a: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230" y="5248016"/>
            <a:ext cx="419100" cy="400050"/>
          </a:xfrm>
          <a:prstGeom prst="rect">
            <a:avLst/>
          </a:prstGeom>
        </p:spPr>
      </p:pic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317E97AE-A66A-4D68-9BD2-7DA9E3DC7B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2359" y="6374273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24830435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 título se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3" y="7245895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41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41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350E62E6-68C4-4EFD-ACDE-0A5C53A1A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23" y="991"/>
            <a:ext cx="10344756" cy="555682"/>
          </a:xfrm>
        </p:spPr>
        <p:txBody>
          <a:bodyPr>
            <a:normAutofit/>
          </a:bodyPr>
          <a:lstStyle>
            <a:lvl1pPr algn="l">
              <a:defRPr sz="2219" b="1">
                <a:solidFill>
                  <a:srgbClr val="B58B23"/>
                </a:solidFill>
                <a:latin typeface="Hurme Geometric Sans 1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Espaço Reservado para Texto 6">
            <a:extLst>
              <a:ext uri="{FF2B5EF4-FFF2-40B4-BE49-F238E27FC236}">
                <a16:creationId xmlns=""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123" y="481164"/>
            <a:ext cx="10344756" cy="556593"/>
          </a:xfrm>
        </p:spPr>
        <p:txBody>
          <a:bodyPr anchor="ctr">
            <a:normAutofit/>
          </a:bodyPr>
          <a:lstStyle>
            <a:lvl1pPr marL="0" indent="0">
              <a:buNone/>
              <a:defRPr sz="2018">
                <a:solidFill>
                  <a:srgbClr val="1E1E1E"/>
                </a:solidFill>
                <a:latin typeface="Hurme Geometric Sans 1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8" name="Line 64">
            <a:extLst>
              <a:ext uri="{FF2B5EF4-FFF2-40B4-BE49-F238E27FC236}">
                <a16:creationId xmlns="" xmlns:a16="http://schemas.microsoft.com/office/drawing/2014/main" id="{986A3E11-F709-437A-816F-23D481EA0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79118" y="476417"/>
            <a:ext cx="11407875" cy="8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t-BR" sz="1817" dirty="0">
              <a:solidFill>
                <a:schemeClr val="accent5">
                  <a:lumMod val="50000"/>
                </a:schemeClr>
              </a:solidFill>
              <a:latin typeface="Hurme Geometric Sans 1"/>
            </a:endParaRPr>
          </a:p>
        </p:txBody>
      </p:sp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109" y="999"/>
            <a:ext cx="835629" cy="79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368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" y="0"/>
            <a:ext cx="13319797" cy="756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332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alão de Fala: Retângulo 47">
            <a:extLst>
              <a:ext uri="{FF2B5EF4-FFF2-40B4-BE49-F238E27FC236}">
                <a16:creationId xmlns="" xmlns:a16="http://schemas.microsoft.com/office/drawing/2014/main" id="{67029441-A3A7-4D47-9D0A-DF1813799A08}"/>
              </a:ext>
            </a:extLst>
          </p:cNvPr>
          <p:cNvSpPr/>
          <p:nvPr userDrawn="1"/>
        </p:nvSpPr>
        <p:spPr>
          <a:xfrm>
            <a:off x="12242811" y="2903776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SENTENÇA DE HOMOLOGAÇÃO DO PRJ</a:t>
            </a:r>
          </a:p>
        </p:txBody>
      </p:sp>
      <p:sp>
        <p:nvSpPr>
          <p:cNvPr id="43" name="Balão de Fala: Retângulo 42">
            <a:extLst>
              <a:ext uri="{FF2B5EF4-FFF2-40B4-BE49-F238E27FC236}">
                <a16:creationId xmlns="" xmlns:a16="http://schemas.microsoft.com/office/drawing/2014/main" id="{283CB1B3-BE43-42B1-A177-872C7BC19154}"/>
              </a:ext>
            </a:extLst>
          </p:cNvPr>
          <p:cNvSpPr/>
          <p:nvPr userDrawn="1"/>
        </p:nvSpPr>
        <p:spPr>
          <a:xfrm>
            <a:off x="10674644" y="291426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2º AGC</a:t>
            </a:r>
          </a:p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 CONTINUAÇÕES</a:t>
            </a:r>
          </a:p>
        </p:txBody>
      </p:sp>
      <p:sp>
        <p:nvSpPr>
          <p:cNvPr id="45" name="Balão de Fala: Retângulo 44">
            <a:extLst>
              <a:ext uri="{FF2B5EF4-FFF2-40B4-BE49-F238E27FC236}">
                <a16:creationId xmlns="" xmlns:a16="http://schemas.microsoft.com/office/drawing/2014/main" id="{A43108D6-66AD-4A3B-B6BB-90A283801F1B}"/>
              </a:ext>
            </a:extLst>
          </p:cNvPr>
          <p:cNvSpPr/>
          <p:nvPr userDrawn="1"/>
        </p:nvSpPr>
        <p:spPr>
          <a:xfrm rot="10800000">
            <a:off x="11293304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41" name="Balão de Fala: Retângulo 40">
            <a:extLst>
              <a:ext uri="{FF2B5EF4-FFF2-40B4-BE49-F238E27FC236}">
                <a16:creationId xmlns="" xmlns:a16="http://schemas.microsoft.com/office/drawing/2014/main" id="{896B7D4F-04C2-44CB-A105-3C90C792098B}"/>
              </a:ext>
            </a:extLst>
          </p:cNvPr>
          <p:cNvSpPr/>
          <p:nvPr userDrawn="1"/>
        </p:nvSpPr>
        <p:spPr>
          <a:xfrm rot="10800000">
            <a:off x="9570570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8" name="Balão de Fala: Retângulo 37">
            <a:extLst>
              <a:ext uri="{FF2B5EF4-FFF2-40B4-BE49-F238E27FC236}">
                <a16:creationId xmlns="" xmlns:a16="http://schemas.microsoft.com/office/drawing/2014/main" id="{DD2C8F08-8CCB-42EC-9784-923C75FAA6BD}"/>
              </a:ext>
            </a:extLst>
          </p:cNvPr>
          <p:cNvSpPr/>
          <p:nvPr userDrawn="1"/>
        </p:nvSpPr>
        <p:spPr>
          <a:xfrm>
            <a:off x="8853628" y="2921965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DE CONVOCAÇÃO DE AGC</a:t>
            </a:r>
          </a:p>
        </p:txBody>
      </p:sp>
      <p:sp>
        <p:nvSpPr>
          <p:cNvPr id="39" name="Balão de Fala: Retângulo 38">
            <a:extLst>
              <a:ext uri="{FF2B5EF4-FFF2-40B4-BE49-F238E27FC236}">
                <a16:creationId xmlns="" xmlns:a16="http://schemas.microsoft.com/office/drawing/2014/main" id="{CB5C08B3-5BCC-4F1D-9780-32D0FE5633E6}"/>
              </a:ext>
            </a:extLst>
          </p:cNvPr>
          <p:cNvSpPr/>
          <p:nvPr userDrawn="1"/>
        </p:nvSpPr>
        <p:spPr>
          <a:xfrm rot="10800000">
            <a:off x="7936781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5" name="Balão de Fala: Retângulo 34">
            <a:extLst>
              <a:ext uri="{FF2B5EF4-FFF2-40B4-BE49-F238E27FC236}">
                <a16:creationId xmlns="" xmlns:a16="http://schemas.microsoft.com/office/drawing/2014/main" id="{1D1E8E29-837B-404E-AAFC-3E9302E5FE1D}"/>
              </a:ext>
            </a:extLst>
          </p:cNvPr>
          <p:cNvSpPr/>
          <p:nvPr userDrawn="1"/>
        </p:nvSpPr>
        <p:spPr>
          <a:xfrm>
            <a:off x="7124564" y="291426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DO AVISO DE RECEBIMENTO DO PRJ</a:t>
            </a:r>
          </a:p>
        </p:txBody>
      </p:sp>
      <p:sp>
        <p:nvSpPr>
          <p:cNvPr id="33" name="Balão de Fala: Retângulo 32">
            <a:extLst>
              <a:ext uri="{FF2B5EF4-FFF2-40B4-BE49-F238E27FC236}">
                <a16:creationId xmlns="" xmlns:a16="http://schemas.microsoft.com/office/drawing/2014/main" id="{4E669B5D-5D62-46CD-BF96-DF75D48BE5D5}"/>
              </a:ext>
            </a:extLst>
          </p:cNvPr>
          <p:cNvSpPr/>
          <p:nvPr userDrawn="1"/>
        </p:nvSpPr>
        <p:spPr>
          <a:xfrm rot="10800000">
            <a:off x="6078247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0" name="Balão de Fala: Retângulo 29">
            <a:extLst>
              <a:ext uri="{FF2B5EF4-FFF2-40B4-BE49-F238E27FC236}">
                <a16:creationId xmlns="" xmlns:a16="http://schemas.microsoft.com/office/drawing/2014/main" id="{1251AAEB-7F65-44E0-A3CC-20BA5E278073}"/>
              </a:ext>
            </a:extLst>
          </p:cNvPr>
          <p:cNvSpPr/>
          <p:nvPr userDrawn="1"/>
        </p:nvSpPr>
        <p:spPr>
          <a:xfrm>
            <a:off x="5385785" y="2914506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APRESENTAÇÃO DO PLANO DE RECUPERAÇÃO JUCIAL</a:t>
            </a:r>
          </a:p>
        </p:txBody>
      </p:sp>
      <p:sp>
        <p:nvSpPr>
          <p:cNvPr id="22" name="Balão de Fala: Retângulo 21">
            <a:extLst>
              <a:ext uri="{FF2B5EF4-FFF2-40B4-BE49-F238E27FC236}">
                <a16:creationId xmlns="" xmlns:a16="http://schemas.microsoft.com/office/drawing/2014/main" id="{1C242B8C-AEB9-4C75-8E8D-779F1ED34EAD}"/>
              </a:ext>
            </a:extLst>
          </p:cNvPr>
          <p:cNvSpPr/>
          <p:nvPr userDrawn="1"/>
        </p:nvSpPr>
        <p:spPr>
          <a:xfrm rot="10800000">
            <a:off x="4325898" y="5253333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15" name="Balão de Fala: Retângulo 14">
            <a:extLst>
              <a:ext uri="{FF2B5EF4-FFF2-40B4-BE49-F238E27FC236}">
                <a16:creationId xmlns="" xmlns:a16="http://schemas.microsoft.com/office/drawing/2014/main" id="{45175417-3141-473B-A440-C9859D2E0A9F}"/>
              </a:ext>
            </a:extLst>
          </p:cNvPr>
          <p:cNvSpPr/>
          <p:nvPr userDrawn="1"/>
        </p:nvSpPr>
        <p:spPr>
          <a:xfrm>
            <a:off x="3633436" y="289923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HABILITAÇÕES E DIVERGÊNCIAS</a:t>
            </a:r>
          </a:p>
        </p:txBody>
      </p:sp>
      <p:sp>
        <p:nvSpPr>
          <p:cNvPr id="8" name="Balão de Fala: Retângulo 7">
            <a:extLst>
              <a:ext uri="{FF2B5EF4-FFF2-40B4-BE49-F238E27FC236}">
                <a16:creationId xmlns="" xmlns:a16="http://schemas.microsoft.com/office/drawing/2014/main" id="{8E35D16A-4266-4820-9C3A-018C54E5CFBF}"/>
              </a:ext>
            </a:extLst>
          </p:cNvPr>
          <p:cNvSpPr/>
          <p:nvPr userDrawn="1"/>
        </p:nvSpPr>
        <p:spPr>
          <a:xfrm>
            <a:off x="119174" y="289923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DISTRIBUIÇÃO DA INICIAL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B37074B3-3C55-487E-B80F-B414E49351D4}"/>
              </a:ext>
            </a:extLst>
          </p:cNvPr>
          <p:cNvSpPr/>
          <p:nvPr userDrawn="1"/>
        </p:nvSpPr>
        <p:spPr>
          <a:xfrm>
            <a:off x="627629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13" name="Seta: Entalhada para a Direita 12">
            <a:extLst>
              <a:ext uri="{FF2B5EF4-FFF2-40B4-BE49-F238E27FC236}">
                <a16:creationId xmlns="" xmlns:a16="http://schemas.microsoft.com/office/drawing/2014/main" id="{4287F6AD-2FB3-415B-841D-8763994BC096}"/>
              </a:ext>
            </a:extLst>
          </p:cNvPr>
          <p:cNvSpPr/>
          <p:nvPr userDrawn="1"/>
        </p:nvSpPr>
        <p:spPr>
          <a:xfrm>
            <a:off x="0" y="4597381"/>
            <a:ext cx="13221730" cy="189374"/>
          </a:xfrm>
          <a:prstGeom prst="notchedRightArrow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B48A20"/>
              </a:solidFill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="" xmlns:a16="http://schemas.microsoft.com/office/drawing/2014/main" id="{19663A40-B196-4491-8312-005F9B15AEB2}"/>
              </a:ext>
            </a:extLst>
          </p:cNvPr>
          <p:cNvSpPr/>
          <p:nvPr userDrawn="1"/>
        </p:nvSpPr>
        <p:spPr>
          <a:xfrm>
            <a:off x="136163" y="447213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19" name="Balão de Fala: Retângulo 18">
            <a:extLst>
              <a:ext uri="{FF2B5EF4-FFF2-40B4-BE49-F238E27FC236}">
                <a16:creationId xmlns="" xmlns:a16="http://schemas.microsoft.com/office/drawing/2014/main" id="{82728858-BE9A-461B-A0F5-94CDB7531FCF}"/>
              </a:ext>
            </a:extLst>
          </p:cNvPr>
          <p:cNvSpPr/>
          <p:nvPr userDrawn="1"/>
        </p:nvSpPr>
        <p:spPr>
          <a:xfrm rot="10800000">
            <a:off x="826742" y="5253333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0" name="Retângulo: Cantos Diagonais Arredondados 19" descr="&#10;">
            <a:extLst>
              <a:ext uri="{FF2B5EF4-FFF2-40B4-BE49-F238E27FC236}">
                <a16:creationId xmlns="" xmlns:a16="http://schemas.microsoft.com/office/drawing/2014/main" id="{839ECD98-8830-40C1-B7D8-DD22D13B1743}"/>
              </a:ext>
            </a:extLst>
          </p:cNvPr>
          <p:cNvSpPr/>
          <p:nvPr userDrawn="1"/>
        </p:nvSpPr>
        <p:spPr>
          <a:xfrm>
            <a:off x="1011100" y="4471669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06454683-AAC0-4A03-96E2-7B64A5BE3C25}"/>
              </a:ext>
            </a:extLst>
          </p:cNvPr>
          <p:cNvSpPr/>
          <p:nvPr userDrawn="1"/>
        </p:nvSpPr>
        <p:spPr>
          <a:xfrm>
            <a:off x="1487810" y="5823914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3" name="Balão de Fala: Retângulo 22">
            <a:extLst>
              <a:ext uri="{FF2B5EF4-FFF2-40B4-BE49-F238E27FC236}">
                <a16:creationId xmlns="" xmlns:a16="http://schemas.microsoft.com/office/drawing/2014/main" id="{5473C4F7-87A3-43EA-A2B2-7FD01AEA4ACB}"/>
              </a:ext>
            </a:extLst>
          </p:cNvPr>
          <p:cNvSpPr/>
          <p:nvPr userDrawn="1"/>
        </p:nvSpPr>
        <p:spPr>
          <a:xfrm rot="10800000">
            <a:off x="2562839" y="525107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4" name="Balão de Fala: Retângulo 23">
            <a:extLst>
              <a:ext uri="{FF2B5EF4-FFF2-40B4-BE49-F238E27FC236}">
                <a16:creationId xmlns="" xmlns:a16="http://schemas.microsoft.com/office/drawing/2014/main" id="{E9B71CBE-1C77-4A57-BC5A-D0B791BC19C5}"/>
              </a:ext>
            </a:extLst>
          </p:cNvPr>
          <p:cNvSpPr/>
          <p:nvPr userDrawn="1"/>
        </p:nvSpPr>
        <p:spPr>
          <a:xfrm>
            <a:off x="1886037" y="2899238"/>
            <a:ext cx="90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DA DECISÃO</a:t>
            </a:r>
          </a:p>
        </p:txBody>
      </p:sp>
      <p:sp>
        <p:nvSpPr>
          <p:cNvPr id="26" name="Retângulo: Cantos Diagonais Arredondados 25" descr="16.12.2016">
            <a:extLst>
              <a:ext uri="{FF2B5EF4-FFF2-40B4-BE49-F238E27FC236}">
                <a16:creationId xmlns="" xmlns:a16="http://schemas.microsoft.com/office/drawing/2014/main" id="{DE597B78-ACA2-456F-8715-3B3E81E8F470}"/>
              </a:ext>
            </a:extLst>
          </p:cNvPr>
          <p:cNvSpPr/>
          <p:nvPr userDrawn="1"/>
        </p:nvSpPr>
        <p:spPr>
          <a:xfrm>
            <a:off x="18860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7" name="Título 9">
            <a:extLst>
              <a:ext uri="{FF2B5EF4-FFF2-40B4-BE49-F238E27FC236}">
                <a16:creationId xmlns="" xmlns:a16="http://schemas.microsoft.com/office/drawing/2014/main" id="{28DDA3FF-CB39-48BF-92CF-9893BFCACF2D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3165231" y="785737"/>
            <a:ext cx="9884236" cy="5556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9. Aspectos jurídicos – linha do tempo processual</a:t>
            </a:r>
          </a:p>
        </p:txBody>
      </p:sp>
      <p:sp>
        <p:nvSpPr>
          <p:cNvPr id="14" name="Retângulo: Cantos Diagonais Arredondados 13" descr="16.12.2016">
            <a:extLst>
              <a:ext uri="{FF2B5EF4-FFF2-40B4-BE49-F238E27FC236}">
                <a16:creationId xmlns="" xmlns:a16="http://schemas.microsoft.com/office/drawing/2014/main" id="{889E0346-7B25-479E-A819-38F95EB4F3F8}"/>
              </a:ext>
            </a:extLst>
          </p:cNvPr>
          <p:cNvSpPr/>
          <p:nvPr userDrawn="1"/>
        </p:nvSpPr>
        <p:spPr>
          <a:xfrm>
            <a:off x="3633436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6" name="Retângulo: Cantos Diagonais Arredondados 15" descr="16.12.2016">
            <a:extLst>
              <a:ext uri="{FF2B5EF4-FFF2-40B4-BE49-F238E27FC236}">
                <a16:creationId xmlns="" xmlns:a16="http://schemas.microsoft.com/office/drawing/2014/main" id="{10654FB0-61CA-4127-BD17-4AF8FD1FB1C6}"/>
              </a:ext>
            </a:extLst>
          </p:cNvPr>
          <p:cNvSpPr/>
          <p:nvPr userDrawn="1"/>
        </p:nvSpPr>
        <p:spPr>
          <a:xfrm>
            <a:off x="2760974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7" name="Retângulo: Cantos Diagonais Arredondados 16" descr="16.12.2016">
            <a:extLst>
              <a:ext uri="{FF2B5EF4-FFF2-40B4-BE49-F238E27FC236}">
                <a16:creationId xmlns="" xmlns:a16="http://schemas.microsoft.com/office/drawing/2014/main" id="{1B906E06-C491-4754-B1DA-43F2AD8DA141}"/>
              </a:ext>
            </a:extLst>
          </p:cNvPr>
          <p:cNvSpPr/>
          <p:nvPr userDrawn="1"/>
        </p:nvSpPr>
        <p:spPr>
          <a:xfrm>
            <a:off x="4505898" y="4462420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94FE90A9-8755-409C-9684-BB9F2F4C64AE}"/>
              </a:ext>
            </a:extLst>
          </p:cNvPr>
          <p:cNvSpPr/>
          <p:nvPr userDrawn="1"/>
        </p:nvSpPr>
        <p:spPr>
          <a:xfrm>
            <a:off x="2359034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9" name="Retângulo: Cantos Diagonais Arredondados 28" descr="16.12.2016">
            <a:extLst>
              <a:ext uri="{FF2B5EF4-FFF2-40B4-BE49-F238E27FC236}">
                <a16:creationId xmlns="" xmlns:a16="http://schemas.microsoft.com/office/drawing/2014/main" id="{B9F11305-7035-4475-A541-ED647A58F193}"/>
              </a:ext>
            </a:extLst>
          </p:cNvPr>
          <p:cNvSpPr/>
          <p:nvPr userDrawn="1"/>
        </p:nvSpPr>
        <p:spPr>
          <a:xfrm>
            <a:off x="5385785" y="4471154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32" name="Retângulo: Cantos Diagonais Arredondados 31" descr="16.12.2016">
            <a:extLst>
              <a:ext uri="{FF2B5EF4-FFF2-40B4-BE49-F238E27FC236}">
                <a16:creationId xmlns="" xmlns:a16="http://schemas.microsoft.com/office/drawing/2014/main" id="{C5539CE3-0EA1-4832-A9BA-0064D953FA84}"/>
              </a:ext>
            </a:extLst>
          </p:cNvPr>
          <p:cNvSpPr/>
          <p:nvPr userDrawn="1"/>
        </p:nvSpPr>
        <p:spPr>
          <a:xfrm>
            <a:off x="6258247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4" name="Retângulo: Cantos Diagonais Arredondados 33" descr="16.12.2016">
            <a:extLst>
              <a:ext uri="{FF2B5EF4-FFF2-40B4-BE49-F238E27FC236}">
                <a16:creationId xmlns="" xmlns:a16="http://schemas.microsoft.com/office/drawing/2014/main" id="{D68F8AE0-8D5C-4CAA-917E-86ECCE28A67E}"/>
              </a:ext>
            </a:extLst>
          </p:cNvPr>
          <p:cNvSpPr/>
          <p:nvPr userDrawn="1"/>
        </p:nvSpPr>
        <p:spPr>
          <a:xfrm>
            <a:off x="7128234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6" name="Retângulo: Cantos Diagonais Arredondados 35" descr="16.12.2016">
            <a:extLst>
              <a:ext uri="{FF2B5EF4-FFF2-40B4-BE49-F238E27FC236}">
                <a16:creationId xmlns="" xmlns:a16="http://schemas.microsoft.com/office/drawing/2014/main" id="{3F105605-C9C2-4318-8CA2-0FF9A377F071}"/>
              </a:ext>
            </a:extLst>
          </p:cNvPr>
          <p:cNvSpPr/>
          <p:nvPr userDrawn="1"/>
        </p:nvSpPr>
        <p:spPr>
          <a:xfrm>
            <a:off x="8005646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7" name="Retângulo: Cantos Diagonais Arredondados 36" descr="16.12.2016">
            <a:extLst>
              <a:ext uri="{FF2B5EF4-FFF2-40B4-BE49-F238E27FC236}">
                <a16:creationId xmlns="" xmlns:a16="http://schemas.microsoft.com/office/drawing/2014/main" id="{E288A8BE-F958-4841-B21E-CDE1AEFD64E2}"/>
              </a:ext>
            </a:extLst>
          </p:cNvPr>
          <p:cNvSpPr/>
          <p:nvPr userDrawn="1"/>
        </p:nvSpPr>
        <p:spPr>
          <a:xfrm>
            <a:off x="8867013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0" name="Retângulo: Cantos Diagonais Arredondados 39" descr="16.12.2016">
            <a:extLst>
              <a:ext uri="{FF2B5EF4-FFF2-40B4-BE49-F238E27FC236}">
                <a16:creationId xmlns="" xmlns:a16="http://schemas.microsoft.com/office/drawing/2014/main" id="{E271C029-A401-42FF-B3B8-E2AF0771F3F2}"/>
              </a:ext>
            </a:extLst>
          </p:cNvPr>
          <p:cNvSpPr/>
          <p:nvPr userDrawn="1"/>
        </p:nvSpPr>
        <p:spPr>
          <a:xfrm>
            <a:off x="9750570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2" name="Retângulo: Cantos Diagonais Arredondados 41" descr="16.12.2016">
            <a:extLst>
              <a:ext uri="{FF2B5EF4-FFF2-40B4-BE49-F238E27FC236}">
                <a16:creationId xmlns="" xmlns:a16="http://schemas.microsoft.com/office/drawing/2014/main" id="{AB15D3F8-6C9B-4C4F-A530-E85359A6473D}"/>
              </a:ext>
            </a:extLst>
          </p:cNvPr>
          <p:cNvSpPr/>
          <p:nvPr userDrawn="1"/>
        </p:nvSpPr>
        <p:spPr>
          <a:xfrm>
            <a:off x="106119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4" name="Retângulo: Cantos Diagonais Arredondados 43" descr="16.12.2016">
            <a:extLst>
              <a:ext uri="{FF2B5EF4-FFF2-40B4-BE49-F238E27FC236}">
                <a16:creationId xmlns="" xmlns:a16="http://schemas.microsoft.com/office/drawing/2014/main" id="{0B388AF0-CC89-4238-9EEC-D7C8E203E208}"/>
              </a:ext>
            </a:extLst>
          </p:cNvPr>
          <p:cNvSpPr/>
          <p:nvPr userDrawn="1"/>
        </p:nvSpPr>
        <p:spPr>
          <a:xfrm>
            <a:off x="11473304" y="4467773"/>
            <a:ext cx="720000" cy="19877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6" name="Retângulo: Cantos Diagonais Arredondados 45" descr="16.12.2016">
            <a:extLst>
              <a:ext uri="{FF2B5EF4-FFF2-40B4-BE49-F238E27FC236}">
                <a16:creationId xmlns="" xmlns:a16="http://schemas.microsoft.com/office/drawing/2014/main" id="{E27B37E1-5EE6-45F5-86E2-D96002D9242F}"/>
              </a:ext>
            </a:extLst>
          </p:cNvPr>
          <p:cNvSpPr/>
          <p:nvPr userDrawn="1"/>
        </p:nvSpPr>
        <p:spPr>
          <a:xfrm>
            <a:off x="12329467" y="446236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AA68895-4859-46E2-86BE-35214BD834B6}"/>
              </a:ext>
            </a:extLst>
          </p:cNvPr>
          <p:cNvSpPr/>
          <p:nvPr userDrawn="1"/>
        </p:nvSpPr>
        <p:spPr>
          <a:xfrm>
            <a:off x="3177306" y="5810657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="" xmlns:a16="http://schemas.microsoft.com/office/drawing/2014/main" id="{6C17EADC-A56D-4C63-BB22-9A9DFF776FD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006150" y="4464754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="" xmlns:a16="http://schemas.microsoft.com/office/drawing/2014/main" id="{5E42A510-EDD8-4D8F-8497-418E1A1989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47898" y="4465557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="" xmlns:a16="http://schemas.microsoft.com/office/drawing/2014/main" id="{D373F8E5-03D9-487E-9633-9D9A3DE9189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868711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="" xmlns:a16="http://schemas.microsoft.com/office/drawing/2014/main" id="{AACC85C0-5686-43C3-A74E-15730B902A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760250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9" name="Content Placeholder 2">
            <a:extLst>
              <a:ext uri="{FF2B5EF4-FFF2-40B4-BE49-F238E27FC236}">
                <a16:creationId xmlns="" xmlns:a16="http://schemas.microsoft.com/office/drawing/2014/main" id="{CFE497ED-1D22-4EA3-A51C-CBAB90BB962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42097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="" xmlns:a16="http://schemas.microsoft.com/office/drawing/2014/main" id="{2A94FA2E-F2DB-4016-A2F6-02A792EA95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404559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1" name="Content Placeholder 2">
            <a:extLst>
              <a:ext uri="{FF2B5EF4-FFF2-40B4-BE49-F238E27FC236}">
                <a16:creationId xmlns="" xmlns:a16="http://schemas.microsoft.com/office/drawing/2014/main" id="{3105C713-4C3D-447F-9608-BDEBF117893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502228" y="4434021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2" name="Content Placeholder 2">
            <a:extLst>
              <a:ext uri="{FF2B5EF4-FFF2-40B4-BE49-F238E27FC236}">
                <a16:creationId xmlns="" xmlns:a16="http://schemas.microsoft.com/office/drawing/2014/main" id="{20CF6F5A-CF57-45EB-8908-1702F445393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73892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3" name="Content Placeholder 2">
            <a:extLst>
              <a:ext uri="{FF2B5EF4-FFF2-40B4-BE49-F238E27FC236}">
                <a16:creationId xmlns="" xmlns:a16="http://schemas.microsoft.com/office/drawing/2014/main" id="{54EC6FFE-A27A-4907-A326-E3FFA36FA43F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05646" y="442272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4" name="Content Placeholder 2">
            <a:extLst>
              <a:ext uri="{FF2B5EF4-FFF2-40B4-BE49-F238E27FC236}">
                <a16:creationId xmlns="" xmlns:a16="http://schemas.microsoft.com/office/drawing/2014/main" id="{D8B5E3AB-57E0-4304-8CBC-112B1256A55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148247" y="444554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5" name="Content Placeholder 2">
            <a:extLst>
              <a:ext uri="{FF2B5EF4-FFF2-40B4-BE49-F238E27FC236}">
                <a16:creationId xmlns="" xmlns:a16="http://schemas.microsoft.com/office/drawing/2014/main" id="{3F67DE19-5554-4D7A-BCD7-40EF7EFC362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876290" y="4420503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6" name="Content Placeholder 2">
            <a:extLst>
              <a:ext uri="{FF2B5EF4-FFF2-40B4-BE49-F238E27FC236}">
                <a16:creationId xmlns="" xmlns:a16="http://schemas.microsoft.com/office/drawing/2014/main" id="{76166F10-F2AD-498F-9C2C-E823CE1D228E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88558" y="4445419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7" name="Content Placeholder 2">
            <a:extLst>
              <a:ext uri="{FF2B5EF4-FFF2-40B4-BE49-F238E27FC236}">
                <a16:creationId xmlns="" xmlns:a16="http://schemas.microsoft.com/office/drawing/2014/main" id="{5AA07FC2-FC07-4F0B-B76A-81EC9B24ECE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11434455" y="44636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8" name="Content Placeholder 2">
            <a:extLst>
              <a:ext uri="{FF2B5EF4-FFF2-40B4-BE49-F238E27FC236}">
                <a16:creationId xmlns="" xmlns:a16="http://schemas.microsoft.com/office/drawing/2014/main" id="{40E967A3-EF83-45F4-9C15-D013CCE11D4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10561036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9" name="Content Placeholder 2">
            <a:extLst>
              <a:ext uri="{FF2B5EF4-FFF2-40B4-BE49-F238E27FC236}">
                <a16:creationId xmlns="" xmlns:a16="http://schemas.microsoft.com/office/drawing/2014/main" id="{79024609-1590-4FB3-9C6B-289BB236FEE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12351060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80" name="CaixaDeTexto 79">
            <a:extLst>
              <a:ext uri="{FF2B5EF4-FFF2-40B4-BE49-F238E27FC236}">
                <a16:creationId xmlns="" xmlns:a16="http://schemas.microsoft.com/office/drawing/2014/main" id="{48C59A82-EB71-4D6E-A763-8A3EA016D206}"/>
              </a:ext>
            </a:extLst>
          </p:cNvPr>
          <p:cNvSpPr txBox="1"/>
          <p:nvPr userDrawn="1"/>
        </p:nvSpPr>
        <p:spPr>
          <a:xfrm>
            <a:off x="783566" y="5457041"/>
            <a:ext cx="961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DEFERIMENTO </a:t>
            </a:r>
          </a:p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DO PROCESSAMENTO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="" xmlns:a16="http://schemas.microsoft.com/office/drawing/2014/main" id="{AC1D2FA2-CD3F-4FE1-988D-F55BEB357067}"/>
              </a:ext>
            </a:extLst>
          </p:cNvPr>
          <p:cNvSpPr txBox="1"/>
          <p:nvPr userDrawn="1"/>
        </p:nvSpPr>
        <p:spPr>
          <a:xfrm>
            <a:off x="2619212" y="5393199"/>
            <a:ext cx="76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ART. 52, §1º E AVISO DO ART. 7º, §1º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="" xmlns:a16="http://schemas.microsoft.com/office/drawing/2014/main" id="{DA403FB7-C25A-4DC5-B9F1-B40C6F04A77C}"/>
              </a:ext>
            </a:extLst>
          </p:cNvPr>
          <p:cNvSpPr txBox="1"/>
          <p:nvPr userDrawn="1"/>
        </p:nvSpPr>
        <p:spPr>
          <a:xfrm>
            <a:off x="4416826" y="5472444"/>
            <a:ext cx="765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DO ART. 7º, §2º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="" xmlns:a16="http://schemas.microsoft.com/office/drawing/2014/main" id="{7007B539-9676-47EF-8A61-8BFF21A7C2D1}"/>
              </a:ext>
            </a:extLst>
          </p:cNvPr>
          <p:cNvSpPr txBox="1"/>
          <p:nvPr userDrawn="1"/>
        </p:nvSpPr>
        <p:spPr>
          <a:xfrm>
            <a:off x="6051026" y="5447106"/>
            <a:ext cx="95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IMPUGNAÇÕES JUDICIAIS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="" xmlns:a16="http://schemas.microsoft.com/office/drawing/2014/main" id="{B12F32D1-00BE-485F-8083-78AE034732E0}"/>
              </a:ext>
            </a:extLst>
          </p:cNvPr>
          <p:cNvSpPr txBox="1"/>
          <p:nvPr userDrawn="1"/>
        </p:nvSpPr>
        <p:spPr>
          <a:xfrm>
            <a:off x="7920747" y="5470107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OBJEÇÕES AO PRJ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="" xmlns:a16="http://schemas.microsoft.com/office/drawing/2014/main" id="{D67059DF-BE7B-47E1-983F-5657B29F1D42}"/>
              </a:ext>
            </a:extLst>
          </p:cNvPr>
          <p:cNvSpPr txBox="1"/>
          <p:nvPr userDrawn="1"/>
        </p:nvSpPr>
        <p:spPr>
          <a:xfrm>
            <a:off x="9546916" y="5449441"/>
            <a:ext cx="954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1ª AGC</a:t>
            </a:r>
          </a:p>
        </p:txBody>
      </p:sp>
      <p:sp>
        <p:nvSpPr>
          <p:cNvPr id="88" name="CaixaDeTexto 87">
            <a:extLst>
              <a:ext uri="{FF2B5EF4-FFF2-40B4-BE49-F238E27FC236}">
                <a16:creationId xmlns="" xmlns:a16="http://schemas.microsoft.com/office/drawing/2014/main" id="{54B16A92-376A-4C0C-9BCC-1395743EBC40}"/>
              </a:ext>
            </a:extLst>
          </p:cNvPr>
          <p:cNvSpPr txBox="1"/>
          <p:nvPr userDrawn="1"/>
        </p:nvSpPr>
        <p:spPr>
          <a:xfrm>
            <a:off x="11281036" y="5505779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APROVAÇÃO DO PLANO EM AGC</a:t>
            </a:r>
          </a:p>
        </p:txBody>
      </p:sp>
    </p:spTree>
    <p:extLst>
      <p:ext uri="{BB962C8B-B14F-4D97-AF65-F5344CB8AC3E}">
        <p14:creationId xmlns:p14="http://schemas.microsoft.com/office/powerpoint/2010/main" val="2972923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alão de Fala: Retângulo 47">
            <a:extLst>
              <a:ext uri="{FF2B5EF4-FFF2-40B4-BE49-F238E27FC236}">
                <a16:creationId xmlns="" xmlns:a16="http://schemas.microsoft.com/office/drawing/2014/main" id="{67029441-A3A7-4D47-9D0A-DF1813799A08}"/>
              </a:ext>
            </a:extLst>
          </p:cNvPr>
          <p:cNvSpPr/>
          <p:nvPr userDrawn="1"/>
        </p:nvSpPr>
        <p:spPr>
          <a:xfrm>
            <a:off x="12242811" y="2903776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SENTENÇA DE HOMOLOGAÇÃO DO PRJ</a:t>
            </a:r>
          </a:p>
        </p:txBody>
      </p:sp>
      <p:sp>
        <p:nvSpPr>
          <p:cNvPr id="43" name="Balão de Fala: Retângulo 42">
            <a:extLst>
              <a:ext uri="{FF2B5EF4-FFF2-40B4-BE49-F238E27FC236}">
                <a16:creationId xmlns="" xmlns:a16="http://schemas.microsoft.com/office/drawing/2014/main" id="{283CB1B3-BE43-42B1-A177-872C7BC19154}"/>
              </a:ext>
            </a:extLst>
          </p:cNvPr>
          <p:cNvSpPr/>
          <p:nvPr userDrawn="1"/>
        </p:nvSpPr>
        <p:spPr>
          <a:xfrm>
            <a:off x="10674644" y="291426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2º AGC</a:t>
            </a:r>
          </a:p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 CONTINUAÇÕES</a:t>
            </a:r>
          </a:p>
        </p:txBody>
      </p:sp>
      <p:sp>
        <p:nvSpPr>
          <p:cNvPr id="45" name="Balão de Fala: Retângulo 44">
            <a:extLst>
              <a:ext uri="{FF2B5EF4-FFF2-40B4-BE49-F238E27FC236}">
                <a16:creationId xmlns="" xmlns:a16="http://schemas.microsoft.com/office/drawing/2014/main" id="{A43108D6-66AD-4A3B-B6BB-90A283801F1B}"/>
              </a:ext>
            </a:extLst>
          </p:cNvPr>
          <p:cNvSpPr/>
          <p:nvPr userDrawn="1"/>
        </p:nvSpPr>
        <p:spPr>
          <a:xfrm rot="10800000">
            <a:off x="11113304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41" name="Balão de Fala: Retângulo 40">
            <a:extLst>
              <a:ext uri="{FF2B5EF4-FFF2-40B4-BE49-F238E27FC236}">
                <a16:creationId xmlns="" xmlns:a16="http://schemas.microsoft.com/office/drawing/2014/main" id="{896B7D4F-04C2-44CB-A105-3C90C792098B}"/>
              </a:ext>
            </a:extLst>
          </p:cNvPr>
          <p:cNvSpPr/>
          <p:nvPr userDrawn="1"/>
        </p:nvSpPr>
        <p:spPr>
          <a:xfrm rot="10800000">
            <a:off x="9390570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8" name="Balão de Fala: Retângulo 37">
            <a:extLst>
              <a:ext uri="{FF2B5EF4-FFF2-40B4-BE49-F238E27FC236}">
                <a16:creationId xmlns="" xmlns:a16="http://schemas.microsoft.com/office/drawing/2014/main" id="{DD2C8F08-8CCB-42EC-9784-923C75FAA6BD}"/>
              </a:ext>
            </a:extLst>
          </p:cNvPr>
          <p:cNvSpPr/>
          <p:nvPr userDrawn="1"/>
        </p:nvSpPr>
        <p:spPr>
          <a:xfrm>
            <a:off x="8853628" y="2921965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DE CONVOCAÇÃO DE AGC</a:t>
            </a:r>
          </a:p>
        </p:txBody>
      </p:sp>
      <p:sp>
        <p:nvSpPr>
          <p:cNvPr id="39" name="Balão de Fala: Retângulo 38">
            <a:extLst>
              <a:ext uri="{FF2B5EF4-FFF2-40B4-BE49-F238E27FC236}">
                <a16:creationId xmlns="" xmlns:a16="http://schemas.microsoft.com/office/drawing/2014/main" id="{CB5C08B3-5BCC-4F1D-9780-32D0FE5633E6}"/>
              </a:ext>
            </a:extLst>
          </p:cNvPr>
          <p:cNvSpPr/>
          <p:nvPr userDrawn="1"/>
        </p:nvSpPr>
        <p:spPr>
          <a:xfrm rot="10800000">
            <a:off x="7756781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5" name="Balão de Fala: Retângulo 34">
            <a:extLst>
              <a:ext uri="{FF2B5EF4-FFF2-40B4-BE49-F238E27FC236}">
                <a16:creationId xmlns="" xmlns:a16="http://schemas.microsoft.com/office/drawing/2014/main" id="{1D1E8E29-837B-404E-AAFC-3E9302E5FE1D}"/>
              </a:ext>
            </a:extLst>
          </p:cNvPr>
          <p:cNvSpPr/>
          <p:nvPr userDrawn="1"/>
        </p:nvSpPr>
        <p:spPr>
          <a:xfrm>
            <a:off x="7124564" y="291426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DO AVISO DE RECEBIMENTO DO PRJ</a:t>
            </a:r>
          </a:p>
        </p:txBody>
      </p:sp>
      <p:sp>
        <p:nvSpPr>
          <p:cNvPr id="33" name="Balão de Fala: Retângulo 32">
            <a:extLst>
              <a:ext uri="{FF2B5EF4-FFF2-40B4-BE49-F238E27FC236}">
                <a16:creationId xmlns="" xmlns:a16="http://schemas.microsoft.com/office/drawing/2014/main" id="{4E669B5D-5D62-46CD-BF96-DF75D48BE5D5}"/>
              </a:ext>
            </a:extLst>
          </p:cNvPr>
          <p:cNvSpPr/>
          <p:nvPr userDrawn="1"/>
        </p:nvSpPr>
        <p:spPr>
          <a:xfrm rot="10800000">
            <a:off x="5898247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30" name="Balão de Fala: Retângulo 29">
            <a:extLst>
              <a:ext uri="{FF2B5EF4-FFF2-40B4-BE49-F238E27FC236}">
                <a16:creationId xmlns="" xmlns:a16="http://schemas.microsoft.com/office/drawing/2014/main" id="{1251AAEB-7F65-44E0-A3CC-20BA5E278073}"/>
              </a:ext>
            </a:extLst>
          </p:cNvPr>
          <p:cNvSpPr/>
          <p:nvPr userDrawn="1"/>
        </p:nvSpPr>
        <p:spPr>
          <a:xfrm>
            <a:off x="5385785" y="2914506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APRESENTAÇÃO DO PLANO DE RECUPERAÇÃO JUCIAL</a:t>
            </a:r>
          </a:p>
        </p:txBody>
      </p:sp>
      <p:sp>
        <p:nvSpPr>
          <p:cNvPr id="22" name="Balão de Fala: Retângulo 21">
            <a:extLst>
              <a:ext uri="{FF2B5EF4-FFF2-40B4-BE49-F238E27FC236}">
                <a16:creationId xmlns="" xmlns:a16="http://schemas.microsoft.com/office/drawing/2014/main" id="{1C242B8C-AEB9-4C75-8E8D-779F1ED34EAD}"/>
              </a:ext>
            </a:extLst>
          </p:cNvPr>
          <p:cNvSpPr/>
          <p:nvPr userDrawn="1"/>
        </p:nvSpPr>
        <p:spPr>
          <a:xfrm rot="10800000">
            <a:off x="4145898" y="5253333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15" name="Balão de Fala: Retângulo 14">
            <a:extLst>
              <a:ext uri="{FF2B5EF4-FFF2-40B4-BE49-F238E27FC236}">
                <a16:creationId xmlns="" xmlns:a16="http://schemas.microsoft.com/office/drawing/2014/main" id="{45175417-3141-473B-A440-C9859D2E0A9F}"/>
              </a:ext>
            </a:extLst>
          </p:cNvPr>
          <p:cNvSpPr/>
          <p:nvPr userDrawn="1"/>
        </p:nvSpPr>
        <p:spPr>
          <a:xfrm>
            <a:off x="3633436" y="289923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HABILITAÇÕES E DIVERGÊNCIAS</a:t>
            </a:r>
          </a:p>
        </p:txBody>
      </p:sp>
      <p:sp>
        <p:nvSpPr>
          <p:cNvPr id="8" name="Balão de Fala: Retângulo 7">
            <a:extLst>
              <a:ext uri="{FF2B5EF4-FFF2-40B4-BE49-F238E27FC236}">
                <a16:creationId xmlns="" xmlns:a16="http://schemas.microsoft.com/office/drawing/2014/main" id="{8E35D16A-4266-4820-9C3A-018C54E5CFBF}"/>
              </a:ext>
            </a:extLst>
          </p:cNvPr>
          <p:cNvSpPr/>
          <p:nvPr userDrawn="1"/>
        </p:nvSpPr>
        <p:spPr>
          <a:xfrm>
            <a:off x="119172" y="289923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 anchorCtr="0">
            <a:norm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DISTRIBUIÇÃO DA INICIAL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B37074B3-3C55-487E-B80F-B414E49351D4}"/>
              </a:ext>
            </a:extLst>
          </p:cNvPr>
          <p:cNvSpPr/>
          <p:nvPr userDrawn="1"/>
        </p:nvSpPr>
        <p:spPr>
          <a:xfrm>
            <a:off x="627629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13" name="Seta: Entalhada para a Direita 12">
            <a:extLst>
              <a:ext uri="{FF2B5EF4-FFF2-40B4-BE49-F238E27FC236}">
                <a16:creationId xmlns="" xmlns:a16="http://schemas.microsoft.com/office/drawing/2014/main" id="{4287F6AD-2FB3-415B-841D-8763994BC096}"/>
              </a:ext>
            </a:extLst>
          </p:cNvPr>
          <p:cNvSpPr/>
          <p:nvPr userDrawn="1"/>
        </p:nvSpPr>
        <p:spPr>
          <a:xfrm>
            <a:off x="0" y="4597381"/>
            <a:ext cx="13221730" cy="189374"/>
          </a:xfrm>
          <a:prstGeom prst="notchedRightArrow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B48A20"/>
              </a:solidFill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="" xmlns:a16="http://schemas.microsoft.com/office/drawing/2014/main" id="{19663A40-B196-4491-8312-005F9B15AEB2}"/>
              </a:ext>
            </a:extLst>
          </p:cNvPr>
          <p:cNvSpPr/>
          <p:nvPr userDrawn="1"/>
        </p:nvSpPr>
        <p:spPr>
          <a:xfrm>
            <a:off x="136163" y="447213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19" name="Balão de Fala: Retângulo 18">
            <a:extLst>
              <a:ext uri="{FF2B5EF4-FFF2-40B4-BE49-F238E27FC236}">
                <a16:creationId xmlns="" xmlns:a16="http://schemas.microsoft.com/office/drawing/2014/main" id="{82728858-BE9A-461B-A0F5-94CDB7531FCF}"/>
              </a:ext>
            </a:extLst>
          </p:cNvPr>
          <p:cNvSpPr/>
          <p:nvPr userDrawn="1"/>
        </p:nvSpPr>
        <p:spPr>
          <a:xfrm rot="10800000">
            <a:off x="646742" y="5253333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0" name="Retângulo: Cantos Diagonais Arredondados 19" descr="&#10;">
            <a:extLst>
              <a:ext uri="{FF2B5EF4-FFF2-40B4-BE49-F238E27FC236}">
                <a16:creationId xmlns="" xmlns:a16="http://schemas.microsoft.com/office/drawing/2014/main" id="{839ECD98-8830-40C1-B7D8-DD22D13B1743}"/>
              </a:ext>
            </a:extLst>
          </p:cNvPr>
          <p:cNvSpPr/>
          <p:nvPr userDrawn="1"/>
        </p:nvSpPr>
        <p:spPr>
          <a:xfrm>
            <a:off x="1011100" y="4471669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06454683-AAC0-4A03-96E2-7B64A5BE3C25}"/>
              </a:ext>
            </a:extLst>
          </p:cNvPr>
          <p:cNvSpPr/>
          <p:nvPr userDrawn="1"/>
        </p:nvSpPr>
        <p:spPr>
          <a:xfrm>
            <a:off x="1487810" y="5823914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3" name="Balão de Fala: Retângulo 22">
            <a:extLst>
              <a:ext uri="{FF2B5EF4-FFF2-40B4-BE49-F238E27FC236}">
                <a16:creationId xmlns="" xmlns:a16="http://schemas.microsoft.com/office/drawing/2014/main" id="{5473C4F7-87A3-43EA-A2B2-7FD01AEA4ACB}"/>
              </a:ext>
            </a:extLst>
          </p:cNvPr>
          <p:cNvSpPr/>
          <p:nvPr userDrawn="1"/>
        </p:nvSpPr>
        <p:spPr>
          <a:xfrm rot="10800000">
            <a:off x="2382839" y="525107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700" dirty="0">
              <a:latin typeface="Hurme Geometric Sans 1"/>
            </a:endParaRPr>
          </a:p>
        </p:txBody>
      </p:sp>
      <p:sp>
        <p:nvSpPr>
          <p:cNvPr id="24" name="Balão de Fala: Retângulo 23">
            <a:extLst>
              <a:ext uri="{FF2B5EF4-FFF2-40B4-BE49-F238E27FC236}">
                <a16:creationId xmlns="" xmlns:a16="http://schemas.microsoft.com/office/drawing/2014/main" id="{E9B71CBE-1C77-4A57-BC5A-D0B791BC19C5}"/>
              </a:ext>
            </a:extLst>
          </p:cNvPr>
          <p:cNvSpPr/>
          <p:nvPr userDrawn="1"/>
        </p:nvSpPr>
        <p:spPr>
          <a:xfrm>
            <a:off x="1886037" y="2899238"/>
            <a:ext cx="1080000" cy="1080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PUBLICAÇÃO DA DECISÃO</a:t>
            </a:r>
          </a:p>
        </p:txBody>
      </p:sp>
      <p:sp>
        <p:nvSpPr>
          <p:cNvPr id="26" name="Retângulo: Cantos Diagonais Arredondados 25" descr="16.12.2016">
            <a:extLst>
              <a:ext uri="{FF2B5EF4-FFF2-40B4-BE49-F238E27FC236}">
                <a16:creationId xmlns="" xmlns:a16="http://schemas.microsoft.com/office/drawing/2014/main" id="{DE597B78-ACA2-456F-8715-3B3E81E8F470}"/>
              </a:ext>
            </a:extLst>
          </p:cNvPr>
          <p:cNvSpPr/>
          <p:nvPr userDrawn="1"/>
        </p:nvSpPr>
        <p:spPr>
          <a:xfrm>
            <a:off x="18860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7" name="Título 9">
            <a:extLst>
              <a:ext uri="{FF2B5EF4-FFF2-40B4-BE49-F238E27FC236}">
                <a16:creationId xmlns="" xmlns:a16="http://schemas.microsoft.com/office/drawing/2014/main" id="{28DDA3FF-CB39-48BF-92CF-9893BFCACF2D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3165231" y="785737"/>
            <a:ext cx="9884236" cy="5556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9. Aspectos jurídicos – linha do tempo processual</a:t>
            </a:r>
          </a:p>
        </p:txBody>
      </p:sp>
      <p:sp>
        <p:nvSpPr>
          <p:cNvPr id="14" name="Retângulo: Cantos Diagonais Arredondados 13" descr="16.12.2016">
            <a:extLst>
              <a:ext uri="{FF2B5EF4-FFF2-40B4-BE49-F238E27FC236}">
                <a16:creationId xmlns="" xmlns:a16="http://schemas.microsoft.com/office/drawing/2014/main" id="{889E0346-7B25-479E-A819-38F95EB4F3F8}"/>
              </a:ext>
            </a:extLst>
          </p:cNvPr>
          <p:cNvSpPr/>
          <p:nvPr userDrawn="1"/>
        </p:nvSpPr>
        <p:spPr>
          <a:xfrm>
            <a:off x="3633436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6" name="Retângulo: Cantos Diagonais Arredondados 15" descr="16.12.2016">
            <a:extLst>
              <a:ext uri="{FF2B5EF4-FFF2-40B4-BE49-F238E27FC236}">
                <a16:creationId xmlns="" xmlns:a16="http://schemas.microsoft.com/office/drawing/2014/main" id="{10654FB0-61CA-4127-BD17-4AF8FD1FB1C6}"/>
              </a:ext>
            </a:extLst>
          </p:cNvPr>
          <p:cNvSpPr/>
          <p:nvPr userDrawn="1"/>
        </p:nvSpPr>
        <p:spPr>
          <a:xfrm>
            <a:off x="2760974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17" name="Retângulo: Cantos Diagonais Arredondados 16" descr="16.12.2016">
            <a:extLst>
              <a:ext uri="{FF2B5EF4-FFF2-40B4-BE49-F238E27FC236}">
                <a16:creationId xmlns="" xmlns:a16="http://schemas.microsoft.com/office/drawing/2014/main" id="{1B906E06-C491-4754-B1DA-43F2AD8DA141}"/>
              </a:ext>
            </a:extLst>
          </p:cNvPr>
          <p:cNvSpPr/>
          <p:nvPr userDrawn="1"/>
        </p:nvSpPr>
        <p:spPr>
          <a:xfrm>
            <a:off x="4505898" y="4462420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94FE90A9-8755-409C-9684-BB9F2F4C64AE}"/>
              </a:ext>
            </a:extLst>
          </p:cNvPr>
          <p:cNvSpPr/>
          <p:nvPr userDrawn="1"/>
        </p:nvSpPr>
        <p:spPr>
          <a:xfrm>
            <a:off x="2359034" y="249900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9" name="Retângulo: Cantos Diagonais Arredondados 28" descr="16.12.2016">
            <a:extLst>
              <a:ext uri="{FF2B5EF4-FFF2-40B4-BE49-F238E27FC236}">
                <a16:creationId xmlns="" xmlns:a16="http://schemas.microsoft.com/office/drawing/2014/main" id="{B9F11305-7035-4475-A541-ED647A58F193}"/>
              </a:ext>
            </a:extLst>
          </p:cNvPr>
          <p:cNvSpPr/>
          <p:nvPr userDrawn="1"/>
        </p:nvSpPr>
        <p:spPr>
          <a:xfrm>
            <a:off x="5385785" y="4471154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32" name="Retângulo: Cantos Diagonais Arredondados 31" descr="16.12.2016">
            <a:extLst>
              <a:ext uri="{FF2B5EF4-FFF2-40B4-BE49-F238E27FC236}">
                <a16:creationId xmlns="" xmlns:a16="http://schemas.microsoft.com/office/drawing/2014/main" id="{C5539CE3-0EA1-4832-A9BA-0064D953FA84}"/>
              </a:ext>
            </a:extLst>
          </p:cNvPr>
          <p:cNvSpPr/>
          <p:nvPr userDrawn="1"/>
        </p:nvSpPr>
        <p:spPr>
          <a:xfrm>
            <a:off x="6258247" y="4470542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4" name="Retângulo: Cantos Diagonais Arredondados 33" descr="16.12.2016">
            <a:extLst>
              <a:ext uri="{FF2B5EF4-FFF2-40B4-BE49-F238E27FC236}">
                <a16:creationId xmlns="" xmlns:a16="http://schemas.microsoft.com/office/drawing/2014/main" id="{D68F8AE0-8D5C-4CAA-917E-86ECCE28A67E}"/>
              </a:ext>
            </a:extLst>
          </p:cNvPr>
          <p:cNvSpPr/>
          <p:nvPr userDrawn="1"/>
        </p:nvSpPr>
        <p:spPr>
          <a:xfrm>
            <a:off x="7128234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6" name="Retângulo: Cantos Diagonais Arredondados 35" descr="16.12.2016">
            <a:extLst>
              <a:ext uri="{FF2B5EF4-FFF2-40B4-BE49-F238E27FC236}">
                <a16:creationId xmlns="" xmlns:a16="http://schemas.microsoft.com/office/drawing/2014/main" id="{3F105605-C9C2-4318-8CA2-0FF9A377F071}"/>
              </a:ext>
            </a:extLst>
          </p:cNvPr>
          <p:cNvSpPr/>
          <p:nvPr userDrawn="1"/>
        </p:nvSpPr>
        <p:spPr>
          <a:xfrm>
            <a:off x="8005646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37" name="Retângulo: Cantos Diagonais Arredondados 36" descr="16.12.2016">
            <a:extLst>
              <a:ext uri="{FF2B5EF4-FFF2-40B4-BE49-F238E27FC236}">
                <a16:creationId xmlns="" xmlns:a16="http://schemas.microsoft.com/office/drawing/2014/main" id="{E288A8BE-F958-4841-B21E-CDE1AEFD64E2}"/>
              </a:ext>
            </a:extLst>
          </p:cNvPr>
          <p:cNvSpPr/>
          <p:nvPr userDrawn="1"/>
        </p:nvSpPr>
        <p:spPr>
          <a:xfrm>
            <a:off x="8867013" y="445823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0" name="Retângulo: Cantos Diagonais Arredondados 39" descr="16.12.2016">
            <a:extLst>
              <a:ext uri="{FF2B5EF4-FFF2-40B4-BE49-F238E27FC236}">
                <a16:creationId xmlns="" xmlns:a16="http://schemas.microsoft.com/office/drawing/2014/main" id="{E271C029-A401-42FF-B3B8-E2AF0771F3F2}"/>
              </a:ext>
            </a:extLst>
          </p:cNvPr>
          <p:cNvSpPr/>
          <p:nvPr userDrawn="1"/>
        </p:nvSpPr>
        <p:spPr>
          <a:xfrm>
            <a:off x="9750570" y="4467773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2" name="Retângulo: Cantos Diagonais Arredondados 41" descr="16.12.2016">
            <a:extLst>
              <a:ext uri="{FF2B5EF4-FFF2-40B4-BE49-F238E27FC236}">
                <a16:creationId xmlns="" xmlns:a16="http://schemas.microsoft.com/office/drawing/2014/main" id="{AB15D3F8-6C9B-4C4F-A530-E85359A6473D}"/>
              </a:ext>
            </a:extLst>
          </p:cNvPr>
          <p:cNvSpPr/>
          <p:nvPr userDrawn="1"/>
        </p:nvSpPr>
        <p:spPr>
          <a:xfrm>
            <a:off x="10611937" y="4478738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44" name="Retângulo: Cantos Diagonais Arredondados 43" descr="16.12.2016">
            <a:extLst>
              <a:ext uri="{FF2B5EF4-FFF2-40B4-BE49-F238E27FC236}">
                <a16:creationId xmlns="" xmlns:a16="http://schemas.microsoft.com/office/drawing/2014/main" id="{0B388AF0-CC89-4238-9EEC-D7C8E203E208}"/>
              </a:ext>
            </a:extLst>
          </p:cNvPr>
          <p:cNvSpPr/>
          <p:nvPr userDrawn="1"/>
        </p:nvSpPr>
        <p:spPr>
          <a:xfrm>
            <a:off x="11473304" y="4467773"/>
            <a:ext cx="720000" cy="19877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6" name="Retângulo: Cantos Diagonais Arredondados 45" descr="16.12.2016">
            <a:extLst>
              <a:ext uri="{FF2B5EF4-FFF2-40B4-BE49-F238E27FC236}">
                <a16:creationId xmlns="" xmlns:a16="http://schemas.microsoft.com/office/drawing/2014/main" id="{E27B37E1-5EE6-45F5-86E2-D96002D9242F}"/>
              </a:ext>
            </a:extLst>
          </p:cNvPr>
          <p:cNvSpPr/>
          <p:nvPr userDrawn="1"/>
        </p:nvSpPr>
        <p:spPr>
          <a:xfrm>
            <a:off x="12329467" y="4462365"/>
            <a:ext cx="720000" cy="180000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  <a:p>
            <a:pPr algn="ctr"/>
            <a:endParaRPr lang="pt-BR" sz="800" dirty="0"/>
          </a:p>
        </p:txBody>
      </p:sp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AA68895-4859-46E2-86BE-35214BD834B6}"/>
              </a:ext>
            </a:extLst>
          </p:cNvPr>
          <p:cNvSpPr/>
          <p:nvPr userDrawn="1"/>
        </p:nvSpPr>
        <p:spPr>
          <a:xfrm>
            <a:off x="3177306" y="5810657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="" xmlns:a16="http://schemas.microsoft.com/office/drawing/2014/main" id="{6C17EADC-A56D-4C63-BB22-9A9DFF776FD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006150" y="4464754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="" xmlns:a16="http://schemas.microsoft.com/office/drawing/2014/main" id="{5E42A510-EDD8-4D8F-8497-418E1A1989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47898" y="4465557"/>
            <a:ext cx="720000" cy="18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="" xmlns:a16="http://schemas.microsoft.com/office/drawing/2014/main" id="{D373F8E5-03D9-487E-9633-9D9A3DE9189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868711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="" xmlns:a16="http://schemas.microsoft.com/office/drawing/2014/main" id="{AACC85C0-5686-43C3-A74E-15730B902A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760250" y="447603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69" name="Content Placeholder 2">
            <a:extLst>
              <a:ext uri="{FF2B5EF4-FFF2-40B4-BE49-F238E27FC236}">
                <a16:creationId xmlns="" xmlns:a16="http://schemas.microsoft.com/office/drawing/2014/main" id="{CFE497ED-1D22-4EA3-A51C-CBAB90BB962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42097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="" xmlns:a16="http://schemas.microsoft.com/office/drawing/2014/main" id="{2A94FA2E-F2DB-4016-A2F6-02A792EA95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404559" y="44405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1" name="Content Placeholder 2">
            <a:extLst>
              <a:ext uri="{FF2B5EF4-FFF2-40B4-BE49-F238E27FC236}">
                <a16:creationId xmlns="" xmlns:a16="http://schemas.microsoft.com/office/drawing/2014/main" id="{3105C713-4C3D-447F-9608-BDEBF117893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502228" y="4434021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2" name="Content Placeholder 2">
            <a:extLst>
              <a:ext uri="{FF2B5EF4-FFF2-40B4-BE49-F238E27FC236}">
                <a16:creationId xmlns="" xmlns:a16="http://schemas.microsoft.com/office/drawing/2014/main" id="{20CF6F5A-CF57-45EB-8908-1702F445393C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73892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3" name="Content Placeholder 2">
            <a:extLst>
              <a:ext uri="{FF2B5EF4-FFF2-40B4-BE49-F238E27FC236}">
                <a16:creationId xmlns="" xmlns:a16="http://schemas.microsoft.com/office/drawing/2014/main" id="{54EC6FFE-A27A-4907-A326-E3FFA36FA43F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05646" y="442272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4" name="Content Placeholder 2">
            <a:extLst>
              <a:ext uri="{FF2B5EF4-FFF2-40B4-BE49-F238E27FC236}">
                <a16:creationId xmlns="" xmlns:a16="http://schemas.microsoft.com/office/drawing/2014/main" id="{D8B5E3AB-57E0-4304-8CBC-112B1256A55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148247" y="4445546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5" name="Content Placeholder 2">
            <a:extLst>
              <a:ext uri="{FF2B5EF4-FFF2-40B4-BE49-F238E27FC236}">
                <a16:creationId xmlns="" xmlns:a16="http://schemas.microsoft.com/office/drawing/2014/main" id="{3F67DE19-5554-4D7A-BCD7-40EF7EFC362A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876290" y="4420503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6" name="Content Placeholder 2">
            <a:extLst>
              <a:ext uri="{FF2B5EF4-FFF2-40B4-BE49-F238E27FC236}">
                <a16:creationId xmlns="" xmlns:a16="http://schemas.microsoft.com/office/drawing/2014/main" id="{76166F10-F2AD-498F-9C2C-E823CE1D228E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88558" y="4445419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7" name="Content Placeholder 2">
            <a:extLst>
              <a:ext uri="{FF2B5EF4-FFF2-40B4-BE49-F238E27FC236}">
                <a16:creationId xmlns="" xmlns:a16="http://schemas.microsoft.com/office/drawing/2014/main" id="{5AA07FC2-FC07-4F0B-B76A-81EC9B24ECE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11434455" y="4463640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8" name="Content Placeholder 2">
            <a:extLst>
              <a:ext uri="{FF2B5EF4-FFF2-40B4-BE49-F238E27FC236}">
                <a16:creationId xmlns="" xmlns:a16="http://schemas.microsoft.com/office/drawing/2014/main" id="{40E967A3-EF83-45F4-9C15-D013CCE11D4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10561036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9" name="Content Placeholder 2">
            <a:extLst>
              <a:ext uri="{FF2B5EF4-FFF2-40B4-BE49-F238E27FC236}">
                <a16:creationId xmlns="" xmlns:a16="http://schemas.microsoft.com/office/drawing/2014/main" id="{79024609-1590-4FB3-9C6B-289BB236FEE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12351060" y="4454524"/>
            <a:ext cx="720000" cy="228428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0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80" name="CaixaDeTexto 79">
            <a:extLst>
              <a:ext uri="{FF2B5EF4-FFF2-40B4-BE49-F238E27FC236}">
                <a16:creationId xmlns="" xmlns:a16="http://schemas.microsoft.com/office/drawing/2014/main" id="{48C59A82-EB71-4D6E-A763-8A3EA016D206}"/>
              </a:ext>
            </a:extLst>
          </p:cNvPr>
          <p:cNvSpPr txBox="1"/>
          <p:nvPr userDrawn="1"/>
        </p:nvSpPr>
        <p:spPr>
          <a:xfrm>
            <a:off x="709996" y="5457041"/>
            <a:ext cx="961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DEFERIMENTO </a:t>
            </a:r>
          </a:p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DO PROCESSAMENTO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="" xmlns:a16="http://schemas.microsoft.com/office/drawing/2014/main" id="{AC1D2FA2-CD3F-4FE1-988D-F55BEB357067}"/>
              </a:ext>
            </a:extLst>
          </p:cNvPr>
          <p:cNvSpPr txBox="1"/>
          <p:nvPr userDrawn="1"/>
        </p:nvSpPr>
        <p:spPr>
          <a:xfrm>
            <a:off x="2577172" y="5393199"/>
            <a:ext cx="76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ART. 52, §1º E AVISO DO ART. 7º, §1º</a:t>
            </a:r>
          </a:p>
          <a:p>
            <a:endParaRPr lang="pt-BR" sz="800" b="1" dirty="0">
              <a:solidFill>
                <a:srgbClr val="565656"/>
              </a:solidFill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="" xmlns:a16="http://schemas.microsoft.com/office/drawing/2014/main" id="{DA403FB7-C25A-4DC5-B9F1-B40C6F04A77C}"/>
              </a:ext>
            </a:extLst>
          </p:cNvPr>
          <p:cNvSpPr txBox="1"/>
          <p:nvPr userDrawn="1"/>
        </p:nvSpPr>
        <p:spPr>
          <a:xfrm>
            <a:off x="4322236" y="5472444"/>
            <a:ext cx="765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EDITAL DO ART. 7º, §2º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="" xmlns:a16="http://schemas.microsoft.com/office/drawing/2014/main" id="{7007B539-9676-47EF-8A61-8BFF21A7C2D1}"/>
              </a:ext>
            </a:extLst>
          </p:cNvPr>
          <p:cNvSpPr txBox="1"/>
          <p:nvPr userDrawn="1"/>
        </p:nvSpPr>
        <p:spPr>
          <a:xfrm>
            <a:off x="5977456" y="5447106"/>
            <a:ext cx="95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IMPUGNAÇÕES JUDICIAIS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="" xmlns:a16="http://schemas.microsoft.com/office/drawing/2014/main" id="{B12F32D1-00BE-485F-8083-78AE034732E0}"/>
              </a:ext>
            </a:extLst>
          </p:cNvPr>
          <p:cNvSpPr txBox="1"/>
          <p:nvPr userDrawn="1"/>
        </p:nvSpPr>
        <p:spPr>
          <a:xfrm>
            <a:off x="7826157" y="5470107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PRAZO PARA OBJEÇÕES AO PRJ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="" xmlns:a16="http://schemas.microsoft.com/office/drawing/2014/main" id="{D67059DF-BE7B-47E1-983F-5657B29F1D42}"/>
              </a:ext>
            </a:extLst>
          </p:cNvPr>
          <p:cNvSpPr txBox="1"/>
          <p:nvPr userDrawn="1"/>
        </p:nvSpPr>
        <p:spPr>
          <a:xfrm>
            <a:off x="9452326" y="5449441"/>
            <a:ext cx="954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1ª AGC</a:t>
            </a:r>
          </a:p>
        </p:txBody>
      </p:sp>
      <p:sp>
        <p:nvSpPr>
          <p:cNvPr id="88" name="CaixaDeTexto 87">
            <a:extLst>
              <a:ext uri="{FF2B5EF4-FFF2-40B4-BE49-F238E27FC236}">
                <a16:creationId xmlns="" xmlns:a16="http://schemas.microsoft.com/office/drawing/2014/main" id="{54B16A92-376A-4C0C-9BCC-1395743EBC40}"/>
              </a:ext>
            </a:extLst>
          </p:cNvPr>
          <p:cNvSpPr txBox="1"/>
          <p:nvPr userDrawn="1"/>
        </p:nvSpPr>
        <p:spPr>
          <a:xfrm>
            <a:off x="11175862" y="5508661"/>
            <a:ext cx="954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565656"/>
                </a:solidFill>
                <a:latin typeface="Hurme Geometric Sans 1"/>
              </a:rPr>
              <a:t>APROVAÇÃO DO PLANO EM AGC</a:t>
            </a:r>
          </a:p>
        </p:txBody>
      </p:sp>
    </p:spTree>
    <p:extLst>
      <p:ext uri="{BB962C8B-B14F-4D97-AF65-F5344CB8AC3E}">
        <p14:creationId xmlns:p14="http://schemas.microsoft.com/office/powerpoint/2010/main" val="14043634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1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71147" y="2425149"/>
            <a:ext cx="3314693" cy="1297272"/>
          </a:xfrm>
        </p:spPr>
        <p:txBody>
          <a:bodyPr wrap="square" tIns="57600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NOME</a:t>
            </a:r>
          </a:p>
          <a:p>
            <a:pPr lvl="0"/>
            <a:r>
              <a:rPr lang="pt-BR" dirty="0"/>
              <a:t>EMPRESA</a:t>
            </a:r>
          </a:p>
          <a:p>
            <a:pPr lvl="0"/>
            <a:endParaRPr lang="pt-BR" dirty="0"/>
          </a:p>
        </p:txBody>
      </p:sp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71147" y="5887924"/>
            <a:ext cx="2625583" cy="282290"/>
          </a:xfrm>
        </p:spPr>
        <p:txBody>
          <a:bodyPr anchor="ctr">
            <a:norm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23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71147" y="6172641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22400424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br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" y="0"/>
            <a:ext cx="13319797" cy="7562683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1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52357" y="2425149"/>
            <a:ext cx="3314693" cy="1724820"/>
          </a:xfrm>
        </p:spPr>
        <p:txBody>
          <a:bodyPr wrap="square" tIns="57600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GRUPO</a:t>
            </a:r>
          </a:p>
          <a:p>
            <a:pPr lvl="0"/>
            <a:r>
              <a:rPr lang="pt-BR" dirty="0"/>
              <a:t>ECOVIX</a:t>
            </a:r>
          </a:p>
        </p:txBody>
      </p:sp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52357" y="5753686"/>
            <a:ext cx="2625583" cy="41652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Relatório Mensal de atividades</a:t>
            </a:r>
          </a:p>
          <a:p>
            <a:pPr lvl="0"/>
            <a:r>
              <a:rPr lang="pt-BR" dirty="0"/>
              <a:t>Competência: Abril a Junho de 2018</a:t>
            </a:r>
          </a:p>
        </p:txBody>
      </p:sp>
      <p:sp>
        <p:nvSpPr>
          <p:cNvPr id="8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52357" y="4129463"/>
            <a:ext cx="3362178" cy="59728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cap="all" baseline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Recuperação</a:t>
            </a:r>
          </a:p>
          <a:p>
            <a:pPr lvl="0"/>
            <a:r>
              <a:rPr lang="pt-BR" dirty="0"/>
              <a:t>judicial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17BDA513-1551-4020-845F-63D403147E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48888" y="6397833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814739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7" name="Espaço Reservado para Texto 6">
            <a:extLst>
              <a:ext uri="{FF2B5EF4-FFF2-40B4-BE49-F238E27FC236}">
                <a16:creationId xmlns=""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362364" y="554852"/>
            <a:ext cx="3579910" cy="4931548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581391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extos sem títulos na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 txBox="1">
            <a:spLocks/>
          </p:cNvSpPr>
          <p:nvPr userDrawn="1"/>
        </p:nvSpPr>
        <p:spPr>
          <a:xfrm>
            <a:off x="3664082" y="550788"/>
            <a:ext cx="9358313" cy="55562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t-BR" sz="1800" b="1" cap="all" dirty="0">
              <a:solidFill>
                <a:srgbClr val="B48A20"/>
              </a:solidFill>
              <a:latin typeface="Hurme Geometric Sans 2" pitchFamily="34" charset="0"/>
            </a:endParaRPr>
          </a:p>
        </p:txBody>
      </p:sp>
      <p:sp>
        <p:nvSpPr>
          <p:cNvPr id="6" name="Espaço Reservado para Texto 6">
            <a:extLst>
              <a:ext uri="{FF2B5EF4-FFF2-40B4-BE49-F238E27FC236}">
                <a16:creationId xmlns="" xmlns:a16="http://schemas.microsoft.com/office/drawing/2014/main" id="{B3B2C026-67D8-495F-A063-B6BAF2A6C4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1210" y="401444"/>
            <a:ext cx="8028878" cy="660903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marL="534924" indent="-534924">
              <a:buAutoNum type="arabicPeriod"/>
            </a:pPr>
            <a:r>
              <a:rPr lang="pt-BR" b="1" cap="all" dirty="0"/>
              <a:t>Introdução</a:t>
            </a:r>
          </a:p>
          <a:p>
            <a:pPr marL="534924" indent="-534924">
              <a:buAutoNum type="arabicPeriod"/>
            </a:pPr>
            <a:r>
              <a:rPr lang="pt-BR" b="1" cap="all" dirty="0"/>
              <a:t>Eventos relevantes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Descrição das empresas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Endividamento</a:t>
            </a:r>
          </a:p>
          <a:p>
            <a:pPr marL="534924" indent="-534924">
              <a:buAutoNum type="arabicPeriod"/>
            </a:pPr>
            <a:r>
              <a:rPr lang="pt-BR" b="1" cap="all" dirty="0"/>
              <a:t>Informações operacionais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Dados financeiros- econômicos</a:t>
            </a:r>
          </a:p>
          <a:p>
            <a:pPr marL="534924" indent="-534924">
              <a:buAutoNum type="arabicPeriod"/>
            </a:pPr>
            <a:r>
              <a:rPr lang="pt-BR" b="1" cap="all" dirty="0"/>
              <a:t>Plano de Recuperação Judicial</a:t>
            </a:r>
          </a:p>
          <a:p>
            <a:pPr marL="534924" indent="-534924">
              <a:buAutoNum type="arabicPeriod"/>
            </a:pPr>
            <a:r>
              <a:rPr lang="pt-BR" b="1" cap="all" dirty="0"/>
              <a:t>Aspectos jurídicos</a:t>
            </a:r>
          </a:p>
        </p:txBody>
      </p:sp>
    </p:spTree>
    <p:extLst>
      <p:ext uri="{BB962C8B-B14F-4D97-AF65-F5344CB8AC3E}">
        <p14:creationId xmlns:p14="http://schemas.microsoft.com/office/powerpoint/2010/main" val="15764583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3 textos sem títul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3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 txBox="1">
            <a:spLocks/>
          </p:cNvSpPr>
          <p:nvPr userDrawn="1"/>
        </p:nvSpPr>
        <p:spPr>
          <a:xfrm>
            <a:off x="3664082" y="550788"/>
            <a:ext cx="9358313" cy="55562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t-BR" sz="1800" b="1" cap="all" dirty="0">
              <a:solidFill>
                <a:srgbClr val="B48A20"/>
              </a:solidFill>
              <a:latin typeface="Hurme Geometric Sans 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2874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1 texto sem título acima e 2 títulos e textos na horizont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1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71147" y="2425149"/>
            <a:ext cx="3314693" cy="1297272"/>
          </a:xfrm>
        </p:spPr>
        <p:txBody>
          <a:bodyPr wrap="square" tIns="57600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NOME</a:t>
            </a:r>
          </a:p>
          <a:p>
            <a:pPr lvl="0"/>
            <a:r>
              <a:rPr lang="pt-BR" dirty="0"/>
              <a:t>EMPRESA</a:t>
            </a:r>
          </a:p>
          <a:p>
            <a:pPr lvl="0"/>
            <a:endParaRPr lang="pt-BR" dirty="0"/>
          </a:p>
        </p:txBody>
      </p:sp>
      <p:sp>
        <p:nvSpPr>
          <p:cNvPr id="13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71147" y="5887924"/>
            <a:ext cx="2625583" cy="282290"/>
          </a:xfrm>
        </p:spPr>
        <p:txBody>
          <a:bodyPr anchor="ctr">
            <a:norm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16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71147" y="6172641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6667742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18" name="Espaço Reservado para Texto 6">
            <a:extLst>
              <a:ext uri="{FF2B5EF4-FFF2-40B4-BE49-F238E27FC236}">
                <a16:creationId xmlns="" xmlns:a16="http://schemas.microsoft.com/office/drawing/2014/main" id="{DE19D338-374C-4BBE-A10D-2B8DEBA34A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26553" y="1987412"/>
            <a:ext cx="5158740" cy="4291468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tx1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DE19D338-374C-4BBE-A10D-2B8DEBA34A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5793" y="1987412"/>
            <a:ext cx="5158740" cy="4291468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tx1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457204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4 textos e 4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FE950BD-F581-4BD7-ABD5-D289F3D60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02" y="7938"/>
            <a:ext cx="13315950" cy="755332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half" idx="20"/>
          </p:nvPr>
        </p:nvSpPr>
        <p:spPr>
          <a:xfrm>
            <a:off x="343737" y="1704716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6750821" y="1704716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343735" y="4674920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6780710" y="4682125"/>
            <a:ext cx="6210000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18" name="Conector reto 17"/>
          <p:cNvCxnSpPr>
            <a:cxnSpLocks/>
          </p:cNvCxnSpPr>
          <p:nvPr userDrawn="1"/>
        </p:nvCxnSpPr>
        <p:spPr>
          <a:xfrm>
            <a:off x="343735" y="1655874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 userDrawn="1"/>
        </p:nvCxnSpPr>
        <p:spPr>
          <a:xfrm>
            <a:off x="343735" y="4631343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6780710" y="4631343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43735" y="1155291"/>
            <a:ext cx="6210000" cy="47435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6750821" y="1155291"/>
            <a:ext cx="6210000" cy="47435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343735" y="4094949"/>
            <a:ext cx="6210000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6768565" y="4090961"/>
            <a:ext cx="6210000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4" name="Line 64">
            <a:extLst>
              <a:ext uri="{FF2B5EF4-FFF2-40B4-BE49-F238E27FC236}">
                <a16:creationId xmlns="" xmlns:a16="http://schemas.microsoft.com/office/drawing/2014/main" id="{95690691-072C-4E39-8C14-EBA286A39EE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33" name="Espaço Reservado para Texto 3">
            <a:extLst>
              <a:ext uri="{FF2B5EF4-FFF2-40B4-BE49-F238E27FC236}">
                <a16:creationId xmlns="" xmlns:a16="http://schemas.microsoft.com/office/drawing/2014/main" id="{36A88377-96AC-4557-B502-3F59CFFA14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623" y="6905863"/>
            <a:ext cx="3262731" cy="217647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cxnSp>
        <p:nvCxnSpPr>
          <p:cNvPr id="37" name="Conector reto 36">
            <a:extLst>
              <a:ext uri="{FF2B5EF4-FFF2-40B4-BE49-F238E27FC236}">
                <a16:creationId xmlns="" xmlns:a16="http://schemas.microsoft.com/office/drawing/2014/main" id="{649CB122-CD14-4AF6-B8A3-AB74F89B27CD}"/>
              </a:ext>
            </a:extLst>
          </p:cNvPr>
          <p:cNvCxnSpPr>
            <a:cxnSpLocks/>
          </p:cNvCxnSpPr>
          <p:nvPr userDrawn="1"/>
        </p:nvCxnSpPr>
        <p:spPr>
          <a:xfrm>
            <a:off x="6750821" y="1656203"/>
            <a:ext cx="6210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="" xmlns:a16="http://schemas.microsoft.com/office/drawing/2014/main" id="{61490F4B-1D74-4842-8498-DEF0E9B5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17" y="603908"/>
            <a:ext cx="7734276" cy="468000"/>
          </a:xfrm>
        </p:spPr>
        <p:txBody>
          <a:bodyPr>
            <a:normAutofit/>
          </a:bodyPr>
          <a:lstStyle>
            <a:lvl1pPr algn="r">
              <a:defRPr sz="1800" b="1">
                <a:solidFill>
                  <a:srgbClr val="B58B23"/>
                </a:solidFill>
                <a:latin typeface="Hurme Geometric Sans 1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46534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4 textos e 4 títul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414598" y="1841205"/>
            <a:ext cx="5760000" cy="1492845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414598" y="3852599"/>
            <a:ext cx="5760000" cy="1494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414599" y="1377383"/>
            <a:ext cx="5760000" cy="396917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14598" y="3394866"/>
            <a:ext cx="5760000" cy="396917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="" xmlns:a16="http://schemas.microsoft.com/office/drawing/2014/main" id="{04723850-BC21-4779-8228-B7ED67D7E893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414598" y="5851014"/>
            <a:ext cx="5760000" cy="1494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5" name="Text Placeholder 4">
            <a:extLst>
              <a:ext uri="{FF2B5EF4-FFF2-40B4-BE49-F238E27FC236}">
                <a16:creationId xmlns="" xmlns:a16="http://schemas.microsoft.com/office/drawing/2014/main" id="{FE8A44D0-007B-498E-8111-9804AD9A4C2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4598" y="5398997"/>
            <a:ext cx="5760000" cy="396917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48DC9002-5A7C-4B29-8BE0-9EF19E1D0CB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7729086" y="1377383"/>
            <a:ext cx="5486400" cy="505229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29162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5912425" y="2162895"/>
            <a:ext cx="6706295" cy="523318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2" pitchFamily="34" charset="0"/>
              </a:defRPr>
            </a:lvl5pPr>
          </a:lstStyle>
          <a:p>
            <a:pPr marL="267475" lvl="0" indent="-267475"/>
            <a:r>
              <a:rPr lang="en-US" dirty="0"/>
              <a:t>Click to edit Master text styles</a:t>
            </a:r>
          </a:p>
          <a:p>
            <a:pPr marL="451067" lvl="1" indent="-1835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4" name="Espaço Reservado para Texto 6">
            <a:extLst>
              <a:ext uri="{FF2B5EF4-FFF2-40B4-BE49-F238E27FC236}">
                <a16:creationId xmlns="" xmlns:a16="http://schemas.microsoft.com/office/drawing/2014/main" id="{10705EDF-6BB6-451A-884E-A1CF35C1F0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12425" y="1491174"/>
            <a:ext cx="6706295" cy="50653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rgbClr val="B58B23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0042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61647" y="2162895"/>
            <a:ext cx="8471647" cy="523318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1pPr>
            <a:lvl2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2pPr>
            <a:lvl3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3pPr>
            <a:lvl4pPr>
              <a:defRPr lang="en-US" sz="1400" dirty="0" smtClean="0">
                <a:solidFill>
                  <a:srgbClr val="1E1E1E"/>
                </a:solidFill>
                <a:latin typeface="Hurme Geometric Sans 2" pitchFamily="34" charset="0"/>
              </a:defRPr>
            </a:lvl4pPr>
            <a:lvl5pPr>
              <a:defRPr lang="pt-BR" sz="1400" dirty="0">
                <a:solidFill>
                  <a:srgbClr val="1E1E1E"/>
                </a:solidFill>
                <a:latin typeface="Hurme Geometric Sans 2" pitchFamily="34" charset="0"/>
              </a:defRPr>
            </a:lvl5pPr>
          </a:lstStyle>
          <a:p>
            <a:pPr marL="267475" lvl="0" indent="-267475"/>
            <a:r>
              <a:rPr lang="en-US" dirty="0"/>
              <a:t>Click to edit Master text styles</a:t>
            </a:r>
          </a:p>
          <a:p>
            <a:pPr marL="451067" lvl="1" indent="-1835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4" name="Espaço Reservado para Texto 6">
            <a:extLst>
              <a:ext uri="{FF2B5EF4-FFF2-40B4-BE49-F238E27FC236}">
                <a16:creationId xmlns="" xmlns:a16="http://schemas.microsoft.com/office/drawing/2014/main" id="{10705EDF-6BB6-451A-884E-A1CF35C1F0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1647" y="1491174"/>
            <a:ext cx="8471647" cy="50653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rgbClr val="B58B23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62866EB1-14F0-4AEC-92A2-D226039D76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313151" y="175415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7" name="Triângulo Retângulo 10">
            <a:extLst>
              <a:ext uri="{FF2B5EF4-FFF2-40B4-BE49-F238E27FC236}">
                <a16:creationId xmlns="" xmlns:a16="http://schemas.microsoft.com/office/drawing/2014/main" id="{CE95FA64-45F8-44AD-81C2-048A332EFF1E}"/>
              </a:ext>
            </a:extLst>
          </p:cNvPr>
          <p:cNvSpPr/>
          <p:nvPr userDrawn="1"/>
        </p:nvSpPr>
        <p:spPr>
          <a:xfrm>
            <a:off x="1427451" y="1491174"/>
            <a:ext cx="180000" cy="180000"/>
          </a:xfrm>
          <a:prstGeom prst="rtTriangle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4278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tecola Fat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9">
            <a:extLst>
              <a:ext uri="{FF2B5EF4-FFF2-40B4-BE49-F238E27FC236}">
                <a16:creationId xmlns="" xmlns:a16="http://schemas.microsoft.com/office/drawing/2014/main" id="{9EB59B95-FFC1-4D0F-9B57-0A5C9A34E4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0" y="785737"/>
            <a:ext cx="9803637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6A4E87-0BFD-4B24-B4C6-967CD3715D1A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847493" y="1714395"/>
            <a:ext cx="5813657" cy="5307507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7E867530-CB8D-4148-9161-14062AC2ECD0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7155210" y="1717884"/>
            <a:ext cx="5813657" cy="5307507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3266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4 textos e 4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FE950BD-F581-4BD7-ABD5-D289F3D60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3315950" cy="7553325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1365661" y="4674920"/>
            <a:ext cx="5597114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7122214" y="4682125"/>
            <a:ext cx="5760001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18" name="Conector reto 17"/>
          <p:cNvCxnSpPr>
            <a:cxnSpLocks/>
          </p:cNvCxnSpPr>
          <p:nvPr userDrawn="1"/>
        </p:nvCxnSpPr>
        <p:spPr>
          <a:xfrm>
            <a:off x="1365662" y="1629649"/>
            <a:ext cx="11534873" cy="26225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 userDrawn="1"/>
        </p:nvCxnSpPr>
        <p:spPr>
          <a:xfrm>
            <a:off x="1365661" y="4631343"/>
            <a:ext cx="5597114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7122214" y="4631343"/>
            <a:ext cx="5760001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365662" y="1155291"/>
            <a:ext cx="11533913" cy="47435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1365661" y="4123524"/>
            <a:ext cx="5597114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7122215" y="4120280"/>
            <a:ext cx="5760000" cy="475200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895" indent="-246895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4" name="Line 64">
            <a:extLst>
              <a:ext uri="{FF2B5EF4-FFF2-40B4-BE49-F238E27FC236}">
                <a16:creationId xmlns="" xmlns:a16="http://schemas.microsoft.com/office/drawing/2014/main" id="{95690691-072C-4E39-8C14-EBA286A39EE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33" name="Espaço Reservado para Texto 3">
            <a:extLst>
              <a:ext uri="{FF2B5EF4-FFF2-40B4-BE49-F238E27FC236}">
                <a16:creationId xmlns="" xmlns:a16="http://schemas.microsoft.com/office/drawing/2014/main" id="{36A88377-96AC-4557-B502-3F59CFFA14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623" y="6905863"/>
            <a:ext cx="3262731" cy="217647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38" name="Title 1">
            <a:extLst>
              <a:ext uri="{FF2B5EF4-FFF2-40B4-BE49-F238E27FC236}">
                <a16:creationId xmlns="" xmlns:a16="http://schemas.microsoft.com/office/drawing/2014/main" id="{61490F4B-1D74-4842-8498-DEF0E9B5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17" y="603908"/>
            <a:ext cx="7734276" cy="468000"/>
          </a:xfrm>
        </p:spPr>
        <p:txBody>
          <a:bodyPr>
            <a:normAutofit/>
          </a:bodyPr>
          <a:lstStyle>
            <a:lvl1pPr algn="r">
              <a:defRPr sz="1800" b="1">
                <a:solidFill>
                  <a:srgbClr val="B58B23"/>
                </a:solidFill>
                <a:latin typeface="Hurme Geometric Sans 1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="" xmlns:a16="http://schemas.microsoft.com/office/drawing/2014/main" id="{0BC3A3F4-2DE5-4084-A00C-61559928796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1365662" y="1714396"/>
            <a:ext cx="11519579" cy="2160000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59" lvl="0" indent="-289759"/>
            <a:r>
              <a:rPr lang="en-US" dirty="0"/>
              <a:t>Click to edit Master text styles</a:t>
            </a:r>
          </a:p>
          <a:p>
            <a:pPr marL="488646" lvl="1" indent="-198887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5144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ub título com 2 títulos e 2 textos na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1022496" y="2872492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018569" y="2406366"/>
            <a:ext cx="11276354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=""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8569" y="1835036"/>
            <a:ext cx="1126822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1032636" y="5072116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026923" y="4600926"/>
            <a:ext cx="11268000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</p:spTree>
    <p:extLst>
      <p:ext uri="{BB962C8B-B14F-4D97-AF65-F5344CB8AC3E}">
        <p14:creationId xmlns:p14="http://schemas.microsoft.com/office/powerpoint/2010/main" val="35842661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82" y="0"/>
            <a:ext cx="13322300" cy="7560481"/>
          </a:xfrm>
          <a:prstGeom prst="rect">
            <a:avLst/>
          </a:prstGeom>
        </p:spPr>
      </p:pic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1022496" y="2872492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018569" y="2406366"/>
            <a:ext cx="11276354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=""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8569" y="1835036"/>
            <a:ext cx="1126822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1032636" y="5072116"/>
            <a:ext cx="11268000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026923" y="4600926"/>
            <a:ext cx="11268000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</p:spTree>
    <p:extLst>
      <p:ext uri="{BB962C8B-B14F-4D97-AF65-F5344CB8AC3E}">
        <p14:creationId xmlns:p14="http://schemas.microsoft.com/office/powerpoint/2010/main" val="37011406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1E934263-EE15-4724-8D70-25FEFD93C4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1032636" y="2955753"/>
            <a:ext cx="11240086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026923" y="2406366"/>
            <a:ext cx="11251512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=""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7040" y="1595567"/>
            <a:ext cx="1126822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2800">
                <a:solidFill>
                  <a:srgbClr val="B58B23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1026923" y="5154331"/>
            <a:ext cx="11240086" cy="1567841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>
              <a:defRPr lang="en-US" sz="1700" dirty="0" smtClean="0">
                <a:solidFill>
                  <a:srgbClr val="1E1E1E"/>
                </a:solidFill>
                <a:latin typeface="Hurme Geometric Sans 1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Hurme Geometric Sans 1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Hurme Geometric Sans 1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1026923" y="4600926"/>
            <a:ext cx="11251512" cy="429988"/>
          </a:xfrm>
          <a:prstGeom prst="rect">
            <a:avLst/>
          </a:prstGeom>
          <a:noFill/>
          <a:ln>
            <a:noFill/>
          </a:ln>
        </p:spPr>
        <p:txBody>
          <a:bodyPr vert="horz" lIns="106985" tIns="53492" rIns="106985" bIns="53492" rtlCol="0" anchor="b" anchorCtr="0">
            <a:normAutofit/>
          </a:bodyPr>
          <a:lstStyle>
            <a:lvl1pPr marL="246900" indent="-246900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/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 – Produtos</a:t>
            </a:r>
          </a:p>
        </p:txBody>
      </p:sp>
    </p:spTree>
    <p:extLst>
      <p:ext uri="{BB962C8B-B14F-4D97-AF65-F5344CB8AC3E}">
        <p14:creationId xmlns:p14="http://schemas.microsoft.com/office/powerpoint/2010/main" val="14758315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2FF1FE2C-7222-49CD-85C3-BEE3519528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121796" y="1274214"/>
            <a:ext cx="9833293" cy="179868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1pPr>
            <a:lvl2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2pPr>
            <a:lvl3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34091" y="1281221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ctr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3121796" y="3172037"/>
            <a:ext cx="9833293" cy="179868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1pPr>
            <a:lvl2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2pPr>
            <a:lvl3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34091" y="3169709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ctr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3121796" y="5076466"/>
            <a:ext cx="9833293" cy="179868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1pPr>
            <a:lvl2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2pPr>
            <a:lvl3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Hurme Geometric Sans 1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Hurme Geometric Sans 1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34091" y="5077758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ctr">
              <a:buNone/>
              <a:defRPr lang="en-US" sz="18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17" name="Título 9">
            <a:extLst>
              <a:ext uri="{FF2B5EF4-FFF2-40B4-BE49-F238E27FC236}">
                <a16:creationId xmlns="" xmlns:a16="http://schemas.microsoft.com/office/drawing/2014/main" id="{BA6327CC-3434-4961-A58C-4ACCDC5DCC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93926" y="537332"/>
            <a:ext cx="9128368" cy="555625"/>
          </a:xfrm>
        </p:spPr>
        <p:txBody>
          <a:bodyPr>
            <a:normAutofit/>
          </a:bodyPr>
          <a:lstStyle/>
          <a:p>
            <a:pPr algn="r"/>
            <a:endParaRPr lang="pt-BR" sz="1800" b="1" cap="all" dirty="0">
              <a:solidFill>
                <a:srgbClr val="B48A20"/>
              </a:solidFill>
              <a:latin typeface="Hurme Geometric Sans 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9754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49D33BFB-04EA-4DF9-ADEE-EB8F4A6F390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8" y="0"/>
            <a:ext cx="13326122" cy="7559095"/>
          </a:xfrm>
          <a:prstGeom prst="rect">
            <a:avLst/>
          </a:prstGeom>
        </p:spPr>
      </p:pic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C82304E8-5335-45C8-8AA0-5A4453FCA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7103" y="1009398"/>
            <a:ext cx="11340791" cy="559127"/>
          </a:xfrm>
        </p:spPr>
        <p:txBody>
          <a:bodyPr anchor="ctr">
            <a:normAutofit/>
          </a:bodyPr>
          <a:lstStyle>
            <a:lvl1pPr marL="0" indent="0">
              <a:buNone/>
              <a:defRPr sz="22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="" xmlns:a16="http://schemas.microsoft.com/office/drawing/2014/main" id="{C11217EC-EE39-4350-B0DF-D969549597C2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981306" y="1748630"/>
            <a:ext cx="2843465" cy="644108"/>
          </a:xfrm>
          <a:prstGeom prst="chevron">
            <a:avLst>
              <a:gd name="adj" fmla="val 34952"/>
            </a:avLst>
          </a:prstGeom>
          <a:solidFill>
            <a:srgbClr val="1E1E1E"/>
          </a:solidFill>
          <a:ln w="12700" cap="rnd" algn="ctr">
            <a:noFill/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B58B23"/>
                </a:solidFill>
                <a:latin typeface="Hurme Geometric Sans 1"/>
              </a:rPr>
              <a:t>Text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="" xmlns:a16="http://schemas.microsoft.com/office/drawing/2014/main" id="{AE610DDF-A00C-4028-9C18-C33CA719F29F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gray">
          <a:xfrm>
            <a:off x="3827719" y="1748630"/>
            <a:ext cx="2843465" cy="644108"/>
          </a:xfrm>
          <a:prstGeom prst="chevron">
            <a:avLst>
              <a:gd name="adj" fmla="val 34975"/>
            </a:avLst>
          </a:prstGeom>
          <a:solidFill>
            <a:srgbClr val="565656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B58B23"/>
                </a:solidFill>
                <a:latin typeface="Hurme Geometric Sans 1"/>
              </a:rPr>
              <a:t>Text</a:t>
            </a:r>
          </a:p>
        </p:txBody>
      </p:sp>
      <p:sp>
        <p:nvSpPr>
          <p:cNvPr id="13" name="AutoShape 5">
            <a:extLst>
              <a:ext uri="{FF2B5EF4-FFF2-40B4-BE49-F238E27FC236}">
                <a16:creationId xmlns="" xmlns:a16="http://schemas.microsoft.com/office/drawing/2014/main" id="{36B854BC-E043-4885-A40B-B5E94953097C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gray">
          <a:xfrm>
            <a:off x="6651702" y="1748630"/>
            <a:ext cx="2843465" cy="644108"/>
          </a:xfrm>
          <a:prstGeom prst="chevron">
            <a:avLst>
              <a:gd name="adj" fmla="val 34975"/>
            </a:avLst>
          </a:prstGeom>
          <a:solidFill>
            <a:srgbClr val="B4B4B4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565656"/>
                </a:solidFill>
                <a:latin typeface="Hurme Geometric Sans 1"/>
              </a:rPr>
              <a:t>Text</a:t>
            </a:r>
          </a:p>
        </p:txBody>
      </p:sp>
      <p:sp>
        <p:nvSpPr>
          <p:cNvPr id="16" name="AutoShape 6">
            <a:extLst>
              <a:ext uri="{FF2B5EF4-FFF2-40B4-BE49-F238E27FC236}">
                <a16:creationId xmlns="" xmlns:a16="http://schemas.microsoft.com/office/drawing/2014/main" id="{96D80A08-96D3-403E-BF12-747BA396ACB8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9478633" y="1753405"/>
            <a:ext cx="2843465" cy="644108"/>
          </a:xfrm>
          <a:prstGeom prst="chevron">
            <a:avLst>
              <a:gd name="adj" fmla="val 34975"/>
            </a:avLst>
          </a:prstGeom>
          <a:solidFill>
            <a:srgbClr val="E0E0E0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42120" tIns="42120" rIns="42120" bIns="4212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900" b="1" dirty="0">
                <a:solidFill>
                  <a:srgbClr val="1E1E1E"/>
                </a:solidFill>
                <a:latin typeface="Hurme Geometric Sans 1"/>
              </a:rPr>
              <a:t>Text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="" xmlns:a16="http://schemas.microsoft.com/office/drawing/2014/main" id="{9FE40412-37B4-4C33-8312-0A348EB3A4CE}"/>
              </a:ext>
            </a:extLst>
          </p:cNvPr>
          <p:cNvSpPr txBox="1">
            <a:spLocks/>
          </p:cNvSpPr>
          <p:nvPr userDrawn="1"/>
        </p:nvSpPr>
        <p:spPr>
          <a:xfrm>
            <a:off x="1016739" y="2392738"/>
            <a:ext cx="2808032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="" xmlns:a16="http://schemas.microsoft.com/office/drawing/2014/main" id="{0CBBCA4C-AA28-4351-ADCB-30715F5643B5}"/>
              </a:ext>
            </a:extLst>
          </p:cNvPr>
          <p:cNvSpPr txBox="1">
            <a:spLocks/>
          </p:cNvSpPr>
          <p:nvPr userDrawn="1"/>
        </p:nvSpPr>
        <p:spPr>
          <a:xfrm>
            <a:off x="3824770" y="2454091"/>
            <a:ext cx="2826931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="" xmlns:a16="http://schemas.microsoft.com/office/drawing/2014/main" id="{8D0E20B8-6BBE-437A-BC8F-467A9EA44F55}"/>
              </a:ext>
            </a:extLst>
          </p:cNvPr>
          <p:cNvSpPr txBox="1">
            <a:spLocks/>
          </p:cNvSpPr>
          <p:nvPr userDrawn="1"/>
        </p:nvSpPr>
        <p:spPr>
          <a:xfrm>
            <a:off x="6670601" y="2454091"/>
            <a:ext cx="2808032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="" xmlns:a16="http://schemas.microsoft.com/office/drawing/2014/main" id="{A727B1DE-DAAA-4E14-A719-47F7F4348655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>
          <a:xfrm>
            <a:off x="9514067" y="2454091"/>
            <a:ext cx="2808032" cy="36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320954" lvl="1" indent="-320954">
              <a:spcBef>
                <a:spcPts val="702"/>
              </a:spcBef>
            </a:pPr>
            <a:r>
              <a:rPr lang="en-GB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marL="631210" lvl="2" indent="-310256">
              <a:spcBef>
                <a:spcPts val="702"/>
              </a:spcBef>
            </a:pPr>
            <a:r>
              <a:rPr lang="en-US" sz="1500" dirty="0">
                <a:solidFill>
                  <a:srgbClr val="1E1E1E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702"/>
              </a:spcAft>
            </a:pPr>
            <a:endParaRPr lang="en-US" sz="1500" dirty="0">
              <a:solidFill>
                <a:srgbClr val="1E1E1E"/>
              </a:solidFill>
              <a:latin typeface="Hurme Geometric Sans 1"/>
            </a:endParaRPr>
          </a:p>
        </p:txBody>
      </p:sp>
    </p:spTree>
    <p:extLst>
      <p:ext uri="{BB962C8B-B14F-4D97-AF65-F5344CB8AC3E}">
        <p14:creationId xmlns:p14="http://schemas.microsoft.com/office/powerpoint/2010/main" val="15796808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="" xmlns:a16="http://schemas.microsoft.com/office/drawing/2014/main" id="{FC77D54B-20AB-459C-83CA-05B67B389B1A}"/>
              </a:ext>
            </a:extLst>
          </p:cNvPr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0" name="Line 64">
            <a:extLst>
              <a:ext uri="{FF2B5EF4-FFF2-40B4-BE49-F238E27FC236}">
                <a16:creationId xmlns="" xmlns:a16="http://schemas.microsoft.com/office/drawing/2014/main" id="{B1EF051F-8B68-4D94-A2A8-5467C7BE890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86336" y="7209542"/>
            <a:ext cx="11880119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  <a:latin typeface="Tautz-Regular3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95634EB2-C143-4AB0-B3D1-9CB1985F3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77" y="3"/>
            <a:ext cx="12615412" cy="55568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Espaço Reservado para Texto 6">
            <a:extLst>
              <a:ext uri="{FF2B5EF4-FFF2-40B4-BE49-F238E27FC236}">
                <a16:creationId xmlns="" xmlns:a16="http://schemas.microsoft.com/office/drawing/2014/main" id="{C82304E8-5335-45C8-8AA0-5A4453FCA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9674" y="554852"/>
            <a:ext cx="12602600" cy="556593"/>
          </a:xfrm>
        </p:spPr>
        <p:txBody>
          <a:bodyPr anchor="ctr">
            <a:normAutofit/>
          </a:bodyPr>
          <a:lstStyle>
            <a:lvl1pPr marL="0" indent="0">
              <a:buNone/>
              <a:defRPr sz="2200">
                <a:solidFill>
                  <a:srgbClr val="1E1E1E"/>
                </a:solidFill>
                <a:latin typeface="Hurme Geometric Sans 1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3" name="Line 64">
            <a:extLst>
              <a:ext uri="{FF2B5EF4-FFF2-40B4-BE49-F238E27FC236}">
                <a16:creationId xmlns="" xmlns:a16="http://schemas.microsoft.com/office/drawing/2014/main" id="{2B59EA78-C7AC-435B-8620-5CB0E325E29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39672" y="554843"/>
            <a:ext cx="1255653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80652771-FF33-4B02-8E0B-F2EEF09802BC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52881" y="3496601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3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="" xmlns:a16="http://schemas.microsoft.com/office/drawing/2014/main" id="{81FF0E11-0AC0-4F23-AD47-FDE93C10A757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2881" y="4640528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4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="" xmlns:a16="http://schemas.microsoft.com/office/drawing/2014/main" id="{E74642C7-3908-4B04-B5B3-A65C64DD83EE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352881" y="5815233"/>
            <a:ext cx="6052638" cy="269729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200" b="1" dirty="0">
                <a:solidFill>
                  <a:srgbClr val="B58B23"/>
                </a:solidFill>
                <a:latin typeface="Hurme Geometric Sans 1"/>
              </a:rPr>
              <a:t>5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25C94AA-66B0-41BF-9BFC-315E1BC02548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352881" y="2352674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2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="" xmlns:a16="http://schemas.microsoft.com/office/drawing/2014/main" id="{2ED67C46-D878-4D03-ACBB-C0E02CD2BF3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352881" y="1208745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1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="" xmlns:a16="http://schemas.microsoft.com/office/drawing/2014/main" id="{7F2EBE78-8357-447C-87AB-BE6C864CE4F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6931954" y="3496601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8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="" xmlns:a16="http://schemas.microsoft.com/office/drawing/2014/main" id="{521F17CC-BAA1-412B-B580-85FEB2C28ACB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6931954" y="4640528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9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="" xmlns:a16="http://schemas.microsoft.com/office/drawing/2014/main" id="{89BD0CC2-FBAA-44B6-8B1C-3E9FBAE429C7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6931954" y="5784456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10</a:t>
            </a:r>
          </a:p>
        </p:txBody>
      </p:sp>
      <p:sp>
        <p:nvSpPr>
          <p:cNvPr id="24" name="Rectangle 4">
            <a:extLst>
              <a:ext uri="{FF2B5EF4-FFF2-40B4-BE49-F238E27FC236}">
                <a16:creationId xmlns="" xmlns:a16="http://schemas.microsoft.com/office/drawing/2014/main" id="{30511B0B-5BBE-4E67-963F-0942B28C8B93}"/>
              </a:ext>
            </a:extLst>
          </p:cNvPr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6931954" y="2352674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7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="" xmlns:a16="http://schemas.microsoft.com/office/drawing/2014/main" id="{E60C2DC8-B612-4429-BA18-6E142AA7F47A}"/>
              </a:ext>
            </a:extLst>
          </p:cNvPr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6931954" y="1208745"/>
            <a:ext cx="6052638" cy="331284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42120" tIns="42120" rIns="42120" bIns="42120" anchor="ctr">
            <a:spAutoFit/>
          </a:bodyPr>
          <a:lstStyle/>
          <a:p>
            <a:pPr algn="l" defTabSz="1192435"/>
            <a:r>
              <a:rPr lang="en-US" sz="1600" b="1" dirty="0">
                <a:solidFill>
                  <a:srgbClr val="B58B23"/>
                </a:solidFill>
                <a:latin typeface="Hurme Geometric Sans 1"/>
              </a:rPr>
              <a:t>6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="" xmlns:a16="http://schemas.microsoft.com/office/drawing/2014/main" id="{47D1C0F1-D79D-4043-8934-D3C7B95359A3}"/>
              </a:ext>
            </a:extLst>
          </p:cNvPr>
          <p:cNvSpPr txBox="1">
            <a:spLocks/>
          </p:cNvSpPr>
          <p:nvPr userDrawn="1"/>
        </p:nvSpPr>
        <p:spPr>
          <a:xfrm>
            <a:off x="1044441" y="1548283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="" xmlns:a16="http://schemas.microsoft.com/office/drawing/2014/main" id="{A1D7F84C-D17A-4D83-8D6F-6A13DAEF773C}"/>
              </a:ext>
            </a:extLst>
          </p:cNvPr>
          <p:cNvSpPr txBox="1">
            <a:spLocks/>
          </p:cNvSpPr>
          <p:nvPr userDrawn="1"/>
        </p:nvSpPr>
        <p:spPr>
          <a:xfrm>
            <a:off x="1044441" y="2692210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="" xmlns:a16="http://schemas.microsoft.com/office/drawing/2014/main" id="{F9E0237D-0374-4A45-8F40-F2E4EED447C4}"/>
              </a:ext>
            </a:extLst>
          </p:cNvPr>
          <p:cNvSpPr txBox="1">
            <a:spLocks/>
          </p:cNvSpPr>
          <p:nvPr userDrawn="1"/>
        </p:nvSpPr>
        <p:spPr>
          <a:xfrm>
            <a:off x="1044441" y="3836138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="" xmlns:a16="http://schemas.microsoft.com/office/drawing/2014/main" id="{C789D079-71E0-4C8B-98D9-AAF241B16F36}"/>
              </a:ext>
            </a:extLst>
          </p:cNvPr>
          <p:cNvSpPr txBox="1">
            <a:spLocks/>
          </p:cNvSpPr>
          <p:nvPr userDrawn="1"/>
        </p:nvSpPr>
        <p:spPr>
          <a:xfrm>
            <a:off x="1044441" y="4980067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="" xmlns:a16="http://schemas.microsoft.com/office/drawing/2014/main" id="{120E3F9F-6704-42F8-AA4B-BCC1C1EC20C3}"/>
              </a:ext>
            </a:extLst>
          </p:cNvPr>
          <p:cNvSpPr txBox="1">
            <a:spLocks/>
          </p:cNvSpPr>
          <p:nvPr userDrawn="1"/>
        </p:nvSpPr>
        <p:spPr>
          <a:xfrm>
            <a:off x="7623517" y="1548283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="" xmlns:a16="http://schemas.microsoft.com/office/drawing/2014/main" id="{74D475B5-77A0-41E9-9752-821E39BEC8E2}"/>
              </a:ext>
            </a:extLst>
          </p:cNvPr>
          <p:cNvSpPr txBox="1">
            <a:spLocks/>
          </p:cNvSpPr>
          <p:nvPr userDrawn="1"/>
        </p:nvSpPr>
        <p:spPr>
          <a:xfrm>
            <a:off x="7623517" y="2692210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="" xmlns:a16="http://schemas.microsoft.com/office/drawing/2014/main" id="{39FF35C3-01F5-4DC7-8199-59980B505D86}"/>
              </a:ext>
            </a:extLst>
          </p:cNvPr>
          <p:cNvSpPr txBox="1">
            <a:spLocks/>
          </p:cNvSpPr>
          <p:nvPr userDrawn="1"/>
        </p:nvSpPr>
        <p:spPr>
          <a:xfrm>
            <a:off x="7623517" y="3836138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="" xmlns:a16="http://schemas.microsoft.com/office/drawing/2014/main" id="{A0C1281C-91DE-4FE9-9001-A99795BD6EC6}"/>
              </a:ext>
            </a:extLst>
          </p:cNvPr>
          <p:cNvSpPr txBox="1">
            <a:spLocks/>
          </p:cNvSpPr>
          <p:nvPr userDrawn="1"/>
        </p:nvSpPr>
        <p:spPr>
          <a:xfrm>
            <a:off x="7623517" y="4980067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="" xmlns:a16="http://schemas.microsoft.com/office/drawing/2014/main" id="{038672FD-20C8-4082-B087-ADAF66479858}"/>
              </a:ext>
            </a:extLst>
          </p:cNvPr>
          <p:cNvSpPr txBox="1">
            <a:spLocks/>
          </p:cNvSpPr>
          <p:nvPr userDrawn="1"/>
        </p:nvSpPr>
        <p:spPr>
          <a:xfrm>
            <a:off x="1044441" y="6123994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="" xmlns:a16="http://schemas.microsoft.com/office/drawing/2014/main" id="{E0B3674B-6ABB-426E-B15B-9CBE837D01A4}"/>
              </a:ext>
            </a:extLst>
          </p:cNvPr>
          <p:cNvSpPr txBox="1">
            <a:spLocks/>
          </p:cNvSpPr>
          <p:nvPr userDrawn="1"/>
        </p:nvSpPr>
        <p:spPr>
          <a:xfrm>
            <a:off x="7623517" y="6123994"/>
            <a:ext cx="5398297" cy="544163"/>
          </a:xfrm>
          <a:prstGeom prst="rect">
            <a:avLst/>
          </a:prstGeom>
        </p:spPr>
        <p:txBody>
          <a:bodyPr wrap="square" lIns="42120" tIns="42120" rIns="42120" bIns="4212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  <a:p>
            <a:pPr lvl="2">
              <a:spcBef>
                <a:spcPts val="702"/>
              </a:spcBef>
            </a:pPr>
            <a:r>
              <a:rPr lang="en-US" sz="1200" dirty="0">
                <a:solidFill>
                  <a:srgbClr val="313131"/>
                </a:solidFill>
                <a:latin typeface="Hurme Geometric Sans 1"/>
              </a:rPr>
              <a:t>This is dummy text it is not here to be read</a:t>
            </a:r>
          </a:p>
        </p:txBody>
      </p:sp>
    </p:spTree>
    <p:extLst>
      <p:ext uri="{BB962C8B-B14F-4D97-AF65-F5344CB8AC3E}">
        <p14:creationId xmlns:p14="http://schemas.microsoft.com/office/powerpoint/2010/main" val="9748457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742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texto sem título na vertical e 2 títulos e textos na horizont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265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extos sem títulos 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756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is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62333" y="834486"/>
            <a:ext cx="2564826" cy="2932145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noFill/>
          </a:ln>
        </p:spPr>
        <p:txBody>
          <a:bodyPr vert="horz" lIns="106985" tIns="53492" rIns="106985" bIns="53492" rtlCol="0" anchor="ctr" anchorCtr="0">
            <a:normAutofit/>
          </a:bodyPr>
          <a:lstStyle>
            <a:lvl1pPr>
              <a:defRPr lang="en-US" sz="17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0"/>
          </p:nvPr>
        </p:nvSpPr>
        <p:spPr>
          <a:xfrm>
            <a:off x="3118130" y="848486"/>
            <a:ext cx="9804164" cy="2932145"/>
          </a:xfrm>
          <a:prstGeom prst="rect">
            <a:avLst/>
          </a:prstGeom>
          <a:solidFill>
            <a:schemeClr val="bg1">
              <a:lumMod val="75000"/>
              <a:alpha val="78824"/>
            </a:schemeClr>
          </a:solidFill>
        </p:spPr>
        <p:txBody>
          <a:bodyPr vert="horz" lIns="106985" tIns="53492" rIns="106985" bIns="53492" rtlCol="0">
            <a:noAutofit/>
          </a:bodyPr>
          <a:lstStyle>
            <a:lvl1pPr>
              <a:defRPr lang="en-US" sz="2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9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5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21"/>
          </p:nvPr>
        </p:nvSpPr>
        <p:spPr>
          <a:xfrm>
            <a:off x="362333" y="3901593"/>
            <a:ext cx="2564826" cy="2932145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noFill/>
          </a:ln>
        </p:spPr>
        <p:txBody>
          <a:bodyPr vert="horz" lIns="106985" tIns="53492" rIns="106985" bIns="53492" rtlCol="0" anchor="ctr" anchorCtr="0">
            <a:normAutofit/>
          </a:bodyPr>
          <a:lstStyle>
            <a:lvl1pPr>
              <a:defRPr lang="en-US" sz="17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2"/>
          </p:nvPr>
        </p:nvSpPr>
        <p:spPr>
          <a:xfrm>
            <a:off x="3118130" y="3901592"/>
            <a:ext cx="9804164" cy="2932145"/>
          </a:xfrm>
          <a:prstGeom prst="rect">
            <a:avLst/>
          </a:prstGeom>
          <a:solidFill>
            <a:schemeClr val="bg1">
              <a:lumMod val="75000"/>
              <a:alpha val="78824"/>
            </a:schemeClr>
          </a:solidFill>
        </p:spPr>
        <p:txBody>
          <a:bodyPr vert="horz" lIns="106985" tIns="53492" rIns="106985" bIns="53492" rtlCol="0">
            <a:noAutofit/>
          </a:bodyPr>
          <a:lstStyle>
            <a:lvl1pPr>
              <a:defRPr lang="en-US" sz="2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9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5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5" name="Line 64">
            <a:extLst>
              <a:ext uri="{FF2B5EF4-FFF2-40B4-BE49-F238E27FC236}">
                <a16:creationId xmlns="" xmlns:a16="http://schemas.microsoft.com/office/drawing/2014/main" id="{1082D0FC-A5A7-4847-96B2-353B5B50C88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351E0860-7409-45FF-8D64-CED670D96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77" y="3"/>
            <a:ext cx="12615412" cy="55568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43920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os Relevant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754873" y="3249637"/>
            <a:ext cx="2743202" cy="3826412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10"/>
          </p:nvPr>
        </p:nvSpPr>
        <p:spPr>
          <a:xfrm>
            <a:off x="4754873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1"/>
          </p:nvPr>
        </p:nvSpPr>
        <p:spPr>
          <a:xfrm>
            <a:off x="7596547" y="3249637"/>
            <a:ext cx="2743202" cy="3826412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7" name="Content Placeholder 2"/>
          <p:cNvSpPr>
            <a:spLocks noGrp="1"/>
          </p:cNvSpPr>
          <p:nvPr>
            <p:ph sz="half" idx="12"/>
          </p:nvPr>
        </p:nvSpPr>
        <p:spPr>
          <a:xfrm>
            <a:off x="7596547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3"/>
          </p:nvPr>
        </p:nvSpPr>
        <p:spPr>
          <a:xfrm>
            <a:off x="10459423" y="3249637"/>
            <a:ext cx="2743202" cy="3826412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2" name="Content Placeholder 2"/>
          <p:cNvSpPr>
            <a:spLocks noGrp="1"/>
          </p:cNvSpPr>
          <p:nvPr>
            <p:ph sz="half" idx="14"/>
          </p:nvPr>
        </p:nvSpPr>
        <p:spPr>
          <a:xfrm>
            <a:off x="10452486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62866EB1-14F0-4AEC-92A2-D226039D76B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416941" y="1899137"/>
            <a:ext cx="2743202" cy="1252026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1E1E1E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pt-BR" dirty="0"/>
              <a:t>5. DESMONTRA</a:t>
            </a:r>
          </a:p>
        </p:txBody>
      </p:sp>
      <p:sp>
        <p:nvSpPr>
          <p:cNvPr id="11" name="Triângulo Retângulo 10">
            <a:extLst>
              <a:ext uri="{FF2B5EF4-FFF2-40B4-BE49-F238E27FC236}">
                <a16:creationId xmlns="" xmlns:a16="http://schemas.microsoft.com/office/drawing/2014/main" id="{CE95FA64-45F8-44AD-81C2-048A332EFF1E}"/>
              </a:ext>
            </a:extLst>
          </p:cNvPr>
          <p:cNvSpPr/>
          <p:nvPr userDrawn="1"/>
        </p:nvSpPr>
        <p:spPr>
          <a:xfrm>
            <a:off x="1416941" y="1598054"/>
            <a:ext cx="180000" cy="180000"/>
          </a:xfrm>
          <a:prstGeom prst="rtTriangle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2614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lão de Fala: Retângulo 7">
            <a:extLst>
              <a:ext uri="{FF2B5EF4-FFF2-40B4-BE49-F238E27FC236}">
                <a16:creationId xmlns="" xmlns:a16="http://schemas.microsoft.com/office/drawing/2014/main" id="{8E35D16A-4266-4820-9C3A-018C54E5CFBF}"/>
              </a:ext>
            </a:extLst>
          </p:cNvPr>
          <p:cNvSpPr/>
          <p:nvPr userDrawn="1"/>
        </p:nvSpPr>
        <p:spPr>
          <a:xfrm>
            <a:off x="254618" y="2878020"/>
            <a:ext cx="1706137" cy="100649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B37074B3-3C55-487E-B80F-B414E49351D4}"/>
              </a:ext>
            </a:extLst>
          </p:cNvPr>
          <p:cNvSpPr/>
          <p:nvPr userDrawn="1"/>
        </p:nvSpPr>
        <p:spPr>
          <a:xfrm>
            <a:off x="1581641" y="2550268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13" name="Seta: para a Direita 12">
            <a:extLst>
              <a:ext uri="{FF2B5EF4-FFF2-40B4-BE49-F238E27FC236}">
                <a16:creationId xmlns="" xmlns:a16="http://schemas.microsoft.com/office/drawing/2014/main" id="{4287F6AD-2FB3-415B-841D-8763994BC096}"/>
              </a:ext>
            </a:extLst>
          </p:cNvPr>
          <p:cNvSpPr/>
          <p:nvPr userDrawn="1"/>
        </p:nvSpPr>
        <p:spPr>
          <a:xfrm>
            <a:off x="267629" y="4408227"/>
            <a:ext cx="12056299" cy="232012"/>
          </a:xfrm>
          <a:prstGeom prst="rightArrow">
            <a:avLst/>
          </a:prstGeom>
          <a:gradFill flip="none" rotWithShape="1">
            <a:gsLst>
              <a:gs pos="0">
                <a:srgbClr val="B48A20"/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 descr="16.12.2016">
            <a:extLst>
              <a:ext uri="{FF2B5EF4-FFF2-40B4-BE49-F238E27FC236}">
                <a16:creationId xmlns="" xmlns:a16="http://schemas.microsoft.com/office/drawing/2014/main" id="{19663A40-B196-4491-8312-005F9B15AEB2}"/>
              </a:ext>
            </a:extLst>
          </p:cNvPr>
          <p:cNvSpPr/>
          <p:nvPr userDrawn="1"/>
        </p:nvSpPr>
        <p:spPr>
          <a:xfrm>
            <a:off x="477671" y="4367283"/>
            <a:ext cx="1116981" cy="3821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16.12.2016</a:t>
            </a:r>
          </a:p>
        </p:txBody>
      </p:sp>
      <p:sp>
        <p:nvSpPr>
          <p:cNvPr id="19" name="Balão de Fala: Retângulo 18">
            <a:extLst>
              <a:ext uri="{FF2B5EF4-FFF2-40B4-BE49-F238E27FC236}">
                <a16:creationId xmlns="" xmlns:a16="http://schemas.microsoft.com/office/drawing/2014/main" id="{82728858-BE9A-461B-A0F5-94CDB7531FCF}"/>
              </a:ext>
            </a:extLst>
          </p:cNvPr>
          <p:cNvSpPr/>
          <p:nvPr userDrawn="1"/>
        </p:nvSpPr>
        <p:spPr>
          <a:xfrm rot="10800000">
            <a:off x="1960754" y="5273136"/>
            <a:ext cx="1706137" cy="1008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 descr="16.12.2016">
            <a:extLst>
              <a:ext uri="{FF2B5EF4-FFF2-40B4-BE49-F238E27FC236}">
                <a16:creationId xmlns="" xmlns:a16="http://schemas.microsoft.com/office/drawing/2014/main" id="{839ECD98-8830-40C1-B7D8-DD22D13B1743}"/>
              </a:ext>
            </a:extLst>
          </p:cNvPr>
          <p:cNvSpPr/>
          <p:nvPr userDrawn="1"/>
        </p:nvSpPr>
        <p:spPr>
          <a:xfrm>
            <a:off x="2268342" y="4367282"/>
            <a:ext cx="1116981" cy="3821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19.12.2016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06454683-AAC0-4A03-96E2-7B64A5BE3C25}"/>
              </a:ext>
            </a:extLst>
          </p:cNvPr>
          <p:cNvSpPr/>
          <p:nvPr userDrawn="1"/>
        </p:nvSpPr>
        <p:spPr>
          <a:xfrm>
            <a:off x="3287777" y="5865637"/>
            <a:ext cx="75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solidFill>
                  <a:srgbClr val="B58B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pt-BR" sz="4400" dirty="0">
              <a:solidFill>
                <a:srgbClr val="B58B23"/>
              </a:solidFill>
            </a:endParaRPr>
          </a:p>
        </p:txBody>
      </p:sp>
      <p:sp>
        <p:nvSpPr>
          <p:cNvPr id="23" name="Balão de Fala: Retângulo 22">
            <a:extLst>
              <a:ext uri="{FF2B5EF4-FFF2-40B4-BE49-F238E27FC236}">
                <a16:creationId xmlns="" xmlns:a16="http://schemas.microsoft.com/office/drawing/2014/main" id="{5473C4F7-87A3-43EA-A2B2-7FD01AEA4ACB}"/>
              </a:ext>
            </a:extLst>
          </p:cNvPr>
          <p:cNvSpPr/>
          <p:nvPr userDrawn="1"/>
        </p:nvSpPr>
        <p:spPr>
          <a:xfrm rot="10800000">
            <a:off x="5373027" y="5273136"/>
            <a:ext cx="1706137" cy="100800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Balão de Fala: Retângulo 23">
            <a:extLst>
              <a:ext uri="{FF2B5EF4-FFF2-40B4-BE49-F238E27FC236}">
                <a16:creationId xmlns="" xmlns:a16="http://schemas.microsoft.com/office/drawing/2014/main" id="{E9B71CBE-1C77-4A57-BC5A-D0B791BC19C5}"/>
              </a:ext>
            </a:extLst>
          </p:cNvPr>
          <p:cNvSpPr/>
          <p:nvPr userDrawn="1"/>
        </p:nvSpPr>
        <p:spPr>
          <a:xfrm>
            <a:off x="3666890" y="2888256"/>
            <a:ext cx="1706137" cy="1006490"/>
          </a:xfrm>
          <a:prstGeom prst="wedgeRectCallout">
            <a:avLst>
              <a:gd name="adj1" fmla="val -17633"/>
              <a:gd name="adj2" fmla="val 105491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 descr="16.12.2016">
            <a:extLst>
              <a:ext uri="{FF2B5EF4-FFF2-40B4-BE49-F238E27FC236}">
                <a16:creationId xmlns="" xmlns:a16="http://schemas.microsoft.com/office/drawing/2014/main" id="{DE597B78-ACA2-456F-8715-3B3E81E8F470}"/>
              </a:ext>
            </a:extLst>
          </p:cNvPr>
          <p:cNvSpPr/>
          <p:nvPr userDrawn="1"/>
        </p:nvSpPr>
        <p:spPr>
          <a:xfrm>
            <a:off x="3961467" y="4367281"/>
            <a:ext cx="1116981" cy="3821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19.12.2016</a:t>
            </a:r>
          </a:p>
        </p:txBody>
      </p:sp>
      <p:sp>
        <p:nvSpPr>
          <p:cNvPr id="27" name="Título 9">
            <a:extLst>
              <a:ext uri="{FF2B5EF4-FFF2-40B4-BE49-F238E27FC236}">
                <a16:creationId xmlns="" xmlns:a16="http://schemas.microsoft.com/office/drawing/2014/main" id="{28DDA3FF-CB39-48BF-92CF-9893BFCACF2D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3165231" y="785737"/>
            <a:ext cx="9128368" cy="5556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9. Aspectos jurídicos – linha do tempo processual</a:t>
            </a:r>
          </a:p>
        </p:txBody>
      </p:sp>
    </p:spTree>
    <p:extLst>
      <p:ext uri="{BB962C8B-B14F-4D97-AF65-F5344CB8AC3E}">
        <p14:creationId xmlns:p14="http://schemas.microsoft.com/office/powerpoint/2010/main" val="25093198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"/>
            <a:ext cx="13322989" cy="7560872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5514543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0"/>
          </p:nvPr>
        </p:nvSpPr>
        <p:spPr>
          <a:xfrm>
            <a:off x="5514543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11"/>
          </p:nvPr>
        </p:nvSpPr>
        <p:spPr>
          <a:xfrm>
            <a:off x="8117061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9" name="Content Placeholder 2"/>
          <p:cNvSpPr>
            <a:spLocks noGrp="1"/>
          </p:cNvSpPr>
          <p:nvPr>
            <p:ph sz="half" idx="12"/>
          </p:nvPr>
        </p:nvSpPr>
        <p:spPr>
          <a:xfrm>
            <a:off x="8117061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13"/>
          </p:nvPr>
        </p:nvSpPr>
        <p:spPr>
          <a:xfrm>
            <a:off x="10705708" y="3275429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4"/>
          </p:nvPr>
        </p:nvSpPr>
        <p:spPr>
          <a:xfrm>
            <a:off x="10705708" y="2009337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82681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ub título com 2 títulos e 2 textos na horizon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5514543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0"/>
          </p:nvPr>
        </p:nvSpPr>
        <p:spPr>
          <a:xfrm>
            <a:off x="5514543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8" name="Content Placeholder 2"/>
          <p:cNvSpPr>
            <a:spLocks noGrp="1"/>
          </p:cNvSpPr>
          <p:nvPr>
            <p:ph sz="half" idx="11"/>
          </p:nvPr>
        </p:nvSpPr>
        <p:spPr>
          <a:xfrm>
            <a:off x="8117061" y="3291840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29" name="Content Placeholder 2"/>
          <p:cNvSpPr>
            <a:spLocks noGrp="1"/>
          </p:cNvSpPr>
          <p:nvPr>
            <p:ph sz="half" idx="12"/>
          </p:nvPr>
        </p:nvSpPr>
        <p:spPr>
          <a:xfrm>
            <a:off x="8117061" y="2025748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13"/>
          </p:nvPr>
        </p:nvSpPr>
        <p:spPr>
          <a:xfrm>
            <a:off x="10705708" y="3275429"/>
            <a:ext cx="2363367" cy="3784209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4"/>
          </p:nvPr>
        </p:nvSpPr>
        <p:spPr>
          <a:xfrm>
            <a:off x="10705708" y="2009337"/>
            <a:ext cx="2363367" cy="1125414"/>
          </a:xfrm>
          <a:prstGeom prst="rect">
            <a:avLst/>
          </a:prstGeom>
        </p:spPr>
        <p:txBody>
          <a:bodyPr vert="horz" lIns="106985" tIns="53492" rIns="106985" bIns="53492" rtlCol="0">
            <a:noAutofit/>
          </a:bodyPr>
          <a:lstStyle>
            <a:lvl1pPr marL="0" indent="0">
              <a:buNone/>
              <a:defRPr lang="en-US" sz="1600" dirty="0" smtClean="0">
                <a:solidFill>
                  <a:srgbClr val="B58B23"/>
                </a:solidFill>
                <a:latin typeface="Hurme Geometric Sans 2" pitchFamily="34" charset="0"/>
              </a:defRPr>
            </a:lvl1pPr>
            <a:lvl2pPr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49474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12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DBE5E07-DE2D-4B7D-976D-33640D3E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EE76B76C-5445-4287-8254-8C2E710AB6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6" y="84398"/>
            <a:ext cx="12546048" cy="7116607"/>
          </a:xfrm>
          <a:prstGeom prst="rect">
            <a:avLst/>
          </a:prstGeom>
        </p:spPr>
      </p:pic>
      <p:sp>
        <p:nvSpPr>
          <p:cNvPr id="8" name="Triângulo Retângulo 7">
            <a:extLst>
              <a:ext uri="{FF2B5EF4-FFF2-40B4-BE49-F238E27FC236}">
                <a16:creationId xmlns="" xmlns:a16="http://schemas.microsoft.com/office/drawing/2014/main" id="{6753E6C9-8283-47B8-B7EC-F558043A373C}"/>
              </a:ext>
            </a:extLst>
          </p:cNvPr>
          <p:cNvSpPr/>
          <p:nvPr userDrawn="1"/>
        </p:nvSpPr>
        <p:spPr>
          <a:xfrm>
            <a:off x="1538868" y="3780631"/>
            <a:ext cx="323386" cy="301083"/>
          </a:xfrm>
          <a:prstGeom prst="rtTriangle">
            <a:avLst/>
          </a:prstGeom>
          <a:solidFill>
            <a:srgbClr val="B58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1510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651103E9-5859-4F2D-BA42-6C9289F92E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699854" y="1274214"/>
            <a:ext cx="925523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3699852" y="554853"/>
            <a:ext cx="9242421" cy="517274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 i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282254" y="7245898"/>
            <a:ext cx="484154" cy="21003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500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500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345623" y="6905863"/>
            <a:ext cx="3262731" cy="217647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34093" y="1273373"/>
            <a:ext cx="3365760" cy="72111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3699854" y="3172037"/>
            <a:ext cx="925523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34093" y="3169712"/>
            <a:ext cx="3365760" cy="72111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3699854" y="5091514"/>
            <a:ext cx="925523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34093" y="5092809"/>
            <a:ext cx="3365760" cy="72111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7772" t="25457" r="54179" b="70838"/>
          <a:stretch/>
        </p:blipFill>
        <p:spPr>
          <a:xfrm>
            <a:off x="10684432" y="7286045"/>
            <a:ext cx="2404546" cy="2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623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="" xmlns:a16="http://schemas.microsoft.com/office/drawing/2014/main" id="{89114536-AA96-4FE3-AADD-9B92BCEC59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969"/>
            <a:ext cx="13315950" cy="7553325"/>
          </a:xfrm>
          <a:prstGeom prst="rect">
            <a:avLst/>
          </a:prstGeom>
        </p:spPr>
      </p:pic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366453" y="7254685"/>
            <a:ext cx="12555841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985" tIns="53492" rIns="106985" bIns="53492" anchor="ctr"/>
          <a:lstStyle/>
          <a:p>
            <a:endParaRPr lang="pt-BR" sz="1900" dirty="0">
              <a:solidFill>
                <a:prstClr val="black"/>
              </a:solidFill>
            </a:endParaRP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3121796" y="3172037"/>
            <a:ext cx="983329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EEEEE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34091" y="3169709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3121796" y="5076466"/>
            <a:ext cx="9833293" cy="1798685"/>
          </a:xfrm>
          <a:prstGeom prst="rect">
            <a:avLst/>
          </a:prstGeom>
          <a:ln>
            <a:solidFill>
              <a:srgbClr val="1E1E1E"/>
            </a:solidFill>
          </a:ln>
        </p:spPr>
        <p:txBody>
          <a:bodyPr vert="horz" lIns="106985" tIns="53492" rIns="106985" bIns="53492" rtlCol="0">
            <a:noAutofit/>
          </a:bodyPr>
          <a:lstStyle>
            <a:lvl1pPr algn="just">
              <a:defRPr lang="en-US" sz="17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1pPr>
            <a:lvl2pPr algn="just">
              <a:defRPr lang="en-US" sz="15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2pPr>
            <a:lvl3pPr algn="just">
              <a:defRPr lang="en-US" sz="13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3pPr>
            <a:lvl4pPr algn="just">
              <a:defRPr lang="en-US" sz="1200" dirty="0" smtClean="0">
                <a:solidFill>
                  <a:srgbClr val="EEEEEE"/>
                </a:solidFill>
                <a:latin typeface="Candara" panose="020E0502030303020204" pitchFamily="34" charset="0"/>
              </a:defRPr>
            </a:lvl4pPr>
            <a:lvl5pPr algn="just">
              <a:defRPr lang="pt-BR" sz="1200" dirty="0">
                <a:solidFill>
                  <a:srgbClr val="EEEEEE"/>
                </a:solidFill>
                <a:latin typeface="Candara" panose="020E0502030303020204" pitchFamily="34" charset="0"/>
              </a:defRPr>
            </a:lvl5pPr>
          </a:lstStyle>
          <a:p>
            <a:pPr marL="289766" lvl="0" indent="-289766"/>
            <a:r>
              <a:rPr lang="en-US" dirty="0"/>
              <a:t>Click to edit Master text styles</a:t>
            </a:r>
          </a:p>
          <a:p>
            <a:pPr marL="488659" lvl="1" indent="-198892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34091" y="5077758"/>
            <a:ext cx="2628628" cy="1796740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106985" tIns="53492" rIns="106985" bIns="53492" rtlCol="0" anchor="t" anchorCtr="0">
            <a:normAutofit/>
          </a:bodyPr>
          <a:lstStyle>
            <a:lvl1pPr marL="246900" indent="-246900" algn="r">
              <a:buNone/>
              <a:defRPr lang="en-US" sz="1900" b="1" dirty="0" smtClean="0">
                <a:solidFill>
                  <a:srgbClr val="B58B23"/>
                </a:solidFill>
                <a:latin typeface="Hurme Geometric Sans 1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08634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938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"/>
            <a:ext cx="13322300" cy="7560481"/>
          </a:xfrm>
          <a:prstGeom prst="rect">
            <a:avLst/>
          </a:prstGeom>
        </p:spPr>
      </p:pic>
      <p:sp>
        <p:nvSpPr>
          <p:cNvPr id="11" name="Espaço Reservado para Texto 6">
            <a:extLst>
              <a:ext uri="{FF2B5EF4-FFF2-40B4-BE49-F238E27FC236}">
                <a16:creationId xmlns=""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6457" y="1314857"/>
            <a:ext cx="3579910" cy="4931548"/>
          </a:xfrm>
        </p:spPr>
        <p:txBody>
          <a:bodyPr anchor="t">
            <a:normAutofit/>
          </a:bodyPr>
          <a:lstStyle>
            <a:lvl1pPr marL="0" indent="0">
              <a:lnSpc>
                <a:spcPct val="200000"/>
              </a:lnSpc>
              <a:buNone/>
              <a:defRPr sz="1200" cap="all" baseline="0">
                <a:solidFill>
                  <a:srgbClr val="B48A20"/>
                </a:solidFill>
                <a:latin typeface="Hurme Geometric Sans 2" pitchFamily="34" charset="0"/>
              </a:defRPr>
            </a:lvl1pPr>
          </a:lstStyle>
          <a:p>
            <a:pPr lvl="0"/>
            <a:r>
              <a:rPr lang="pt-BR" dirty="0"/>
              <a:t>1. Introdução</a:t>
            </a:r>
          </a:p>
          <a:p>
            <a:pPr lvl="0"/>
            <a:r>
              <a:rPr lang="pt-BR" dirty="0"/>
              <a:t>2. Eventos relevantes</a:t>
            </a:r>
          </a:p>
          <a:p>
            <a:pPr lvl="0"/>
            <a:r>
              <a:rPr lang="pt-BR" dirty="0"/>
              <a:t>3. Descrição das empresas</a:t>
            </a:r>
          </a:p>
          <a:p>
            <a:pPr lvl="0"/>
            <a:r>
              <a:rPr lang="pt-BR" dirty="0"/>
              <a:t>4. Endividamento</a:t>
            </a:r>
          </a:p>
          <a:p>
            <a:pPr lvl="0"/>
            <a:r>
              <a:rPr lang="pt-BR" dirty="0"/>
              <a:t>5. Informações operacionais</a:t>
            </a:r>
          </a:p>
          <a:p>
            <a:pPr lvl="0"/>
            <a:r>
              <a:rPr lang="pt-BR" dirty="0"/>
              <a:t>6. Dados financeiros- econômicos</a:t>
            </a:r>
          </a:p>
          <a:p>
            <a:pPr lvl="0"/>
            <a:r>
              <a:rPr lang="pt-BR" dirty="0"/>
              <a:t>7. Plano de Recuperação Judicial</a:t>
            </a:r>
          </a:p>
          <a:p>
            <a:pPr lvl="0"/>
            <a:r>
              <a:rPr lang="pt-BR" dirty="0"/>
              <a:t>8. Aspectos jurídicos</a:t>
            </a:r>
          </a:p>
        </p:txBody>
      </p:sp>
      <p:sp>
        <p:nvSpPr>
          <p:cNvPr id="12" name="Espaço Reservado para Texto 6">
            <a:extLst>
              <a:ext uri="{FF2B5EF4-FFF2-40B4-BE49-F238E27FC236}">
                <a16:creationId xmlns=""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2359" y="2819090"/>
            <a:ext cx="3404386" cy="1724820"/>
          </a:xfrm>
        </p:spPr>
        <p:txBody>
          <a:bodyPr wrap="square" tIns="57600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Hurme Geometric Sans 4" pitchFamily="34" charset="0"/>
              </a:defRPr>
            </a:lvl1pPr>
          </a:lstStyle>
          <a:p>
            <a:pPr lvl="0"/>
            <a:r>
              <a:rPr lang="pt-BR" dirty="0"/>
              <a:t>ÍNDICE</a:t>
            </a:r>
          </a:p>
        </p:txBody>
      </p:sp>
      <p:sp>
        <p:nvSpPr>
          <p:cNvPr id="13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2359" y="5570807"/>
            <a:ext cx="2625583" cy="54864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cap="all" baseline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Relatório</a:t>
            </a:r>
          </a:p>
          <a:p>
            <a:pPr lvl="0"/>
            <a:r>
              <a:rPr lang="pt-BR" dirty="0"/>
              <a:t>Mensal de atividades</a:t>
            </a:r>
          </a:p>
        </p:txBody>
      </p:sp>
      <p:sp>
        <p:nvSpPr>
          <p:cNvPr id="14" name="Espaço Reservado para Texto 6">
            <a:extLst>
              <a:ext uri="{FF2B5EF4-FFF2-40B4-BE49-F238E27FC236}">
                <a16:creationId xmlns=""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22359" y="6116416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Competência:</a:t>
            </a:r>
          </a:p>
        </p:txBody>
      </p:sp>
      <p:sp>
        <p:nvSpPr>
          <p:cNvPr id="15" name="Espaço Reservado para Texto 6">
            <a:extLst>
              <a:ext uri="{FF2B5EF4-FFF2-40B4-BE49-F238E27FC236}">
                <a16:creationId xmlns="" xmlns:a16="http://schemas.microsoft.com/office/drawing/2014/main" id="{AAD75185-3E6F-4A53-92F7-49FCF05979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22358" y="4523404"/>
            <a:ext cx="3432521" cy="59728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cap="all" baseline="0">
                <a:solidFill>
                  <a:schemeClr val="bg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Recuperação</a:t>
            </a:r>
          </a:p>
          <a:p>
            <a:pPr lvl="0"/>
            <a:r>
              <a:rPr lang="pt-BR" dirty="0"/>
              <a:t>judicial</a:t>
            </a: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230" y="5248016"/>
            <a:ext cx="419100" cy="400050"/>
          </a:xfrm>
          <a:prstGeom prst="rect">
            <a:avLst/>
          </a:prstGeom>
        </p:spPr>
      </p:pic>
      <p:sp>
        <p:nvSpPr>
          <p:cNvPr id="10" name="Espaço Reservado para Texto 6">
            <a:extLst>
              <a:ext uri="{FF2B5EF4-FFF2-40B4-BE49-F238E27FC236}">
                <a16:creationId xmlns="" xmlns:a16="http://schemas.microsoft.com/office/drawing/2014/main" id="{317E97AE-A66A-4D68-9BD2-7DA9E3DC7B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2359" y="6374273"/>
            <a:ext cx="2622114" cy="233701"/>
          </a:xfrm>
        </p:spPr>
        <p:txBody>
          <a:bodyPr anchor="ctr"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  <a:latin typeface="Hurme Geometric Sans 1" pitchFamily="34" charset="0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35369370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9">
            <a:extLst>
              <a:ext uri="{FF2B5EF4-FFF2-40B4-BE49-F238E27FC236}">
                <a16:creationId xmlns="" xmlns:a16="http://schemas.microsoft.com/office/drawing/2014/main" id="{754A4C79-C7DA-4ADB-A3E8-8F87EE0023B9}"/>
              </a:ext>
            </a:extLst>
          </p:cNvPr>
          <p:cNvSpPr txBox="1">
            <a:spLocks/>
          </p:cNvSpPr>
          <p:nvPr userDrawn="1"/>
        </p:nvSpPr>
        <p:spPr>
          <a:xfrm>
            <a:off x="3449930" y="536273"/>
            <a:ext cx="9128368" cy="55562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1800" b="1" cap="all" dirty="0">
                <a:solidFill>
                  <a:srgbClr val="B48A20"/>
                </a:solidFill>
                <a:latin typeface="Hurme Geometric Sans 2" pitchFamily="34" charset="0"/>
              </a:rPr>
              <a:t>3. Descrição das empresas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3"/>
          </p:nvPr>
        </p:nvSpPr>
        <p:spPr>
          <a:xfrm>
            <a:off x="2677885" y="1427163"/>
            <a:ext cx="9899877" cy="44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B48A20"/>
                </a:solidFill>
                <a:latin typeface="Hurme Geometric Sans 1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4"/>
          </p:nvPr>
        </p:nvSpPr>
        <p:spPr>
          <a:xfrm>
            <a:off x="2677885" y="2016125"/>
            <a:ext cx="9899878" cy="5168900"/>
          </a:xfrm>
        </p:spPr>
        <p:txBody>
          <a:bodyPr>
            <a:normAutofit/>
          </a:bodyPr>
          <a:lstStyle>
            <a:lvl1pPr marL="0" indent="0" algn="just">
              <a:buNone/>
              <a:defRPr sz="1200">
                <a:solidFill>
                  <a:schemeClr val="tx1"/>
                </a:solidFill>
                <a:latin typeface="Hurme Geometric Sans 1"/>
              </a:defRPr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0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34" Type="http://schemas.openxmlformats.org/officeDocument/2006/relationships/slideLayout" Target="../slideLayouts/slideLayout73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72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71.xml"/><Relationship Id="rId37" Type="http://schemas.openxmlformats.org/officeDocument/2006/relationships/slideLayout" Target="../slideLayouts/slideLayout76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36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70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9.xml"/><Relationship Id="rId35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5910" y="402571"/>
            <a:ext cx="11490483" cy="146149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910" y="2012836"/>
            <a:ext cx="11490483" cy="4797552"/>
          </a:xfrm>
          <a:prstGeom prst="rect">
            <a:avLst/>
          </a:prstGeom>
        </p:spPr>
        <p:txBody>
          <a:bodyPr vert="horz" lIns="106985" tIns="53492" rIns="106985" bIns="53492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910" y="7008175"/>
            <a:ext cx="2997517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7DDA6-9668-45FB-AAFC-F2150E992087}" type="datetimeFigureOut">
              <a:rPr lang="pt-BR" smtClean="0"/>
              <a:t>01/10/2020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3013" y="7008175"/>
            <a:ext cx="4496276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08876" y="7008175"/>
            <a:ext cx="2997517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FA4FB-72D9-446C-9CFC-BB542939B64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644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8" r:id="rId2"/>
    <p:sldLayoutId id="2147483709" r:id="rId3"/>
    <p:sldLayoutId id="2147483693" r:id="rId4"/>
    <p:sldLayoutId id="2147483711" r:id="rId5"/>
    <p:sldLayoutId id="2147483672" r:id="rId6"/>
    <p:sldLayoutId id="2147483673" r:id="rId7"/>
    <p:sldLayoutId id="2147483698" r:id="rId8"/>
    <p:sldLayoutId id="2147483674" r:id="rId9"/>
    <p:sldLayoutId id="2147483675" r:id="rId10"/>
    <p:sldLayoutId id="2147483676" r:id="rId11"/>
    <p:sldLayoutId id="2147483694" r:id="rId12"/>
    <p:sldLayoutId id="2147483753" r:id="rId13"/>
    <p:sldLayoutId id="2147483677" r:id="rId14"/>
    <p:sldLayoutId id="2147483706" r:id="rId15"/>
    <p:sldLayoutId id="2147483700" r:id="rId16"/>
    <p:sldLayoutId id="2147483752" r:id="rId17"/>
    <p:sldLayoutId id="2147483702" r:id="rId18"/>
    <p:sldLayoutId id="2147483701" r:id="rId19"/>
    <p:sldLayoutId id="2147483678" r:id="rId20"/>
    <p:sldLayoutId id="2147483699" r:id="rId21"/>
    <p:sldLayoutId id="2147483691" r:id="rId22"/>
    <p:sldLayoutId id="2147483689" r:id="rId23"/>
    <p:sldLayoutId id="2147483688" r:id="rId24"/>
    <p:sldLayoutId id="2147483697" r:id="rId25"/>
    <p:sldLayoutId id="2147483681" r:id="rId26"/>
    <p:sldLayoutId id="2147483683" r:id="rId27"/>
    <p:sldLayoutId id="2147483684" r:id="rId28"/>
    <p:sldLayoutId id="2147483685" r:id="rId29"/>
    <p:sldLayoutId id="2147483705" r:id="rId30"/>
    <p:sldLayoutId id="2147483686" r:id="rId31"/>
    <p:sldLayoutId id="2147483704" r:id="rId32"/>
    <p:sldLayoutId id="2147483687" r:id="rId33"/>
    <p:sldLayoutId id="2147483703" r:id="rId34"/>
    <p:sldLayoutId id="2147483692" r:id="rId35"/>
    <p:sldLayoutId id="2147483695" r:id="rId36"/>
    <p:sldLayoutId id="2147483680" r:id="rId37"/>
    <p:sldLayoutId id="2147483712" r:id="rId38"/>
    <p:sldLayoutId id="2147483755" r:id="rId39"/>
  </p:sldLayoutIdLst>
  <p:txStyles>
    <p:titleStyle>
      <a:lvl1pPr algn="l" defTabSz="1069848" rtl="0" eaLnBrk="1" latinLnBrk="0" hangingPunct="1">
        <a:lnSpc>
          <a:spcPct val="90000"/>
        </a:lnSpc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462" indent="-267462" algn="l" defTabSz="1069848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02386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37310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72234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07158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082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477006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11930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546854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984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77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9696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462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446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939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5910" y="402571"/>
            <a:ext cx="11490483" cy="1461495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910" y="2012836"/>
            <a:ext cx="11490483" cy="4797552"/>
          </a:xfrm>
          <a:prstGeom prst="rect">
            <a:avLst/>
          </a:prstGeom>
        </p:spPr>
        <p:txBody>
          <a:bodyPr vert="horz" lIns="106985" tIns="53492" rIns="106985" bIns="53492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910" y="7008175"/>
            <a:ext cx="2997517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7DDA6-9668-45FB-AAFC-F2150E992087}" type="datetimeFigureOut">
              <a:rPr lang="pt-BR" smtClean="0"/>
              <a:t>01/10/2020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3013" y="7008175"/>
            <a:ext cx="4496276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08876" y="7008175"/>
            <a:ext cx="2997517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FA4FB-72D9-446C-9CFC-BB542939B64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989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  <p:sldLayoutId id="2147483744" r:id="rId30"/>
    <p:sldLayoutId id="2147483745" r:id="rId31"/>
    <p:sldLayoutId id="2147483746" r:id="rId32"/>
    <p:sldLayoutId id="2147483747" r:id="rId33"/>
    <p:sldLayoutId id="2147483748" r:id="rId34"/>
    <p:sldLayoutId id="2147483749" r:id="rId35"/>
    <p:sldLayoutId id="2147483750" r:id="rId36"/>
    <p:sldLayoutId id="2147483751" r:id="rId37"/>
  </p:sldLayoutIdLst>
  <p:txStyles>
    <p:titleStyle>
      <a:lvl1pPr algn="l" defTabSz="1069848" rtl="0" eaLnBrk="1" latinLnBrk="0" hangingPunct="1">
        <a:lnSpc>
          <a:spcPct val="90000"/>
        </a:lnSpc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462" indent="-267462" algn="l" defTabSz="1069848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02386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37310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72234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07158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082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477006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11930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546854" indent="-267462" algn="l" defTabSz="106984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984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77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9696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462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446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939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9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/>
          <p:cNvSpPr>
            <a:spLocks noGrp="1"/>
          </p:cNvSpPr>
          <p:nvPr>
            <p:ph type="body" sz="quarter" idx="17"/>
          </p:nvPr>
        </p:nvSpPr>
        <p:spPr>
          <a:xfrm>
            <a:off x="2148888" y="2148220"/>
            <a:ext cx="3501017" cy="1942947"/>
          </a:xfrm>
        </p:spPr>
        <p:txBody>
          <a:bodyPr/>
          <a:lstStyle/>
          <a:p>
            <a:r>
              <a:rPr lang="pt-BR" sz="2000" dirty="0"/>
              <a:t>FERCORTE INDÚSTRIA METALÚRGICA EIRELI ME</a:t>
            </a:r>
          </a:p>
          <a:p>
            <a:endParaRPr lang="pt-BR" sz="2000" dirty="0"/>
          </a:p>
          <a:p>
            <a:r>
              <a:rPr lang="pt-BR" sz="2000" dirty="0"/>
              <a:t>PETRO PEÇAS INDÚSTRIA METALÚRGICA EIRELI</a:t>
            </a:r>
          </a:p>
          <a:p>
            <a:endParaRPr lang="pt-BR" sz="20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23"/>
          </p:nvPr>
        </p:nvSpPr>
        <p:spPr>
          <a:xfrm>
            <a:off x="2148888" y="5636273"/>
            <a:ext cx="2867018" cy="416528"/>
          </a:xfrm>
        </p:spPr>
        <p:txBody>
          <a:bodyPr>
            <a:normAutofit/>
          </a:bodyPr>
          <a:lstStyle/>
          <a:p>
            <a:r>
              <a:rPr lang="pt-BR" b="1" dirty="0" smtClean="0"/>
              <a:t>27° </a:t>
            </a:r>
            <a:r>
              <a:rPr lang="pt-BR" b="1" dirty="0"/>
              <a:t>RELATÓRIO MENSAL DA ATIVIDADES</a:t>
            </a:r>
          </a:p>
          <a:p>
            <a:endParaRPr lang="pt-BR" b="1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25"/>
          </p:nvPr>
        </p:nvSpPr>
        <p:spPr>
          <a:xfrm>
            <a:off x="2117990" y="3759459"/>
            <a:ext cx="3362178" cy="597282"/>
          </a:xfrm>
        </p:spPr>
        <p:txBody>
          <a:bodyPr/>
          <a:lstStyle/>
          <a:p>
            <a:r>
              <a:rPr lang="pt-BR" sz="1800" dirty="0"/>
              <a:t>RECUPERAÇÃO JUDICIAL</a:t>
            </a: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26"/>
          </p:nvPr>
        </p:nvSpPr>
        <p:spPr>
          <a:xfrm>
            <a:off x="2148887" y="6324601"/>
            <a:ext cx="3073353" cy="375446"/>
          </a:xfrm>
        </p:spPr>
        <p:txBody>
          <a:bodyPr/>
          <a:lstStyle/>
          <a:p>
            <a:r>
              <a:rPr lang="pt-BR" dirty="0"/>
              <a:t>Apresentado em </a:t>
            </a:r>
            <a:r>
              <a:rPr lang="pt-BR" dirty="0" smtClean="0"/>
              <a:t>setembro </a:t>
            </a:r>
            <a:r>
              <a:rPr lang="pt-BR" dirty="0"/>
              <a:t>de 2020.</a:t>
            </a:r>
          </a:p>
        </p:txBody>
      </p:sp>
      <p:sp>
        <p:nvSpPr>
          <p:cNvPr id="10" name="Espaço Reservado para Texto 3"/>
          <p:cNvSpPr txBox="1">
            <a:spLocks/>
          </p:cNvSpPr>
          <p:nvPr/>
        </p:nvSpPr>
        <p:spPr>
          <a:xfrm>
            <a:off x="2257766" y="4356741"/>
            <a:ext cx="2867018" cy="442693"/>
          </a:xfrm>
          <a:prstGeom prst="rect">
            <a:avLst/>
          </a:prstGeom>
        </p:spPr>
        <p:txBody>
          <a:bodyPr vert="horz" lIns="106985" tIns="53492" rIns="106985" bIns="53492" rtlCol="0" anchor="ctr">
            <a:noAutofit/>
          </a:bodyPr>
          <a:lstStyle>
            <a:lvl1pPr marL="0" indent="0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None/>
              <a:defRPr sz="1100" b="0" kern="1200">
                <a:solidFill>
                  <a:schemeClr val="bg1"/>
                </a:solidFill>
                <a:latin typeface="Hurme Geometric Sans 1" pitchFamily="34" charset="0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rgbClr val="1E1E1E"/>
                </a:solidFill>
              </a:rPr>
              <a:t>5000013-51.2017.8.21.0035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727" y="1338505"/>
            <a:ext cx="7017141" cy="5439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469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8A48D0EF-F364-45F0-9F05-3FD452EDF3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56457" y="1314857"/>
            <a:ext cx="5416406" cy="4931548"/>
          </a:xfrm>
        </p:spPr>
        <p:txBody>
          <a:bodyPr>
            <a:normAutofit/>
          </a:bodyPr>
          <a:lstStyle/>
          <a:p>
            <a:pPr marL="534924" indent="-534924">
              <a:buAutoNum type="arabicPeriod"/>
            </a:pPr>
            <a:r>
              <a:rPr lang="pt-BR" sz="1400" b="1" dirty="0">
                <a:solidFill>
                  <a:srgbClr val="E7C675"/>
                </a:solidFill>
              </a:rPr>
              <a:t>Introdução</a:t>
            </a:r>
          </a:p>
          <a:p>
            <a:pPr marL="534924" indent="-534924">
              <a:buFont typeface="Arial" panose="020B0604020202020204" pitchFamily="34" charset="0"/>
              <a:buAutoNum type="arabicPeriod"/>
            </a:pPr>
            <a:r>
              <a:rPr lang="pt-BR" sz="1400" b="1" dirty="0">
                <a:solidFill>
                  <a:srgbClr val="E7C675"/>
                </a:solidFill>
              </a:rPr>
              <a:t>RESUMO</a:t>
            </a:r>
          </a:p>
          <a:p>
            <a:pPr marL="534924" indent="-534924">
              <a:buAutoNum type="arabicPeriod"/>
            </a:pPr>
            <a:r>
              <a:rPr lang="pt-BR" sz="1400" b="1" dirty="0">
                <a:solidFill>
                  <a:srgbClr val="E7C675"/>
                </a:solidFill>
              </a:rPr>
              <a:t>Descrição das empresas</a:t>
            </a:r>
          </a:p>
          <a:p>
            <a:pPr marL="534924" indent="-534924">
              <a:buAutoNum type="arabicPeriod"/>
            </a:pPr>
            <a:r>
              <a:rPr lang="pt-BR" sz="1400" b="1" dirty="0">
                <a:solidFill>
                  <a:srgbClr val="E7C675"/>
                </a:solidFill>
              </a:rPr>
              <a:t>Dados financeiros- econômicos</a:t>
            </a:r>
          </a:p>
          <a:p>
            <a:pPr marL="534924" indent="-534924">
              <a:buAutoNum type="arabicPeriod"/>
            </a:pPr>
            <a:r>
              <a:rPr lang="pt-BR" sz="1400" b="1">
                <a:solidFill>
                  <a:srgbClr val="E7C675"/>
                </a:solidFill>
              </a:rPr>
              <a:t>Endividamento tributário</a:t>
            </a:r>
            <a:endParaRPr lang="pt-BR" sz="1400" b="1" dirty="0">
              <a:solidFill>
                <a:srgbClr val="E7C675"/>
              </a:solidFill>
            </a:endParaRPr>
          </a:p>
          <a:p>
            <a:pPr marL="534924" indent="-534924">
              <a:buAutoNum type="arabicPeriod"/>
            </a:pPr>
            <a:r>
              <a:rPr lang="pt-BR" sz="1400" b="1" dirty="0">
                <a:solidFill>
                  <a:srgbClr val="E7C675"/>
                </a:solidFill>
              </a:rPr>
              <a:t>Plano de Recuperação Judicial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169ED076-AC7B-40C0-8E2E-63313F47C1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22358" y="2918221"/>
            <a:ext cx="4923692" cy="1724820"/>
          </a:xfrm>
        </p:spPr>
        <p:txBody>
          <a:bodyPr/>
          <a:lstStyle/>
          <a:p>
            <a:r>
              <a:rPr lang="pt-BR" sz="4400" dirty="0"/>
              <a:t>ÍNDICE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4BAF371E-6736-477F-A8AF-5BF374FD6C6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22359" y="5570807"/>
            <a:ext cx="3432520" cy="548640"/>
          </a:xfrm>
        </p:spPr>
        <p:txBody>
          <a:bodyPr/>
          <a:lstStyle/>
          <a:p>
            <a:r>
              <a:rPr lang="pt-BR" dirty="0"/>
              <a:t>Relatório mensal de atividades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AB4EE7F-A9B1-48CC-89EF-DCAF903EC33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pt-BR" dirty="0"/>
              <a:t>recuperação judicial</a:t>
            </a:r>
          </a:p>
        </p:txBody>
      </p:sp>
    </p:spTree>
    <p:extLst>
      <p:ext uri="{BB962C8B-B14F-4D97-AF65-F5344CB8AC3E}">
        <p14:creationId xmlns:p14="http://schemas.microsoft.com/office/powerpoint/2010/main" val="3394020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>
          <a:xfrm>
            <a:off x="1397334" y="1644978"/>
            <a:ext cx="10527631" cy="4609261"/>
          </a:xfrm>
        </p:spPr>
        <p:txBody>
          <a:bodyPr wrap="square" numCol="2" spcCol="180000">
            <a:spAutoFit/>
          </a:bodyPr>
          <a:lstStyle/>
          <a:p>
            <a:pPr algn="just"/>
            <a:r>
              <a:rPr lang="pt-BR" sz="1250" dirty="0">
                <a:latin typeface="Hurme Geometric Sans 1"/>
              </a:rPr>
              <a:t>O Relatório Mensal de Atividades reúne, de forma sintética, as informações operacionais, financeiras, econômicas e processuais da recuperação judicial das empresas FERCORTE INDÚSTRIA METALÚRGICA EIRELI ME e PETRO PEÇAS INDÚSTRIA METALÚRGICA EIRELI</a:t>
            </a:r>
          </a:p>
          <a:p>
            <a:pPr algn="just"/>
            <a:r>
              <a:rPr lang="pt-BR" sz="1250" dirty="0">
                <a:latin typeface="Hurme Geometric Sans 1"/>
              </a:rPr>
              <a:t>Apresenta informações de forma a elencar os principais pontos desenvolvidos e em andamento nas empresas, com base na premissa básica descrita no art. 47 da Lei de Recuperação Judicial. </a:t>
            </a:r>
          </a:p>
          <a:p>
            <a:pPr algn="just"/>
            <a:r>
              <a:rPr lang="pt-BR" sz="1250" dirty="0">
                <a:latin typeface="Hurme Geometric Sans 1"/>
              </a:rPr>
              <a:t>Os dados foram coletados e analisados pela Medeiros &amp; Medeiros Administração Judicial, na qualidade de administradora judicial das empresas recuperandas.</a:t>
            </a:r>
          </a:p>
          <a:p>
            <a:pPr algn="just"/>
            <a:r>
              <a:rPr lang="pt-BR" sz="1250" dirty="0">
                <a:latin typeface="Hurme Geometric Sans 1"/>
              </a:rPr>
              <a:t>Os referidos dados, foram extraídos dos autos da recuperação judicial, principalmente no que tange às informações contábeis e financeiras e, em especial, das visitas técnicas ocorridas na sede da empresa, bem como de reuniões com os procuradores e representantes das recuperandas.</a:t>
            </a:r>
          </a:p>
          <a:p>
            <a:pPr algn="just"/>
            <a:r>
              <a:rPr lang="pt-BR" sz="1250" dirty="0">
                <a:latin typeface="Hurme Geometric Sans 1"/>
              </a:rPr>
              <a:t>O relatório reflete a análise técnica contábil destes dados, limitada às informações disponibilizadas e/ou colhidas nos autos e na fiscalização, não exaustivas, sobre a situação das empresas. </a:t>
            </a:r>
          </a:p>
          <a:p>
            <a:pPr algn="just"/>
            <a:r>
              <a:rPr lang="pt-BR" sz="1250" dirty="0">
                <a:latin typeface="Hurme Geometric Sans 1"/>
              </a:rPr>
              <a:t>As recuperandas vêm cumprindo suas obrigações processuais, com a apresentação das contas demonstrativas mensais (art. 52, IV, da LREF), ainda que em atraso. Informações acerca da sua atividade estão sendo prestadas à Administração Judicial e aos credores, quando solicitadas.</a:t>
            </a:r>
          </a:p>
          <a:p>
            <a:pPr algn="just"/>
            <a:r>
              <a:rPr lang="pt-BR" sz="1250" dirty="0">
                <a:latin typeface="Hurme Geometric Sans 1"/>
              </a:rPr>
              <a:t>Todos os documentos que serviram de base para a elaboração do presente relatório estão disponíveis para consulta no site www.administradorjudicial.adv.br. Informações adicionais podem ser obtidas diretamente com a Medeiros </a:t>
            </a:r>
            <a:r>
              <a:rPr lang="pt-BR" sz="1050" dirty="0"/>
              <a:t>&amp; Medeiros Administração</a:t>
            </a:r>
            <a:endParaRPr lang="pt-BR" sz="1050" dirty="0">
              <a:latin typeface="Hurme Geometric Sans 1"/>
            </a:endParaRPr>
          </a:p>
        </p:txBody>
      </p:sp>
    </p:spTree>
    <p:extLst>
      <p:ext uri="{BB962C8B-B14F-4D97-AF65-F5344CB8AC3E}">
        <p14:creationId xmlns:p14="http://schemas.microsoft.com/office/powerpoint/2010/main" val="288605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232325"/>
                </a:solidFill>
              </a:rPr>
              <a:t>Cronograma Processual da Recuperação Judicial: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1. INTRODUÇÃO - ASPECTOS JURÍDICOS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232268"/>
              </p:ext>
            </p:extLst>
          </p:nvPr>
        </p:nvGraphicFramePr>
        <p:xfrm>
          <a:off x="379123" y="1428703"/>
          <a:ext cx="6294000" cy="4681541"/>
        </p:xfrm>
        <a:graphic>
          <a:graphicData uri="http://schemas.openxmlformats.org/drawingml/2006/table">
            <a:tbl>
              <a:tblPr/>
              <a:tblGrid>
                <a:gridCol w="9440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81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917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14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B58B2B"/>
                          </a:solidFill>
                          <a:effectLst/>
                          <a:latin typeface="Hurme Geometric Sans 1"/>
                        </a:rPr>
                        <a:t>Data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B58B2B"/>
                          </a:solidFill>
                          <a:effectLst/>
                          <a:latin typeface="Hurme Geometric Sans 1"/>
                        </a:rPr>
                        <a:t>Evento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B58B2B"/>
                          </a:solidFill>
                          <a:effectLst/>
                          <a:latin typeface="Hurme Geometric Sans 1"/>
                        </a:rPr>
                        <a:t>Lei 11.101/05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14/12/2017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8B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Ajuizamento do Pedido de Recuperação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6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  <a:ea typeface="+mn-ea"/>
                          <a:cs typeface="+mn-cs"/>
                        </a:rPr>
                        <a:t>19/12/2017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Deferimento do Pedido de Recuperação.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52, inciso I, II, III, IV e V e § 1º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6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  <a:ea typeface="+mn-ea"/>
                          <a:cs typeface="+mn-cs"/>
                        </a:rPr>
                        <a:t>02/02/2018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Publicação do deferimento no D.O. 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23/02/2018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Publicação do 1º Edital pelo devedor.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52, § 1º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99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16/03/2018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Fim do prazo para apresentar habilitações e divergências ao AJ (15 dias da publicação do 1º Edital)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7°, § 1º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99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22/03/2018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Prazo para</a:t>
                      </a:r>
                      <a:r>
                        <a:rPr lang="pt-BR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a</a:t>
                      </a:r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presentação do Plano de Recuperação ao Juízo (60 dias após publicação do deferimento da recuperação)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53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Publicação de aviso sobre o recebimento do PRJ no D.O.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53, § Único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099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Fim do prazo para apresentar objeções ao PRJ (30 dias após a publicação do 2º Edital ou 30 dias após a publicação do aviso de recebimento do PRJ)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53, § Único e art. 55, § Único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6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17/09/2018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Publicação do Edital pelo AJ - 2º Edital (45 dias após apresentação de habilitações/divergências)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7º, § 2º</a:t>
                      </a:r>
                    </a:p>
                  </a:txBody>
                  <a:tcPr marL="10408" marR="10408" marT="104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112439"/>
              </p:ext>
            </p:extLst>
          </p:nvPr>
        </p:nvGraphicFramePr>
        <p:xfrm>
          <a:off x="6673123" y="1428702"/>
          <a:ext cx="6297617" cy="5260152"/>
        </p:xfrm>
        <a:graphic>
          <a:graphicData uri="http://schemas.openxmlformats.org/drawingml/2006/table">
            <a:tbl>
              <a:tblPr/>
              <a:tblGrid>
                <a:gridCol w="9315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508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152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8879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B58B2B"/>
                          </a:solidFill>
                          <a:effectLst/>
                          <a:latin typeface="Hurme Geometric Sans 1"/>
                        </a:rPr>
                        <a:t>Data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B58B2B"/>
                          </a:solidFill>
                          <a:effectLst/>
                          <a:latin typeface="Hurme Geometric Sans 1"/>
                        </a:rPr>
                        <a:t>Evento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B58B2B"/>
                          </a:solidFill>
                          <a:effectLst/>
                          <a:latin typeface="Hurme Geometric Sans 1"/>
                        </a:rPr>
                        <a:t>Lei 11.101/05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2873">
                <a:tc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Fim do prazo para apresentar impugnações ao Juízo (10 dias após publicação do 2º Edital)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8°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981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Publicação do Edital de convocação para votação do PRJ - AGC (15 dias de antecedência da realização da AGC)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56, § 1º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28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1ª Convocação da Assembleia Geral de Credores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36, I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981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2ª Convocação da Assembleia Geral de Credores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36, I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28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Homologação do PRJ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981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Fim do prazo de recuperação judicial, se cumpridas todas as obrigações previstas no PRJ (2 anos após a concessão de recuperação judicial)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art. 61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28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Fim do prazo de recuperação judicial, conforme Novo Plano de Recuperação Judicial.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0149">
                <a:tc>
                  <a:txBody>
                    <a:bodyPr/>
                    <a:lstStyle/>
                    <a:p>
                      <a:pPr algn="ctr" fontAlgn="ctr"/>
                      <a:endParaRPr lang="pt-BR" sz="1100" b="1" i="0" u="none" strike="noStrike">
                        <a:solidFill>
                          <a:srgbClr val="FFFFFF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0981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Nota: Quadro elaborado pela Administradora Judicial com base nos processos previstos na Lei 11.101/05 e as datas de suas ocorrências conforme o trâmite processual.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0149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01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8B2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Eventos ocorridos</a:t>
                      </a:r>
                    </a:p>
                  </a:txBody>
                  <a:tcPr marL="92826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014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Data estimada</a:t>
                      </a:r>
                    </a:p>
                  </a:txBody>
                  <a:tcPr marL="92826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10314" marR="10314" marT="103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8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Texto 3">
            <a:extLst>
              <a:ext uri="{FF2B5EF4-FFF2-40B4-BE49-F238E27FC236}">
                <a16:creationId xmlns="" xmlns:a16="http://schemas.microsoft.com/office/drawing/2014/main" id="{D6B5ACE5-37EA-4F24-8FE9-0255B421AFD3}"/>
              </a:ext>
            </a:extLst>
          </p:cNvPr>
          <p:cNvSpPr txBox="1">
            <a:spLocks/>
          </p:cNvSpPr>
          <p:nvPr/>
        </p:nvSpPr>
        <p:spPr>
          <a:xfrm>
            <a:off x="435178" y="1516749"/>
            <a:ext cx="11699483" cy="165420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endParaRPr lang="pt-BR" sz="173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491233" y="852783"/>
            <a:ext cx="11346271" cy="39905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982" b="1" dirty="0">
                <a:solidFill>
                  <a:schemeClr val="bg1"/>
                </a:solidFill>
                <a:latin typeface="Hurme Geometric Sans 1"/>
                <a:cs typeface="Times New Roman" panose="02020603050405020304" pitchFamily="18" charset="0"/>
              </a:rPr>
              <a:t>Acompanhamento processual</a:t>
            </a:r>
          </a:p>
        </p:txBody>
      </p:sp>
      <p:sp>
        <p:nvSpPr>
          <p:cNvPr id="2" name="Retângulo 1"/>
          <p:cNvSpPr/>
          <p:nvPr/>
        </p:nvSpPr>
        <p:spPr>
          <a:xfrm>
            <a:off x="425239" y="1385937"/>
            <a:ext cx="11422206" cy="3949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800" lvl="0" indent="-172800" algn="just" defTabSz="9144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Hurme Geometric Sans 1"/>
              </a:rPr>
              <a:t>Acerca do edital de que trata o art. 7º, § 2º da Lei 11.101/05, foram verificadas inconsistências entre a relação de credores publicada e aquela fornecida pela Administração Judicial</a:t>
            </a:r>
            <a:r>
              <a:rPr lang="pt-BR" sz="1200" b="1" dirty="0">
                <a:latin typeface="Hurme Geometric Sans 1"/>
              </a:rPr>
              <a:t>, </a:t>
            </a:r>
            <a:r>
              <a:rPr lang="pt-BR" sz="1200" b="1" u="sng" dirty="0">
                <a:latin typeface="Hurme Geometric Sans 1"/>
              </a:rPr>
              <a:t>razão pela qual foi </a:t>
            </a:r>
            <a:r>
              <a:rPr lang="pt-BR" sz="1200" b="1" u="sng" dirty="0" smtClean="0">
                <a:latin typeface="Hurme Geometric Sans 1"/>
              </a:rPr>
              <a:t>requerida, novamente, </a:t>
            </a:r>
            <a:r>
              <a:rPr lang="pt-BR" sz="1200" b="1" u="sng" dirty="0">
                <a:latin typeface="Hurme Geometric Sans 1"/>
              </a:rPr>
              <a:t>a republicação do </a:t>
            </a:r>
            <a:r>
              <a:rPr lang="pt-BR" sz="1200" b="1" u="sng" dirty="0" smtClean="0">
                <a:latin typeface="Hurme Geometric Sans 1"/>
              </a:rPr>
              <a:t>aludido edital</a:t>
            </a:r>
            <a:r>
              <a:rPr lang="pt-BR" sz="1200" dirty="0" smtClean="0">
                <a:latin typeface="Hurme Geometric Sans 1"/>
              </a:rPr>
              <a:t>. </a:t>
            </a:r>
            <a:r>
              <a:rPr lang="pt-BR" sz="1200" dirty="0">
                <a:latin typeface="Hurme Geometric Sans 1"/>
              </a:rPr>
              <a:t>Em conjunto, postulou-se pela publicação do aviso de que trata o art. 53, parágrafo único, da Lei 11.101/05, cientificando os credores acerca do recebimento do Plano de Recuperação Judicial e fixando prazo para apresentação de eventuais objeções ao plano, posto que ainda não publicado. O juízo determinou a prévia intimação do Ministério  Público para posterior decisão, o ponto pende de apreciação. </a:t>
            </a:r>
          </a:p>
          <a:p>
            <a:pPr marL="172800" lvl="0" indent="-172800" algn="just" defTabSz="9144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Hurme Geometric Sans 1"/>
              </a:rPr>
              <a:t>Ainda no mês de novembro, as recuperandas noticiaram o aprazamento de hasta pública para 23/01/2020, nos autos da Execução de Título Extrajudicial de nº 035/1.17.0000012-0 movida pelo Banco do Brasil S/A, para fins de alienação dos maquinários: centro de usinagem marca Heller, modelo BEA5, série P480380, e um torno vertical CNC </a:t>
            </a:r>
            <a:r>
              <a:rPr lang="pt-BR" sz="1200" dirty="0" err="1">
                <a:latin typeface="Hurme Geometric Sans 1"/>
              </a:rPr>
              <a:t>Sinumeric</a:t>
            </a:r>
            <a:r>
              <a:rPr lang="pt-BR" sz="1200" dirty="0">
                <a:latin typeface="Hurme Geometric Sans 1"/>
              </a:rPr>
              <a:t> 828D 1v800R série G3817-0086. Na oportunidade as empresas requereram o cancelamento do leilão. Sobre o ponto, tendo em vista a essencialidade dos bens, bem assim a competência exclusiva do juízo universal da recuperação para deliberar acerca da expropriação de bens, a Administração Judicial manifestou-se de forma favorável ao pedido, que somente foi deferido nos autos da execução, sendo que a discussão permanece na ação executiva.</a:t>
            </a:r>
          </a:p>
          <a:p>
            <a:pPr marL="172800" lvl="0" indent="-172800" algn="just" defTabSz="9144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pt-BR" sz="1200" b="1" u="sng" dirty="0">
                <a:latin typeface="Hurme Geometric Sans 1"/>
              </a:rPr>
              <a:t>O processo de recuperação judicial da </a:t>
            </a:r>
            <a:r>
              <a:rPr lang="pt-BR" sz="1200" b="1" u="sng" dirty="0" err="1">
                <a:latin typeface="Hurme Geometric Sans 1"/>
              </a:rPr>
              <a:t>Fercorte</a:t>
            </a:r>
            <a:r>
              <a:rPr lang="pt-BR" sz="1200" b="1" u="sng" dirty="0">
                <a:latin typeface="Hurme Geometric Sans 1"/>
              </a:rPr>
              <a:t> e da </a:t>
            </a:r>
            <a:r>
              <a:rPr lang="pt-BR" sz="1200" b="1" u="sng" dirty="0" err="1">
                <a:latin typeface="Hurme Geometric Sans 1"/>
              </a:rPr>
              <a:t>Petro</a:t>
            </a:r>
            <a:r>
              <a:rPr lang="pt-BR" sz="1200" b="1" u="sng" dirty="0">
                <a:latin typeface="Hurme Geometric Sans 1"/>
              </a:rPr>
              <a:t> Peças passou a tramitar no sistema eletrônico e-</a:t>
            </a:r>
            <a:r>
              <a:rPr lang="pt-BR" sz="1200" b="1" u="sng" dirty="0" err="1">
                <a:latin typeface="Hurme Geometric Sans 1"/>
              </a:rPr>
              <a:t>Proc</a:t>
            </a:r>
            <a:r>
              <a:rPr lang="pt-BR" sz="1200" b="1" u="sng" dirty="0">
                <a:latin typeface="Hurme Geometric Sans 1"/>
              </a:rPr>
              <a:t>, através do nº 5000013-51.2017.8.21.0035</a:t>
            </a:r>
            <a:r>
              <a:rPr lang="pt-BR" sz="1200" dirty="0">
                <a:latin typeface="Hurme Geometric Sans 1"/>
              </a:rPr>
              <a:t>. </a:t>
            </a: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342872" y="-15898"/>
            <a:ext cx="10344756" cy="555682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>
            <a:lvl1pPr algn="l" defTabSz="1069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19" b="1" kern="1200">
                <a:solidFill>
                  <a:srgbClr val="B58B23"/>
                </a:solidFill>
                <a:latin typeface="Hurme Geometric Sans 1"/>
                <a:ea typeface="+mj-ea"/>
                <a:cs typeface="+mj-cs"/>
              </a:defRPr>
            </a:lvl1pPr>
          </a:lstStyle>
          <a:p>
            <a:r>
              <a:rPr lang="pt-BR" dirty="0"/>
              <a:t>1. INTRODUÇÃO - ASPECTOS JURÍDICOS</a:t>
            </a:r>
          </a:p>
        </p:txBody>
      </p:sp>
    </p:spTree>
    <p:extLst>
      <p:ext uri="{BB962C8B-B14F-4D97-AF65-F5344CB8AC3E}">
        <p14:creationId xmlns:p14="http://schemas.microsoft.com/office/powerpoint/2010/main" val="415625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50443" y="898929"/>
            <a:ext cx="12618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pt-BR" sz="1200" u="sng" dirty="0">
                <a:latin typeface="Hurme Geometric Sans 1"/>
              </a:rPr>
              <a:t>A FERCORTE e a PETRO PEÇAS são indústrias metalúrgicas que atuam no mercado de metal mecânico, com fabricação de peças e subconjuntos usinados e acabados para os segmentos </a:t>
            </a:r>
            <a:r>
              <a:rPr lang="pt-BR" sz="1200" u="sng" dirty="0" smtClean="0">
                <a:latin typeface="Hurme Geometric Sans 1"/>
              </a:rPr>
              <a:t>automotivo, transporte, movimentação </a:t>
            </a:r>
            <a:r>
              <a:rPr lang="pt-BR" sz="1200" u="sng" dirty="0">
                <a:latin typeface="Hurme Geometric Sans 1"/>
              </a:rPr>
              <a:t>de carga, refrigeração industrial, construção civil, máquinas e equipamentos e outros serviços personalizados. Além da usinagem, as Recuperandas realizam tratamento térmico, superficial, balanceamento, </a:t>
            </a:r>
            <a:r>
              <a:rPr lang="pt-BR" sz="1200" u="sng" dirty="0" err="1">
                <a:latin typeface="Hurme Geometric Sans 1"/>
              </a:rPr>
              <a:t>brochamento</a:t>
            </a:r>
            <a:r>
              <a:rPr lang="pt-BR" sz="1200" u="sng" dirty="0">
                <a:latin typeface="Hurme Geometric Sans 1"/>
              </a:rPr>
              <a:t>, entre outros, de acordo com a especificidade de cada item.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cs typeface="Times New Roman" panose="02020603050405020304" pitchFamily="18" charset="0"/>
              </a:rPr>
              <a:t>2. RESUMO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="" xmlns:a16="http://schemas.microsoft.com/office/drawing/2014/main" id="{D6B5ACE5-37EA-4F24-8FE9-0255B421AFD3}"/>
              </a:ext>
            </a:extLst>
          </p:cNvPr>
          <p:cNvSpPr txBox="1">
            <a:spLocks/>
          </p:cNvSpPr>
          <p:nvPr/>
        </p:nvSpPr>
        <p:spPr>
          <a:xfrm>
            <a:off x="379123" y="1496367"/>
            <a:ext cx="11804817" cy="545700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282" indent="-194282" algn="just">
              <a:lnSpc>
                <a:spcPct val="150000"/>
              </a:lnSpc>
              <a:spcBef>
                <a:spcPts val="0"/>
              </a:spcBef>
              <a:defRPr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  <a:p>
            <a:pPr marL="194282" indent="-194282" algn="just">
              <a:lnSpc>
                <a:spcPct val="150000"/>
              </a:lnSpc>
              <a:spcBef>
                <a:spcPts val="0"/>
              </a:spcBef>
              <a:defRPr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pt-BR" sz="1300" dirty="0">
                <a:latin typeface="Hurme Geometric Sans 1"/>
                <a:cs typeface="Times New Roman" panose="02020603050405020304" pitchFamily="18" charset="0"/>
              </a:rPr>
              <a:t>  </a:t>
            </a:r>
          </a:p>
          <a:p>
            <a:pPr marL="194282" indent="-194282" algn="just">
              <a:lnSpc>
                <a:spcPct val="150000"/>
              </a:lnSpc>
              <a:spcBef>
                <a:spcPts val="0"/>
              </a:spcBef>
              <a:defRPr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  <a:p>
            <a:pPr marL="194282" indent="-194282" algn="just">
              <a:lnSpc>
                <a:spcPct val="150000"/>
              </a:lnSpc>
              <a:spcBef>
                <a:spcPts val="0"/>
              </a:spcBef>
              <a:defRPr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  <a:p>
            <a:pPr marL="194282" indent="-194282" algn="just">
              <a:lnSpc>
                <a:spcPct val="150000"/>
              </a:lnSpc>
              <a:spcBef>
                <a:spcPts val="0"/>
              </a:spcBef>
              <a:defRPr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pt-BR" sz="1300" b="1" u="sng" dirty="0">
              <a:latin typeface="Hurme Geometric Sans 1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sz="1300" dirty="0">
              <a:latin typeface="Hurme Geometric Sans 1"/>
              <a:cs typeface="Times New Roman" panose="02020603050405020304" pitchFamily="18" charset="0"/>
            </a:endParaRPr>
          </a:p>
        </p:txBody>
      </p:sp>
      <p:sp>
        <p:nvSpPr>
          <p:cNvPr id="11" name="Espaço Reservado para Texto 1"/>
          <p:cNvSpPr>
            <a:spLocks noGrp="1"/>
          </p:cNvSpPr>
          <p:nvPr>
            <p:ph type="body" sz="quarter" idx="17"/>
          </p:nvPr>
        </p:nvSpPr>
        <p:spPr>
          <a:xfrm>
            <a:off x="379123" y="510605"/>
            <a:ext cx="11441402" cy="340002"/>
          </a:xfrm>
        </p:spPr>
        <p:txBody>
          <a:bodyPr>
            <a:normAutofit fontScale="92500" lnSpcReduction="10000"/>
          </a:bodyPr>
          <a:lstStyle/>
          <a:p>
            <a:r>
              <a:rPr lang="pt-BR" sz="2000" b="1" dirty="0">
                <a:solidFill>
                  <a:srgbClr val="232325"/>
                </a:solidFill>
                <a:cs typeface="Times New Roman" panose="02020603050405020304" pitchFamily="18" charset="0"/>
              </a:rPr>
              <a:t>FERCORTE E PETROPEÇAS</a:t>
            </a:r>
          </a:p>
        </p:txBody>
      </p:sp>
      <p:sp>
        <p:nvSpPr>
          <p:cNvPr id="16" name="Espaço Reservado para Texto 1">
            <a:extLst>
              <a:ext uri="{FF2B5EF4-FFF2-40B4-BE49-F238E27FC236}">
                <a16:creationId xmlns="" xmlns:a16="http://schemas.microsoft.com/office/drawing/2014/main" id="{B6AD9B1F-3A5F-4F18-96E9-2400ADCDB98B}"/>
              </a:ext>
            </a:extLst>
          </p:cNvPr>
          <p:cNvSpPr txBox="1">
            <a:spLocks/>
          </p:cNvSpPr>
          <p:nvPr/>
        </p:nvSpPr>
        <p:spPr>
          <a:xfrm>
            <a:off x="4846710" y="1610878"/>
            <a:ext cx="8030698" cy="270000"/>
          </a:xfrm>
          <a:prstGeom prst="rect">
            <a:avLst/>
          </a:prstGeom>
          <a:solidFill>
            <a:schemeClr val="accent2"/>
          </a:solidFill>
        </p:spPr>
        <p:txBody>
          <a:bodyPr vert="horz" lIns="106985" tIns="53492" rIns="106985" bIns="53492" rtlCol="0" anchor="ctr">
            <a:normAutofit fontScale="70000" lnSpcReduction="20000"/>
          </a:bodyPr>
          <a:lstStyle>
            <a:lvl1pPr marL="0" indent="0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None/>
              <a:defRPr sz="2018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000" b="1" dirty="0">
                <a:solidFill>
                  <a:srgbClr val="232325"/>
                </a:solidFill>
                <a:cs typeface="Times New Roman" panose="02020603050405020304" pitchFamily="18" charset="0"/>
              </a:rPr>
              <a:t>QUADRO DE COLABORADORES</a:t>
            </a:r>
          </a:p>
        </p:txBody>
      </p:sp>
      <p:sp>
        <p:nvSpPr>
          <p:cNvPr id="17" name="Espaço Reservado para Texto 1">
            <a:extLst>
              <a:ext uri="{FF2B5EF4-FFF2-40B4-BE49-F238E27FC236}">
                <a16:creationId xmlns="" xmlns:a16="http://schemas.microsoft.com/office/drawing/2014/main" id="{F296C066-25FC-4659-AC58-73B02A006365}"/>
              </a:ext>
            </a:extLst>
          </p:cNvPr>
          <p:cNvSpPr txBox="1">
            <a:spLocks/>
          </p:cNvSpPr>
          <p:nvPr/>
        </p:nvSpPr>
        <p:spPr>
          <a:xfrm>
            <a:off x="316964" y="1610878"/>
            <a:ext cx="4533356" cy="270000"/>
          </a:xfrm>
          <a:prstGeom prst="rect">
            <a:avLst/>
          </a:prstGeom>
          <a:solidFill>
            <a:schemeClr val="accent2"/>
          </a:solidFill>
        </p:spPr>
        <p:txBody>
          <a:bodyPr vert="horz" lIns="106985" tIns="53492" rIns="106985" bIns="53492" rtlCol="0" anchor="ctr">
            <a:normAutofit fontScale="70000" lnSpcReduction="20000"/>
          </a:bodyPr>
          <a:lstStyle>
            <a:lvl1pPr marL="0" indent="0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None/>
              <a:defRPr sz="2018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000" b="1" dirty="0">
                <a:solidFill>
                  <a:srgbClr val="232325"/>
                </a:solidFill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18" name="Espaço Reservado para Texto 1">
            <a:extLst>
              <a:ext uri="{FF2B5EF4-FFF2-40B4-BE49-F238E27FC236}">
                <a16:creationId xmlns="" xmlns:a16="http://schemas.microsoft.com/office/drawing/2014/main" id="{CFE98B70-5F11-41B9-B357-D64387DBA595}"/>
              </a:ext>
            </a:extLst>
          </p:cNvPr>
          <p:cNvSpPr txBox="1">
            <a:spLocks/>
          </p:cNvSpPr>
          <p:nvPr/>
        </p:nvSpPr>
        <p:spPr>
          <a:xfrm>
            <a:off x="4846710" y="3885331"/>
            <a:ext cx="8030698" cy="270000"/>
          </a:xfrm>
          <a:prstGeom prst="rect">
            <a:avLst/>
          </a:prstGeom>
          <a:solidFill>
            <a:schemeClr val="accent2"/>
          </a:solidFill>
        </p:spPr>
        <p:txBody>
          <a:bodyPr vert="horz" lIns="106985" tIns="53492" rIns="106985" bIns="53492" rtlCol="0" anchor="ctr">
            <a:normAutofit fontScale="70000" lnSpcReduction="20000"/>
          </a:bodyPr>
          <a:lstStyle>
            <a:lvl1pPr marL="0" indent="0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None/>
              <a:defRPr sz="2018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000" b="1" dirty="0">
                <a:solidFill>
                  <a:srgbClr val="232325"/>
                </a:solidFill>
                <a:cs typeface="Times New Roman" panose="02020603050405020304" pitchFamily="18" charset="0"/>
              </a:rPr>
              <a:t>FLUXO DE CAIXA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="" xmlns:a16="http://schemas.microsoft.com/office/drawing/2014/main" id="{A248435B-6A26-4533-B934-9581CF048C95}"/>
              </a:ext>
            </a:extLst>
          </p:cNvPr>
          <p:cNvCxnSpPr/>
          <p:nvPr/>
        </p:nvCxnSpPr>
        <p:spPr>
          <a:xfrm>
            <a:off x="4856138" y="1593582"/>
            <a:ext cx="4912" cy="5359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="" xmlns:a16="http://schemas.microsoft.com/office/drawing/2014/main" id="{D1714752-C157-4ACE-A401-198975B357C4}"/>
              </a:ext>
            </a:extLst>
          </p:cNvPr>
          <p:cNvCxnSpPr>
            <a:cxnSpLocks/>
          </p:cNvCxnSpPr>
          <p:nvPr/>
        </p:nvCxnSpPr>
        <p:spPr>
          <a:xfrm flipH="1">
            <a:off x="4886503" y="3880604"/>
            <a:ext cx="80566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="" xmlns:a16="http://schemas.microsoft.com/office/drawing/2014/main" id="{3B3B8732-0393-46DF-AA59-310FA36EE737}"/>
              </a:ext>
            </a:extLst>
          </p:cNvPr>
          <p:cNvSpPr/>
          <p:nvPr/>
        </p:nvSpPr>
        <p:spPr>
          <a:xfrm>
            <a:off x="9494459" y="4216222"/>
            <a:ext cx="3382950" cy="2864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</a:pPr>
            <a:r>
              <a:rPr lang="pt-BR" sz="1100" dirty="0">
                <a:latin typeface="Hurme Geometric Sans 1"/>
              </a:rPr>
              <a:t>A </a:t>
            </a:r>
            <a:r>
              <a:rPr lang="pt-BR" sz="1100" dirty="0" err="1">
                <a:latin typeface="Hurme Geometric Sans 1"/>
              </a:rPr>
              <a:t>Petro</a:t>
            </a:r>
            <a:r>
              <a:rPr lang="pt-BR" sz="1100" dirty="0">
                <a:latin typeface="Hurme Geometric Sans 1"/>
              </a:rPr>
              <a:t> Peças gera caixa através de suas atividades operacionais e concede empréstimos à </a:t>
            </a:r>
            <a:r>
              <a:rPr lang="pt-BR" sz="1100" dirty="0" err="1">
                <a:latin typeface="Hurme Geometric Sans 1"/>
              </a:rPr>
              <a:t>Fercorte</a:t>
            </a:r>
            <a:r>
              <a:rPr lang="pt-BR" sz="1100" dirty="0">
                <a:latin typeface="Hurme Geometric Sans 1"/>
              </a:rPr>
              <a:t> para pagamento de despesas mensais que incluem, basicamente, fornecedores de serviços.</a:t>
            </a:r>
          </a:p>
          <a:p>
            <a:pPr algn="just">
              <a:spcBef>
                <a:spcPts val="500"/>
              </a:spcBef>
            </a:pPr>
            <a:r>
              <a:rPr lang="pt-BR" sz="1100" dirty="0">
                <a:latin typeface="Hurme Geometric Sans 1"/>
              </a:rPr>
              <a:t>Em </a:t>
            </a:r>
            <a:r>
              <a:rPr lang="pt-BR" sz="1100" dirty="0" smtClean="0">
                <a:latin typeface="Hurme Geometric Sans 1"/>
              </a:rPr>
              <a:t>julho</a:t>
            </a:r>
            <a:r>
              <a:rPr lang="pt-BR" sz="1100" dirty="0">
                <a:latin typeface="Hurme Geometric Sans 1"/>
              </a:rPr>
              <a:t>, as Recuperandas possuíam em caixa o montante total de </a:t>
            </a:r>
            <a:r>
              <a:rPr lang="pt-BR" sz="1100" dirty="0" smtClean="0">
                <a:latin typeface="Hurme Geometric Sans 1"/>
              </a:rPr>
              <a:t>R$15mil</a:t>
            </a:r>
            <a:r>
              <a:rPr lang="pt-BR" sz="1100" dirty="0">
                <a:latin typeface="Hurme Geometric Sans 1"/>
              </a:rPr>
              <a:t>, sendo </a:t>
            </a:r>
            <a:r>
              <a:rPr lang="pt-BR" sz="1100" dirty="0" smtClean="0">
                <a:latin typeface="Hurme Geometric Sans 1"/>
              </a:rPr>
              <a:t>R$1.699,31 </a:t>
            </a:r>
            <a:r>
              <a:rPr lang="pt-BR" sz="1100" dirty="0">
                <a:latin typeface="Hurme Geometric Sans 1"/>
              </a:rPr>
              <a:t>na </a:t>
            </a:r>
            <a:r>
              <a:rPr lang="pt-BR" sz="1100" dirty="0" err="1">
                <a:latin typeface="Hurme Geometric Sans 1"/>
              </a:rPr>
              <a:t>Fercorte</a:t>
            </a:r>
            <a:r>
              <a:rPr lang="pt-BR" sz="1100" dirty="0">
                <a:latin typeface="Hurme Geometric Sans 1"/>
              </a:rPr>
              <a:t> e </a:t>
            </a:r>
            <a:r>
              <a:rPr lang="pt-BR" sz="1100" dirty="0" smtClean="0">
                <a:latin typeface="Hurme Geometric Sans 1"/>
              </a:rPr>
              <a:t>R$13.703,90 </a:t>
            </a:r>
            <a:r>
              <a:rPr lang="pt-BR" sz="1100" dirty="0">
                <a:latin typeface="Hurme Geometric Sans 1"/>
              </a:rPr>
              <a:t>na </a:t>
            </a:r>
            <a:r>
              <a:rPr lang="pt-BR" sz="1100" dirty="0" err="1">
                <a:latin typeface="Hurme Geometric Sans 1"/>
              </a:rPr>
              <a:t>Petro</a:t>
            </a:r>
            <a:r>
              <a:rPr lang="pt-BR" sz="1100" dirty="0">
                <a:latin typeface="Hurme Geometric Sans 1"/>
              </a:rPr>
              <a:t> Peças. Cabe destacar que, para resguardar os valores de possíveis bloqueios judiciais, a </a:t>
            </a:r>
            <a:r>
              <a:rPr lang="pt-BR" sz="1100" dirty="0" err="1">
                <a:latin typeface="Hurme Geometric Sans 1"/>
              </a:rPr>
              <a:t>Petro</a:t>
            </a:r>
            <a:r>
              <a:rPr lang="pt-BR" sz="1100" dirty="0">
                <a:latin typeface="Hurme Geometric Sans 1"/>
              </a:rPr>
              <a:t> Peças transfere no decorrer do mês o saldo para a conta do sócio Rodolfo </a:t>
            </a:r>
            <a:r>
              <a:rPr lang="pt-BR" sz="1100" dirty="0" err="1">
                <a:latin typeface="Hurme Geometric Sans 1"/>
              </a:rPr>
              <a:t>Costella</a:t>
            </a:r>
            <a:r>
              <a:rPr lang="pt-BR" sz="1100" dirty="0">
                <a:latin typeface="Hurme Geometric Sans 1"/>
              </a:rPr>
              <a:t>, sendo devolvido conforme a necessidade de caixa. No último mês, </a:t>
            </a:r>
            <a:r>
              <a:rPr lang="pt-BR" sz="1100" dirty="0" smtClean="0">
                <a:latin typeface="Hurme Geometric Sans 1"/>
              </a:rPr>
              <a:t>a Recuperanda não enviou extrato bancário para análise, portanto não foi possível verificar o montante que restou ainda na conta do sócio.</a:t>
            </a:r>
            <a:endParaRPr lang="pt-BR" sz="1100" dirty="0">
              <a:latin typeface="Hurme Geometric Sans 1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1D6D6BCE-3BB9-490A-B213-956E1495E836}"/>
              </a:ext>
            </a:extLst>
          </p:cNvPr>
          <p:cNvSpPr/>
          <p:nvPr/>
        </p:nvSpPr>
        <p:spPr>
          <a:xfrm>
            <a:off x="8937778" y="2460090"/>
            <a:ext cx="504235" cy="1447209"/>
          </a:xfrm>
          <a:prstGeom prst="ellipse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 dirty="0"/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F42D3AEE-C236-4D6B-902E-185132DB432B}"/>
              </a:ext>
            </a:extLst>
          </p:cNvPr>
          <p:cNvSpPr/>
          <p:nvPr/>
        </p:nvSpPr>
        <p:spPr>
          <a:xfrm>
            <a:off x="249264" y="6057626"/>
            <a:ext cx="45476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pt-BR" sz="1100" dirty="0">
                <a:latin typeface="Hurme Geometric Sans 1"/>
                <a:cs typeface="Times New Roman" panose="02020603050405020304" pitchFamily="18" charset="0"/>
              </a:rPr>
              <a:t>As vendas das Recuperandas operaram em alta de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13% </a:t>
            </a:r>
            <a:r>
              <a:rPr lang="pt-BR" sz="1100" dirty="0">
                <a:latin typeface="Hurme Geometric Sans 1"/>
                <a:cs typeface="Times New Roman" panose="02020603050405020304" pitchFamily="18" charset="0"/>
              </a:rPr>
              <a:t>em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julho. Os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custos e despesas também tiveram majoração no período, porém não na mesma proporção </a:t>
            </a:r>
            <a:r>
              <a:rPr lang="pt-BR" sz="1100" dirty="0">
                <a:latin typeface="Hurme Geometric Sans 1"/>
                <a:cs typeface="Times New Roman" panose="02020603050405020304" pitchFamily="18" charset="0"/>
              </a:rPr>
              <a:t>das vendas,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sendo o </a:t>
            </a:r>
            <a:r>
              <a:rPr lang="pt-BR" sz="1100" dirty="0">
                <a:latin typeface="Hurme Geometric Sans 1"/>
                <a:cs typeface="Times New Roman" panose="02020603050405020304" pitchFamily="18" charset="0"/>
              </a:rPr>
              <a:t>crescimento do faturamento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determinante </a:t>
            </a:r>
            <a:r>
              <a:rPr lang="pt-BR" sz="1100" dirty="0">
                <a:latin typeface="Hurme Geometric Sans 1"/>
                <a:cs typeface="Times New Roman" panose="02020603050405020304" pitchFamily="18" charset="0"/>
              </a:rPr>
              <a:t>para o lucro de R$58.372,13.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No acumulado do ano de 2020,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as empresas </a:t>
            </a:r>
            <a:r>
              <a:rPr lang="pt-BR" sz="1100" dirty="0" err="1" smtClean="0">
                <a:latin typeface="Hurme Geometric Sans 1"/>
                <a:cs typeface="Times New Roman" panose="02020603050405020304" pitchFamily="18" charset="0"/>
              </a:rPr>
              <a:t>Fercorte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 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e </a:t>
            </a:r>
            <a:r>
              <a:rPr lang="pt-BR" sz="1100" dirty="0" err="1" smtClean="0">
                <a:latin typeface="Hurme Geometric Sans 1"/>
                <a:cs typeface="Times New Roman" panose="02020603050405020304" pitchFamily="18" charset="0"/>
              </a:rPr>
              <a:t>Petropeças</a:t>
            </a:r>
            <a:r>
              <a:rPr lang="pt-BR" sz="1100" dirty="0" smtClean="0">
                <a:latin typeface="Hurme Geometric Sans 1"/>
                <a:cs typeface="Times New Roman" panose="02020603050405020304" pitchFamily="18" charset="0"/>
              </a:rPr>
              <a:t> juntas acumulam lucro de R$147mil.</a:t>
            </a:r>
            <a:endParaRPr lang="pt-BR" sz="1100" dirty="0">
              <a:latin typeface="Hurme Geometric Sans 1"/>
              <a:cs typeface="Times New Roman" panose="02020603050405020304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494459" y="2017384"/>
            <a:ext cx="3396131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 indent="0" algn="just">
              <a:lnSpc>
                <a:spcPct val="100000"/>
              </a:lnSpc>
              <a:spcBef>
                <a:spcPts val="0"/>
              </a:spcBef>
              <a:buSzPct val="90000"/>
              <a:buNone/>
              <a:tabLst>
                <a:tab pos="182563" algn="l"/>
              </a:tabLst>
              <a:defRPr/>
            </a:pPr>
            <a:r>
              <a:rPr lang="pt-BR" sz="1100" dirty="0" smtClean="0">
                <a:latin typeface="Hurme Geometric Sans 1"/>
              </a:rPr>
              <a:t>Em julho houve 10 demissões, 7 na </a:t>
            </a:r>
            <a:r>
              <a:rPr lang="pt-BR" sz="1100" dirty="0" err="1" smtClean="0">
                <a:latin typeface="Hurme Geometric Sans 1"/>
              </a:rPr>
              <a:t>Petropeças</a:t>
            </a:r>
            <a:r>
              <a:rPr lang="pt-BR" sz="1100" dirty="0" smtClean="0">
                <a:latin typeface="Hurme Geometric Sans 1"/>
              </a:rPr>
              <a:t> e 2 na </a:t>
            </a:r>
            <a:r>
              <a:rPr lang="pt-BR" sz="1100" dirty="0" err="1" smtClean="0">
                <a:latin typeface="Hurme Geometric Sans 1"/>
              </a:rPr>
              <a:t>Fercorte</a:t>
            </a:r>
            <a:r>
              <a:rPr lang="pt-BR" sz="1100" dirty="0" smtClean="0">
                <a:latin typeface="Hurme Geometric Sans 1"/>
              </a:rPr>
              <a:t>, e 2 admissões na </a:t>
            </a:r>
            <a:r>
              <a:rPr lang="pt-BR" sz="1100" dirty="0" err="1" smtClean="0">
                <a:latin typeface="Hurme Geometric Sans 1"/>
              </a:rPr>
              <a:t>Petropeças</a:t>
            </a:r>
            <a:r>
              <a:rPr lang="pt-BR" sz="1100" dirty="0" smtClean="0">
                <a:latin typeface="Hurme Geometric Sans 1"/>
              </a:rPr>
              <a:t>, finalizando o período com 65 funcionários. Desses, 30 estão na </a:t>
            </a:r>
            <a:r>
              <a:rPr lang="pt-BR" sz="1100" dirty="0" err="1" smtClean="0">
                <a:latin typeface="Hurme Geometric Sans 1"/>
              </a:rPr>
              <a:t>Fercorte</a:t>
            </a:r>
            <a:r>
              <a:rPr lang="pt-BR" sz="1100" dirty="0" smtClean="0">
                <a:latin typeface="Hurme Geometric Sans 1"/>
              </a:rPr>
              <a:t> com gasto total </a:t>
            </a:r>
            <a:r>
              <a:rPr lang="pt-BR" sz="1100" dirty="0">
                <a:latin typeface="Hurme Geometric Sans 1"/>
              </a:rPr>
              <a:t>de </a:t>
            </a:r>
            <a:r>
              <a:rPr lang="pt-BR" sz="1100" u="sng" dirty="0" smtClean="0">
                <a:latin typeface="Hurme Geometric Sans 1"/>
              </a:rPr>
              <a:t>R$104.025,23</a:t>
            </a:r>
            <a:r>
              <a:rPr lang="pt-BR" sz="1100" dirty="0" smtClean="0">
                <a:latin typeface="Hurme Geometric Sans 1"/>
              </a:rPr>
              <a:t>, </a:t>
            </a:r>
            <a:r>
              <a:rPr lang="pt-BR" sz="1100" dirty="0">
                <a:latin typeface="Hurme Geometric Sans 1"/>
              </a:rPr>
              <a:t>e </a:t>
            </a:r>
            <a:r>
              <a:rPr lang="pt-BR" sz="1100" dirty="0" smtClean="0">
                <a:latin typeface="Hurme Geometric Sans 1"/>
              </a:rPr>
              <a:t>35 na </a:t>
            </a:r>
            <a:r>
              <a:rPr lang="pt-BR" sz="1100" dirty="0" err="1" smtClean="0">
                <a:latin typeface="Hurme Geometric Sans 1"/>
              </a:rPr>
              <a:t>Petro</a:t>
            </a:r>
            <a:r>
              <a:rPr lang="pt-BR" sz="1100" dirty="0" smtClean="0">
                <a:latin typeface="Hurme Geometric Sans 1"/>
              </a:rPr>
              <a:t> </a:t>
            </a:r>
            <a:r>
              <a:rPr lang="pt-BR" sz="1100" dirty="0">
                <a:latin typeface="Hurme Geometric Sans 1"/>
              </a:rPr>
              <a:t>Peças </a:t>
            </a:r>
            <a:r>
              <a:rPr lang="pt-BR" sz="1100" dirty="0" smtClean="0">
                <a:latin typeface="Hurme Geometric Sans 1"/>
              </a:rPr>
              <a:t>com gasto mensal de </a:t>
            </a:r>
            <a:r>
              <a:rPr lang="pt-BR" sz="1100" u="sng" dirty="0" smtClean="0">
                <a:latin typeface="Hurme Geometric Sans 1"/>
              </a:rPr>
              <a:t>R$198.924,48</a:t>
            </a:r>
            <a:r>
              <a:rPr lang="pt-BR" sz="1100" dirty="0" smtClean="0">
                <a:latin typeface="Hurme Geometric Sans 1"/>
              </a:rPr>
              <a:t>. </a:t>
            </a:r>
            <a:r>
              <a:rPr lang="pt-BR" sz="1100" dirty="0">
                <a:latin typeface="Hurme Geometric Sans 1"/>
              </a:rPr>
              <a:t>O quadro funcional recebe salário em dia, entretanto, os tributos que incidem sobre a folha são pagos de forma parcial, tornando a empresa inadimplente. </a:t>
            </a:r>
            <a:endParaRPr lang="pt-BR" sz="1100" dirty="0">
              <a:solidFill>
                <a:srgbClr val="FF0000"/>
              </a:solidFill>
              <a:latin typeface="Hurme Geometric Sans 1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="" xmlns:a16="http://schemas.microsoft.com/office/drawing/2014/main" id="{1C833D4C-3B18-4EBD-9790-839945556B45}"/>
              </a:ext>
            </a:extLst>
          </p:cNvPr>
          <p:cNvSpPr/>
          <p:nvPr/>
        </p:nvSpPr>
        <p:spPr>
          <a:xfrm>
            <a:off x="6388543" y="7089882"/>
            <a:ext cx="66611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ts val="546"/>
              </a:spcBef>
              <a:defRPr/>
            </a:pP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NOTA: O prazo para envio das demonstrações contábeis e demais documentos requeridos a </a:t>
            </a:r>
            <a:r>
              <a:rPr lang="pt-BR" sz="700" dirty="0" err="1">
                <a:latin typeface="Hurme Geometric Sans 1"/>
                <a:cs typeface="Times New Roman" panose="02020603050405020304" pitchFamily="18" charset="0"/>
              </a:rPr>
              <a:t>Fercorte</a:t>
            </a: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 é o </a:t>
            </a:r>
            <a:r>
              <a:rPr lang="pt-BR" sz="700" u="sng" dirty="0">
                <a:latin typeface="Hurme Geometric Sans 1"/>
                <a:cs typeface="Times New Roman" panose="02020603050405020304" pitchFamily="18" charset="0"/>
              </a:rPr>
              <a:t>dia 15 do mês subsequente</a:t>
            </a: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. portanto, os demonstrativos de </a:t>
            </a:r>
            <a:r>
              <a:rPr lang="pt-BR" sz="700" dirty="0" smtClean="0">
                <a:latin typeface="Hurme Geometric Sans 1"/>
                <a:cs typeface="Times New Roman" panose="02020603050405020304" pitchFamily="18" charset="0"/>
              </a:rPr>
              <a:t>julho </a:t>
            </a: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deveriam ser encaminhados em </a:t>
            </a:r>
            <a:r>
              <a:rPr lang="pt-BR" sz="700" dirty="0" smtClean="0">
                <a:latin typeface="Hurme Geometric Sans 1"/>
                <a:cs typeface="Times New Roman" panose="02020603050405020304" pitchFamily="18" charset="0"/>
              </a:rPr>
              <a:t>15/08/2020</a:t>
            </a: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. Esta Administração Judicial recebeu os documentos com atraso, em </a:t>
            </a:r>
            <a:r>
              <a:rPr lang="pt-BR" sz="700" u="sng" dirty="0" smtClean="0">
                <a:latin typeface="Hurme Geometric Sans 1"/>
                <a:cs typeface="Times New Roman" panose="02020603050405020304" pitchFamily="18" charset="0"/>
              </a:rPr>
              <a:t>18/09/2020</a:t>
            </a:r>
            <a:r>
              <a:rPr lang="pt-BR" sz="700" dirty="0" smtClean="0">
                <a:latin typeface="Hurme Geometric Sans 1"/>
                <a:cs typeface="Times New Roman" panose="02020603050405020304" pitchFamily="18" charset="0"/>
              </a:rPr>
              <a:t> </a:t>
            </a: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e as demonstrações de </a:t>
            </a:r>
            <a:r>
              <a:rPr lang="pt-BR" sz="700" dirty="0" smtClean="0">
                <a:latin typeface="Hurme Geometric Sans 1"/>
                <a:cs typeface="Times New Roman" panose="02020603050405020304" pitchFamily="18" charset="0"/>
              </a:rPr>
              <a:t>agosto </a:t>
            </a:r>
            <a:r>
              <a:rPr lang="pt-BR" sz="700" dirty="0">
                <a:latin typeface="Hurme Geometric Sans 1"/>
                <a:cs typeface="Times New Roman" panose="02020603050405020304" pitchFamily="18" charset="0"/>
              </a:rPr>
              <a:t>seguem pendentes de envio.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3485874" y="2142698"/>
            <a:ext cx="946379" cy="3868982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1" name="Gráfico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0726193"/>
              </p:ext>
            </p:extLst>
          </p:nvPr>
        </p:nvGraphicFramePr>
        <p:xfrm>
          <a:off x="316964" y="1898174"/>
          <a:ext cx="4497316" cy="2157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Gráfico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774074"/>
              </p:ext>
            </p:extLst>
          </p:nvPr>
        </p:nvGraphicFramePr>
        <p:xfrm>
          <a:off x="350444" y="4055620"/>
          <a:ext cx="4406180" cy="2002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Gráfico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380706"/>
              </p:ext>
            </p:extLst>
          </p:nvPr>
        </p:nvGraphicFramePr>
        <p:xfrm>
          <a:off x="4960564" y="4183985"/>
          <a:ext cx="45910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011399"/>
              </p:ext>
            </p:extLst>
          </p:nvPr>
        </p:nvGraphicFramePr>
        <p:xfrm>
          <a:off x="4866868" y="1858752"/>
          <a:ext cx="4684746" cy="1960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77568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cs typeface="Times New Roman" panose="02020603050405020304" pitchFamily="18" charset="0"/>
              </a:rPr>
              <a:t>2. RESUMO</a:t>
            </a:r>
          </a:p>
        </p:txBody>
      </p:sp>
      <p:sp>
        <p:nvSpPr>
          <p:cNvPr id="5" name="Retângulo 4"/>
          <p:cNvSpPr/>
          <p:nvPr/>
        </p:nvSpPr>
        <p:spPr>
          <a:xfrm>
            <a:off x="379122" y="1101973"/>
            <a:ext cx="4934393" cy="4026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latin typeface="Hurme Geometric Sans 1"/>
                <a:cs typeface="Times New Roman" panose="02020603050405020304" pitchFamily="18" charset="0"/>
              </a:rPr>
              <a:t>Endividamento </a:t>
            </a:r>
            <a:r>
              <a:rPr lang="pt-BR" sz="2000" b="1" dirty="0" err="1">
                <a:latin typeface="Hurme Geometric Sans 1"/>
                <a:cs typeface="Times New Roman" panose="02020603050405020304" pitchFamily="18" charset="0"/>
              </a:rPr>
              <a:t>Concursal</a:t>
            </a:r>
            <a:endParaRPr lang="pt-BR" sz="2000" b="1" dirty="0">
              <a:latin typeface="Hurme Geometric Sans 1"/>
              <a:cs typeface="Times New Roman" panose="02020603050405020304" pitchFamily="18" charset="0"/>
            </a:endParaRPr>
          </a:p>
        </p:txBody>
      </p:sp>
      <p:sp>
        <p:nvSpPr>
          <p:cNvPr id="11" name="Espaço Reservado para Texto 1"/>
          <p:cNvSpPr>
            <a:spLocks noGrp="1"/>
          </p:cNvSpPr>
          <p:nvPr>
            <p:ph type="body" sz="quarter" idx="17"/>
          </p:nvPr>
        </p:nvSpPr>
        <p:spPr>
          <a:xfrm>
            <a:off x="379123" y="510605"/>
            <a:ext cx="10344756" cy="551626"/>
          </a:xfrm>
        </p:spPr>
        <p:txBody>
          <a:bodyPr>
            <a:normAutofit/>
          </a:bodyPr>
          <a:lstStyle/>
          <a:p>
            <a:r>
              <a:rPr lang="pt-BR" sz="2000" b="1" dirty="0">
                <a:solidFill>
                  <a:srgbClr val="232325"/>
                </a:solidFill>
                <a:cs typeface="Times New Roman" panose="02020603050405020304" pitchFamily="18" charset="0"/>
              </a:rPr>
              <a:t>FERCORTE E PETROPEÇAS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41C8C7AB-1875-43AA-BE98-856A002E20D6}"/>
              </a:ext>
            </a:extLst>
          </p:cNvPr>
          <p:cNvSpPr/>
          <p:nvPr/>
        </p:nvSpPr>
        <p:spPr>
          <a:xfrm>
            <a:off x="5551501" y="1115014"/>
            <a:ext cx="6661149" cy="4026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latin typeface="Hurme Geometric Sans 1"/>
                <a:cs typeface="Times New Roman" panose="02020603050405020304" pitchFamily="18" charset="0"/>
              </a:rPr>
              <a:t>Passivo</a:t>
            </a:r>
          </a:p>
        </p:txBody>
      </p: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032362"/>
              </p:ext>
            </p:extLst>
          </p:nvPr>
        </p:nvGraphicFramePr>
        <p:xfrm>
          <a:off x="379125" y="2923659"/>
          <a:ext cx="4934390" cy="261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Retângulo 24"/>
          <p:cNvSpPr/>
          <p:nvPr/>
        </p:nvSpPr>
        <p:spPr>
          <a:xfrm>
            <a:off x="5551501" y="1598370"/>
            <a:ext cx="66611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 indent="0" algn="just">
              <a:lnSpc>
                <a:spcPct val="100000"/>
              </a:lnSpc>
              <a:spcBef>
                <a:spcPts val="0"/>
              </a:spcBef>
              <a:buSzPct val="90000"/>
              <a:buNone/>
              <a:tabLst>
                <a:tab pos="182563" algn="l"/>
              </a:tabLst>
              <a:defRPr/>
            </a:pPr>
            <a:r>
              <a:rPr lang="pt-BR" sz="1100" dirty="0">
                <a:latin typeface="Hurme Geometric Sans 1"/>
              </a:rPr>
              <a:t>As Recuperandas possuem </a:t>
            </a:r>
            <a:r>
              <a:rPr lang="pt-BR" sz="1100" dirty="0" smtClean="0">
                <a:latin typeface="Hurme Geometric Sans 1"/>
              </a:rPr>
              <a:t>um </a:t>
            </a:r>
            <a:r>
              <a:rPr lang="pt-BR" sz="1100" dirty="0">
                <a:latin typeface="Hurme Geometric Sans 1"/>
              </a:rPr>
              <a:t>passivo </a:t>
            </a:r>
            <a:r>
              <a:rPr lang="pt-BR" sz="1100" dirty="0" smtClean="0">
                <a:latin typeface="Hurme Geometric Sans 1"/>
              </a:rPr>
              <a:t>total de </a:t>
            </a:r>
            <a:r>
              <a:rPr lang="pt-BR" sz="1100" b="1" u="sng" dirty="0" smtClean="0">
                <a:latin typeface="Hurme Geometric Sans 1"/>
              </a:rPr>
              <a:t>R$12.980.375,66</a:t>
            </a:r>
            <a:r>
              <a:rPr lang="pt-BR" sz="1100" dirty="0" smtClean="0">
                <a:latin typeface="Hurme Geometric Sans 1"/>
              </a:rPr>
              <a:t>, </a:t>
            </a:r>
            <a:r>
              <a:rPr lang="pt-BR" sz="1100" dirty="0" smtClean="0">
                <a:latin typeface="Hurme Geometric Sans 1"/>
              </a:rPr>
              <a:t>perante terceiros, marcado </a:t>
            </a:r>
            <a:r>
              <a:rPr lang="pt-BR" sz="1100" dirty="0">
                <a:latin typeface="Hurme Geometric Sans 1"/>
              </a:rPr>
              <a:t>por inadimplência tributária e empréstimos bancários. </a:t>
            </a:r>
            <a:r>
              <a:rPr lang="pt-BR" sz="1100" dirty="0" smtClean="0">
                <a:latin typeface="Hurme Geometric Sans 1"/>
              </a:rPr>
              <a:t>No mês de julho foi apontado o crescimento </a:t>
            </a:r>
            <a:r>
              <a:rPr lang="pt-BR" sz="1100" dirty="0" smtClean="0">
                <a:latin typeface="Hurme Geometric Sans 1"/>
              </a:rPr>
              <a:t>de 2%, devido a compras a prazo junto aos fornecedores e tributos a recolher.</a:t>
            </a:r>
            <a:endParaRPr lang="pt-BR" sz="1100" u="sng" dirty="0">
              <a:solidFill>
                <a:srgbClr val="FF0000"/>
              </a:solidFill>
              <a:latin typeface="Hurme Geometric Sans 1"/>
            </a:endParaRPr>
          </a:p>
          <a:p>
            <a:pPr algn="just"/>
            <a:endParaRPr lang="pt-BR" sz="1100" dirty="0">
              <a:solidFill>
                <a:srgbClr val="FF0000"/>
              </a:solidFill>
              <a:latin typeface="Hurme Geometric Sans 1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404738"/>
              </p:ext>
            </p:extLst>
          </p:nvPr>
        </p:nvGraphicFramePr>
        <p:xfrm>
          <a:off x="379124" y="1598370"/>
          <a:ext cx="4934391" cy="1264653"/>
        </p:xfrm>
        <a:graphic>
          <a:graphicData uri="http://schemas.openxmlformats.org/drawingml/2006/table">
            <a:tbl>
              <a:tblPr/>
              <a:tblGrid>
                <a:gridCol w="1182548">
                  <a:extLst>
                    <a:ext uri="{9D8B030D-6E8A-4147-A177-3AD203B41FA5}">
                      <a16:colId xmlns="" xmlns:a16="http://schemas.microsoft.com/office/drawing/2014/main" val="2214231096"/>
                    </a:ext>
                  </a:extLst>
                </a:gridCol>
                <a:gridCol w="1345915">
                  <a:extLst>
                    <a:ext uri="{9D8B030D-6E8A-4147-A177-3AD203B41FA5}">
                      <a16:colId xmlns="" xmlns:a16="http://schemas.microsoft.com/office/drawing/2014/main" val="571182034"/>
                    </a:ext>
                  </a:extLst>
                </a:gridCol>
                <a:gridCol w="863029">
                  <a:extLst>
                    <a:ext uri="{9D8B030D-6E8A-4147-A177-3AD203B41FA5}">
                      <a16:colId xmlns="" xmlns:a16="http://schemas.microsoft.com/office/drawing/2014/main" val="2334943383"/>
                    </a:ext>
                  </a:extLst>
                </a:gridCol>
                <a:gridCol w="845368">
                  <a:extLst>
                    <a:ext uri="{9D8B030D-6E8A-4147-A177-3AD203B41FA5}">
                      <a16:colId xmlns="" xmlns:a16="http://schemas.microsoft.com/office/drawing/2014/main" val="1679579941"/>
                    </a:ext>
                  </a:extLst>
                </a:gridCol>
                <a:gridCol w="697531">
                  <a:extLst>
                    <a:ext uri="{9D8B030D-6E8A-4147-A177-3AD203B41FA5}">
                      <a16:colId xmlns="" xmlns:a16="http://schemas.microsoft.com/office/drawing/2014/main" val="2697564879"/>
                    </a:ext>
                  </a:extLst>
                </a:gridCol>
              </a:tblGrid>
              <a:tr h="23758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Natureza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Quantidade de credores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% quantidade de credores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Valor 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% Valor 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65784860"/>
                  </a:ext>
                </a:extLst>
              </a:tr>
              <a:tr h="23758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Garantia Real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5,56%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34.250,00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2496904"/>
                  </a:ext>
                </a:extLst>
              </a:tr>
              <a:tr h="23758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Quirografário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61,11%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3.144.940,80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93,99%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20341211"/>
                  </a:ext>
                </a:extLst>
              </a:tr>
              <a:tr h="23758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ME/EPP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33,33%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167.001,49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4,99%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57714635"/>
                  </a:ext>
                </a:extLst>
              </a:tr>
              <a:tr h="23758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3.346.192,29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E1E1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8636851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302603" y="5600943"/>
            <a:ext cx="23230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b="1" u="sng" dirty="0">
                <a:latin typeface="Hurme Geometric Sans 1"/>
              </a:rPr>
              <a:t>Principais credores concursais:</a:t>
            </a:r>
            <a:endParaRPr lang="pt-BR" sz="1100" b="1" u="sng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849487"/>
              </p:ext>
            </p:extLst>
          </p:nvPr>
        </p:nvGraphicFramePr>
        <p:xfrm>
          <a:off x="302603" y="5862553"/>
          <a:ext cx="4854289" cy="1143000"/>
        </p:xfrm>
        <a:graphic>
          <a:graphicData uri="http://schemas.openxmlformats.org/drawingml/2006/table">
            <a:tbl>
              <a:tblPr/>
              <a:tblGrid>
                <a:gridCol w="822209">
                  <a:extLst>
                    <a:ext uri="{9D8B030D-6E8A-4147-A177-3AD203B41FA5}">
                      <a16:colId xmlns="" xmlns:a16="http://schemas.microsoft.com/office/drawing/2014/main" val="1609509179"/>
                    </a:ext>
                  </a:extLst>
                </a:gridCol>
                <a:gridCol w="3140191">
                  <a:extLst>
                    <a:ext uri="{9D8B030D-6E8A-4147-A177-3AD203B41FA5}">
                      <a16:colId xmlns="" xmlns:a16="http://schemas.microsoft.com/office/drawing/2014/main" val="2349486265"/>
                    </a:ext>
                  </a:extLst>
                </a:gridCol>
                <a:gridCol w="891889">
                  <a:extLst>
                    <a:ext uri="{9D8B030D-6E8A-4147-A177-3AD203B41FA5}">
                      <a16:colId xmlns="" xmlns:a16="http://schemas.microsoft.com/office/drawing/2014/main" val="14703649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CLASSE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CREDOR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VALOR (R$)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16082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BANCO DO BRASIL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2.080.685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12481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BANCO SANTANDER S.A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516.573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555828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BANCO ITAU UNIBANCO S.A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333.120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00275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CREACRED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71.603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557510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AÇO PEÇAS OLIVEIRA USINAGEM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68.413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2566236"/>
                  </a:ext>
                </a:extLst>
              </a:tr>
            </a:tbl>
          </a:graphicData>
        </a:graphic>
      </p:graphicFrame>
      <p:sp>
        <p:nvSpPr>
          <p:cNvPr id="7" name="Seta para Baixo 6"/>
          <p:cNvSpPr/>
          <p:nvPr/>
        </p:nvSpPr>
        <p:spPr>
          <a:xfrm>
            <a:off x="8691936" y="4345969"/>
            <a:ext cx="441789" cy="3698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047316"/>
              </p:ext>
            </p:extLst>
          </p:nvPr>
        </p:nvGraphicFramePr>
        <p:xfrm>
          <a:off x="6255990" y="2214392"/>
          <a:ext cx="5313680" cy="1994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797702"/>
              </p:ext>
            </p:extLst>
          </p:nvPr>
        </p:nvGraphicFramePr>
        <p:xfrm>
          <a:off x="5620051" y="4623911"/>
          <a:ext cx="6661149" cy="2660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5609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3. DESCRIÇÃO DAS EMPRESAS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Instalações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401" y="1517931"/>
            <a:ext cx="3087576" cy="280093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4" y="1517930"/>
            <a:ext cx="3087576" cy="280093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989" y="4402000"/>
            <a:ext cx="3087576" cy="280093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989" y="1515453"/>
            <a:ext cx="3087576" cy="280093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4" y="4402001"/>
            <a:ext cx="3087576" cy="280093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401" y="4402001"/>
            <a:ext cx="3087576" cy="2800937"/>
          </a:xfrm>
          <a:prstGeom prst="rect">
            <a:avLst/>
          </a:prstGeom>
        </p:spPr>
      </p:pic>
      <p:sp>
        <p:nvSpPr>
          <p:cNvPr id="22" name="Espaço Reservado para Conteúdo 10">
            <a:extLst>
              <a:ext uri="{FF2B5EF4-FFF2-40B4-BE49-F238E27FC236}">
                <a16:creationId xmlns="" xmlns:a16="http://schemas.microsoft.com/office/drawing/2014/main" id="{D0CCA01C-B8AC-4E0F-AD32-A7B478BBFA27}"/>
              </a:ext>
            </a:extLst>
          </p:cNvPr>
          <p:cNvSpPr txBox="1">
            <a:spLocks/>
          </p:cNvSpPr>
          <p:nvPr/>
        </p:nvSpPr>
        <p:spPr>
          <a:xfrm>
            <a:off x="479389" y="1078922"/>
            <a:ext cx="12587176" cy="262888"/>
          </a:xfrm>
          <a:prstGeom prst="rect">
            <a:avLst/>
          </a:prstGeom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1200" dirty="0">
                <a:latin typeface="Hurme Geometric Sans 1"/>
              </a:rPr>
              <a:t>As imagens abaixo, foram capturadas no dia 12/12/2019.</a:t>
            </a:r>
            <a:endParaRPr lang="pt-BR" sz="1200" b="1" u="sng" dirty="0">
              <a:latin typeface="Hurme Geometric Sans 1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t-BR" sz="1200" dirty="0">
              <a:latin typeface="Hurme Geometric Sans 1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200" dirty="0">
              <a:latin typeface="Hurme Geometric Sans 1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18" y="4402000"/>
            <a:ext cx="3087576" cy="2800937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18" y="1515452"/>
            <a:ext cx="3087576" cy="280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5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3. DESCRIÇÃO DAS EMPRESAS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Produtos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="" xmlns:a16="http://schemas.microsoft.com/office/drawing/2014/main" id="{D0CCA01C-B8AC-4E0F-AD32-A7B478BBFA27}"/>
              </a:ext>
            </a:extLst>
          </p:cNvPr>
          <p:cNvSpPr txBox="1">
            <a:spLocks/>
          </p:cNvSpPr>
          <p:nvPr/>
        </p:nvSpPr>
        <p:spPr>
          <a:xfrm>
            <a:off x="508000" y="1144198"/>
            <a:ext cx="11684000" cy="5844354"/>
          </a:xfrm>
          <a:prstGeom prst="rect">
            <a:avLst/>
          </a:prstGeom>
          <a:ln w="19050">
            <a:solidFill>
              <a:srgbClr val="B48420"/>
            </a:solidFill>
          </a:ln>
        </p:spPr>
        <p:txBody>
          <a:bodyPr anchor="ctr"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Clr>
                <a:srgbClr val="B48420"/>
              </a:buClr>
              <a:buNone/>
            </a:pPr>
            <a:r>
              <a:rPr lang="pt-BR" sz="1200" dirty="0">
                <a:latin typeface="Hurme Geometric Sans 1"/>
              </a:rPr>
              <a:t>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200" dirty="0">
              <a:latin typeface="Hurme Geometric Sans 1"/>
            </a:endParaRPr>
          </a:p>
        </p:txBody>
      </p:sp>
      <p:sp>
        <p:nvSpPr>
          <p:cNvPr id="6" name="Espaço Reservado para Texto 2">
            <a:extLst>
              <a:ext uri="{FF2B5EF4-FFF2-40B4-BE49-F238E27FC236}">
                <a16:creationId xmlns="" xmlns:a16="http://schemas.microsoft.com/office/drawing/2014/main" id="{224974B5-6ACF-441F-AAF1-3943F5E38038}"/>
              </a:ext>
            </a:extLst>
          </p:cNvPr>
          <p:cNvSpPr txBox="1">
            <a:spLocks/>
          </p:cNvSpPr>
          <p:nvPr/>
        </p:nvSpPr>
        <p:spPr>
          <a:xfrm>
            <a:off x="508000" y="1036846"/>
            <a:ext cx="8471647" cy="488353"/>
          </a:xfrm>
          <a:prstGeom prst="rect">
            <a:avLst/>
          </a:prstGeom>
        </p:spPr>
        <p:txBody>
          <a:bodyPr vert="horz" lIns="106985" tIns="53492" rIns="106985" bIns="53492" rtlCol="0" anchor="ctr">
            <a:noAutofit/>
          </a:bodyPr>
          <a:lstStyle>
            <a:lvl1pPr marL="0" indent="0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None/>
              <a:defRPr sz="1800" b="1" kern="1200">
                <a:solidFill>
                  <a:srgbClr val="B58B23"/>
                </a:solidFill>
                <a:latin typeface="Hurme Geometric Sans 2" pitchFamily="34" charset="0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200" b="0" dirty="0">
                <a:solidFill>
                  <a:srgbClr val="1E1E1E"/>
                </a:solidFill>
              </a:rPr>
              <a:t>As imagens a seguir são dos produtos desenvolvidos pela recuperanda.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47" y="1746010"/>
            <a:ext cx="3444918" cy="234600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8194" y="3843930"/>
            <a:ext cx="2537888" cy="336325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451" y="1746010"/>
            <a:ext cx="3435600" cy="24581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05351" y="3843798"/>
            <a:ext cx="2483946" cy="341745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9339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3. DESCRIÇÃO DAS EMPRESAS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Estrutura societária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="" xmlns:a16="http://schemas.microsoft.com/office/drawing/2014/main" id="{D0CCA01C-B8AC-4E0F-AD32-A7B478BBFA27}"/>
              </a:ext>
            </a:extLst>
          </p:cNvPr>
          <p:cNvSpPr txBox="1">
            <a:spLocks/>
          </p:cNvSpPr>
          <p:nvPr/>
        </p:nvSpPr>
        <p:spPr>
          <a:xfrm>
            <a:off x="6339776" y="1036845"/>
            <a:ext cx="5838799" cy="1320275"/>
          </a:xfrm>
          <a:prstGeom prst="rect">
            <a:avLst/>
          </a:prstGeom>
          <a:ln w="19050">
            <a:solidFill>
              <a:srgbClr val="B48420"/>
            </a:solidFill>
          </a:ln>
        </p:spPr>
        <p:txBody>
          <a:bodyPr anchor="ctr"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Clr>
                <a:srgbClr val="B48420"/>
              </a:buClr>
              <a:buNone/>
            </a:pPr>
            <a:r>
              <a:rPr lang="pt-BR" sz="1200" dirty="0">
                <a:latin typeface="Hurme Geometric Sans 1"/>
              </a:rPr>
              <a:t>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b="1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200" dirty="0">
              <a:latin typeface="Hurme Geometric Sans 1"/>
            </a:endParaRPr>
          </a:p>
        </p:txBody>
      </p:sp>
      <p:graphicFrame>
        <p:nvGraphicFramePr>
          <p:cNvPr id="13" name="Espaço Reservado para Conteúdo 18">
            <a:extLst>
              <a:ext uri="{FF2B5EF4-FFF2-40B4-BE49-F238E27FC236}">
                <a16:creationId xmlns="" xmlns:a16="http://schemas.microsoft.com/office/drawing/2014/main" id="{FB58E577-EC22-442F-8C5D-18ECA92B5E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7940473"/>
              </p:ext>
            </p:extLst>
          </p:nvPr>
        </p:nvGraphicFramePr>
        <p:xfrm>
          <a:off x="6382231" y="1877749"/>
          <a:ext cx="2770265" cy="372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Espaço Reservado para Conteúdo 18">
            <a:extLst>
              <a:ext uri="{FF2B5EF4-FFF2-40B4-BE49-F238E27FC236}">
                <a16:creationId xmlns="" xmlns:a16="http://schemas.microsoft.com/office/drawing/2014/main" id="{FB58E577-EC22-442F-8C5D-18ECA92B5E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567797"/>
              </p:ext>
            </p:extLst>
          </p:nvPr>
        </p:nvGraphicFramePr>
        <p:xfrm>
          <a:off x="9312624" y="1932441"/>
          <a:ext cx="2865951" cy="3768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Espaço Reservado para Conteúdo 10">
            <a:extLst>
              <a:ext uri="{FF2B5EF4-FFF2-40B4-BE49-F238E27FC236}">
                <a16:creationId xmlns="" xmlns:a16="http://schemas.microsoft.com/office/drawing/2014/main" id="{D0CCA01C-B8AC-4E0F-AD32-A7B478BBFA27}"/>
              </a:ext>
            </a:extLst>
          </p:cNvPr>
          <p:cNvSpPr txBox="1">
            <a:spLocks/>
          </p:cNvSpPr>
          <p:nvPr/>
        </p:nvSpPr>
        <p:spPr>
          <a:xfrm>
            <a:off x="518160" y="1036845"/>
            <a:ext cx="5699762" cy="5253488"/>
          </a:xfrm>
          <a:prstGeom prst="rect">
            <a:avLst/>
          </a:prstGeom>
          <a:ln w="19050">
            <a:solidFill>
              <a:srgbClr val="B48420"/>
            </a:solidFill>
          </a:ln>
        </p:spPr>
        <p:txBody>
          <a:bodyPr anchor="ctr"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Clr>
                <a:srgbClr val="B48420"/>
              </a:buClr>
              <a:buNone/>
            </a:pPr>
            <a:r>
              <a:rPr lang="pt-BR" sz="1200" dirty="0">
                <a:latin typeface="Hurme Geometric Sans 1"/>
              </a:rPr>
              <a:t>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200" dirty="0">
              <a:latin typeface="Hurme Geometric Sans 1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00979" y="1027354"/>
            <a:ext cx="57169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Hurme Geometric Sans 1"/>
              </a:rPr>
              <a:t>FERCORTE INDÚSTRIA METALÚRGICA EIRELI ME</a:t>
            </a:r>
          </a:p>
          <a:p>
            <a:pPr algn="just"/>
            <a:endParaRPr lang="pt-BR" sz="1200" b="1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Data de fundação:</a:t>
            </a:r>
            <a:r>
              <a:rPr lang="pt-BR" sz="1200" dirty="0">
                <a:latin typeface="Hurme Geometric Sans 1"/>
              </a:rPr>
              <a:t> 19/06/1989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CNPJ: </a:t>
            </a:r>
            <a:r>
              <a:rPr lang="pt-BR" sz="1200" dirty="0">
                <a:latin typeface="Hurme Geometric Sans 1"/>
              </a:rPr>
              <a:t>92.820.299/0001-49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Atividades</a:t>
            </a:r>
            <a:r>
              <a:rPr lang="pt-BR" sz="1200" dirty="0">
                <a:latin typeface="Hurme Geometric Sans 1"/>
              </a:rPr>
              <a:t>: Fabricação de outras máquinas e equipamentos peças e acessórios; Fabricação de máquinas e equipamentos para a agricultura e pecuária, peças e acessórios, exceto para irrigação; Fabricação de ferramentas, Serviços de usinagem, tornearia e solda;</a:t>
            </a:r>
            <a:r>
              <a:rPr lang="pt-BR" sz="1200" dirty="0">
                <a:solidFill>
                  <a:srgbClr val="FF0000"/>
                </a:solidFill>
                <a:latin typeface="Hurme Geometric Sans 1"/>
              </a:rPr>
              <a:t> </a:t>
            </a:r>
            <a:r>
              <a:rPr lang="pt-BR" sz="1200" dirty="0">
                <a:latin typeface="Hurme Geometric Sans 1"/>
              </a:rPr>
              <a:t>e Outras sociedades de participação, exceto holdings.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Localização:</a:t>
            </a:r>
            <a:r>
              <a:rPr lang="pt-BR" sz="1200" i="1" dirty="0">
                <a:latin typeface="Hurme Geometric Sans 1"/>
              </a:rPr>
              <a:t> </a:t>
            </a:r>
            <a:r>
              <a:rPr lang="pt-BR" sz="1200" dirty="0">
                <a:latin typeface="Hurme Geometric Sans 1"/>
              </a:rPr>
              <a:t>Rua Venâncio Aires, nº 311, CEP: 93.226-410, Cidade de Sapucaia do Sul, RS.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/>
            <a:r>
              <a:rPr lang="pt-BR" sz="1200" b="1" dirty="0">
                <a:latin typeface="Hurme Geometric Sans 1"/>
              </a:rPr>
              <a:t>PETRO PEÇAS INDÚSTRIA METALÚRGICA EIRELI</a:t>
            </a:r>
          </a:p>
          <a:p>
            <a:pPr algn="just"/>
            <a:endParaRPr lang="pt-BR" sz="1200" b="1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Data de fundação</a:t>
            </a:r>
            <a:r>
              <a:rPr lang="pt-BR" sz="1200" dirty="0">
                <a:latin typeface="Hurme Geometric Sans 1"/>
              </a:rPr>
              <a:t>: 01/10/2012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CNPJ: </a:t>
            </a:r>
            <a:r>
              <a:rPr lang="pt-BR" sz="1200" dirty="0">
                <a:latin typeface="Hurme Geometric Sans 1"/>
              </a:rPr>
              <a:t>17.171.221/0001-25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Atividades: </a:t>
            </a:r>
            <a:r>
              <a:rPr lang="pt-BR" sz="1200" dirty="0">
                <a:latin typeface="Hurme Geometric Sans 1"/>
              </a:rPr>
              <a:t>Serviços de usinagem, tornearia e solda; Fabricação de outras máquinas e equipamentos de uso geral,</a:t>
            </a:r>
            <a:r>
              <a:rPr lang="pt-BR" sz="1200" dirty="0">
                <a:solidFill>
                  <a:srgbClr val="FF0000"/>
                </a:solidFill>
                <a:latin typeface="Hurme Geometric Sans 1"/>
              </a:rPr>
              <a:t> </a:t>
            </a:r>
            <a:r>
              <a:rPr lang="pt-BR" sz="1200" dirty="0">
                <a:latin typeface="Hurme Geometric Sans 1"/>
              </a:rPr>
              <a:t>peças e acessórios e Fabricação de máquinas e equipamentos para a agricultura e pecuária, peças e acessórios, exceto para irrigação.</a:t>
            </a: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r>
              <a:rPr lang="pt-BR" sz="1200" u="sng" dirty="0">
                <a:latin typeface="Hurme Geometric Sans 1"/>
              </a:rPr>
              <a:t>Localização:</a:t>
            </a:r>
            <a:r>
              <a:rPr lang="pt-BR" sz="1200" dirty="0">
                <a:latin typeface="Hurme Geometric Sans 1"/>
              </a:rPr>
              <a:t> Rua Mundo Novo, nº 124, CEP: 93.226-320, Bairro Nova Sapucaia, Cidade de Sapucaia do Sul, RS</a:t>
            </a:r>
          </a:p>
        </p:txBody>
      </p:sp>
      <p:sp>
        <p:nvSpPr>
          <p:cNvPr id="15" name="Espaço Reservado para Conteúdo 10">
            <a:extLst>
              <a:ext uri="{FF2B5EF4-FFF2-40B4-BE49-F238E27FC236}">
                <a16:creationId xmlns="" xmlns:a16="http://schemas.microsoft.com/office/drawing/2014/main" id="{D0CCA01C-B8AC-4E0F-AD32-A7B478BBFA27}"/>
              </a:ext>
            </a:extLst>
          </p:cNvPr>
          <p:cNvSpPr txBox="1">
            <a:spLocks/>
          </p:cNvSpPr>
          <p:nvPr/>
        </p:nvSpPr>
        <p:spPr>
          <a:xfrm>
            <a:off x="6361761" y="1046028"/>
            <a:ext cx="5816814" cy="1250039"/>
          </a:xfrm>
          <a:prstGeom prst="rect">
            <a:avLst/>
          </a:prstGeom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1200" dirty="0">
                <a:latin typeface="Hurme Geometric Sans 1"/>
              </a:rPr>
              <a:t>Das empresas que se encontram em procedimento </a:t>
            </a:r>
            <a:r>
              <a:rPr lang="pt-BR" sz="1200" dirty="0" err="1">
                <a:latin typeface="Hurme Geometric Sans 1"/>
              </a:rPr>
              <a:t>recuperacional</a:t>
            </a:r>
            <a:r>
              <a:rPr lang="pt-BR" sz="1200" dirty="0">
                <a:latin typeface="Hurme Geometric Sans 1"/>
              </a:rPr>
              <a:t>:</a:t>
            </a:r>
          </a:p>
          <a:p>
            <a:pPr algn="just">
              <a:lnSpc>
                <a:spcPct val="100000"/>
              </a:lnSpc>
            </a:pPr>
            <a:r>
              <a:rPr lang="pt-BR" sz="1200" dirty="0">
                <a:latin typeface="Hurme Geometric Sans 1"/>
              </a:rPr>
              <a:t>FERCORTE INDÚSTRIA METALÚRGICA EIRELI ME</a:t>
            </a:r>
            <a:r>
              <a:rPr lang="pt-BR" sz="1200" dirty="0">
                <a:solidFill>
                  <a:srgbClr val="FF0000"/>
                </a:solidFill>
                <a:latin typeface="Hurme Geometric Sans 1"/>
              </a:rPr>
              <a:t> </a:t>
            </a:r>
            <a:r>
              <a:rPr lang="pt-BR" sz="1200" dirty="0">
                <a:latin typeface="Hurme Geometric Sans 1"/>
              </a:rPr>
              <a:t>CNPJ: 92.820.299/0001-49;</a:t>
            </a:r>
          </a:p>
          <a:p>
            <a:pPr algn="just">
              <a:lnSpc>
                <a:spcPct val="100000"/>
              </a:lnSpc>
            </a:pPr>
            <a:r>
              <a:rPr lang="pt-BR" sz="1200" dirty="0">
                <a:latin typeface="Hurme Geometric Sans 1"/>
              </a:rPr>
              <a:t>PETRO PEÇAS INDÚSTRIA METALÚRGICA EIRELI CNPJ: 17.171.221/0001-25.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t-BR" sz="1200" dirty="0">
              <a:latin typeface="Hurme Geometric Sans 1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200" dirty="0">
              <a:latin typeface="Hurme Geometric Sans 1"/>
            </a:endParaRPr>
          </a:p>
        </p:txBody>
      </p:sp>
    </p:spTree>
    <p:extLst>
      <p:ext uri="{BB962C8B-B14F-4D97-AF65-F5344CB8AC3E}">
        <p14:creationId xmlns:p14="http://schemas.microsoft.com/office/powerpoint/2010/main" val="169196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3. DESCRIÇÃO DAS EMPRESAS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Organograma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="" xmlns:a16="http://schemas.microsoft.com/office/drawing/2014/main" id="{D0CCA01C-B8AC-4E0F-AD32-A7B478BBFA27}"/>
              </a:ext>
            </a:extLst>
          </p:cNvPr>
          <p:cNvSpPr txBox="1">
            <a:spLocks/>
          </p:cNvSpPr>
          <p:nvPr/>
        </p:nvSpPr>
        <p:spPr>
          <a:xfrm>
            <a:off x="537029" y="1144197"/>
            <a:ext cx="11654971" cy="5935901"/>
          </a:xfrm>
          <a:prstGeom prst="rect">
            <a:avLst/>
          </a:prstGeom>
          <a:ln w="19050">
            <a:solidFill>
              <a:srgbClr val="B48420"/>
            </a:solidFill>
          </a:ln>
        </p:spPr>
        <p:txBody>
          <a:bodyPr anchor="ctr"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Clr>
                <a:srgbClr val="B48420"/>
              </a:buClr>
              <a:buNone/>
            </a:pPr>
            <a:r>
              <a:rPr lang="pt-BR" sz="1200" dirty="0">
                <a:latin typeface="Hurme Geometric Sans 1"/>
              </a:rPr>
              <a:t>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algn="just">
              <a:lnSpc>
                <a:spcPct val="100000"/>
              </a:lnSpc>
            </a:pPr>
            <a:endParaRPr lang="pt-BR" sz="1200" dirty="0">
              <a:latin typeface="Hurme Geometric Sans 1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200" dirty="0">
              <a:latin typeface="Hurme Geometric Sans 1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55" y="1234516"/>
            <a:ext cx="11569417" cy="57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44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07373"/>
              </p:ext>
            </p:extLst>
          </p:nvPr>
        </p:nvGraphicFramePr>
        <p:xfrm>
          <a:off x="507364" y="1111567"/>
          <a:ext cx="5608955" cy="3552825"/>
        </p:xfrm>
        <a:graphic>
          <a:graphicData uri="http://schemas.openxmlformats.org/drawingml/2006/table">
            <a:tbl>
              <a:tblPr/>
              <a:tblGrid>
                <a:gridCol w="27816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24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24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24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BALANÇO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42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ATIVO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2.395.252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2.488.027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2.411.970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684.593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787.074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725.714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CAIXAS E EQUIVALENTES DE CAIXA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3.024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2.963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1.699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Geral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1.719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1.348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1.348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Bancos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cta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. Movimento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1.305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1.615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CRÉDITOS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638.884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740.945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681.002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Clientes Nacionais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187.882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242.068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188.759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a Recuperar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83.215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83.621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83.683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Adiantamentos Fornecedores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61.892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110.545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103.849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para Sócios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304.711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304.711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304.711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ESTOQUES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42.685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43.166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43.013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NÃO 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1.710.659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1.700.954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1.686.256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ATIVO REALIZÁVEL A LONGO PRAZO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10.085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10.085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10.085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Depósitos Judiciais LP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10.085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10.085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10.085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INVESTIMENTOS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1.011.658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1.011.658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1.011.658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IMOBILIZADO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688.916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679.210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664.513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 Imobilizado Bruto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4.464.716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4.469.716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4.469.716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 - ) Depreciação Acumulada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-3.775.801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-3.790.506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-3.805.203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INTANGÍVEL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 Intangível Bruto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 - ) Amortização Acumulada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-12.952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-12.952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-12.952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Balanço Patrimonial - </a:t>
            </a:r>
            <a:r>
              <a:rPr lang="pt-BR" dirty="0" err="1"/>
              <a:t>Fercorte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07364" y="4700651"/>
            <a:ext cx="3617567" cy="21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65" i="1" dirty="0">
                <a:latin typeface="Hurme Geometric Sans 1"/>
              </a:rPr>
              <a:t>Fonte: Demonstrações financeiras fornecidas pelas Recuperandas</a:t>
            </a:r>
          </a:p>
        </p:txBody>
      </p:sp>
      <p:sp>
        <p:nvSpPr>
          <p:cNvPr id="6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6341141" y="1111567"/>
            <a:ext cx="6338539" cy="5807393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500"/>
              </a:spcBef>
            </a:pPr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algn="just">
              <a:spcBef>
                <a:spcPts val="500"/>
              </a:spcBef>
            </a:pPr>
            <a:r>
              <a:rPr lang="pt-BR" sz="11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ATIVO</a:t>
            </a:r>
            <a:endParaRPr lang="pt-BR" sz="1100" b="1" u="sng" dirty="0">
              <a:solidFill>
                <a:schemeClr val="tx1"/>
              </a:solidFill>
            </a:endParaRPr>
          </a:p>
          <a:p>
            <a:pPr marL="171450" indent="-1714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Caixa e equivalentes de caixa: </a:t>
            </a:r>
            <a:r>
              <a:rPr lang="pt-BR" sz="1100" dirty="0">
                <a:solidFill>
                  <a:schemeClr val="tx1"/>
                </a:solidFill>
              </a:rPr>
              <a:t>compreende caixa e banco conta movimento. </a:t>
            </a:r>
            <a:r>
              <a:rPr lang="pt-BR" sz="1100" dirty="0" smtClean="0">
                <a:solidFill>
                  <a:schemeClr val="tx1"/>
                </a:solidFill>
              </a:rPr>
              <a:t>É </a:t>
            </a:r>
            <a:r>
              <a:rPr lang="pt-BR" sz="1100" dirty="0">
                <a:solidFill>
                  <a:schemeClr val="tx1"/>
                </a:solidFill>
              </a:rPr>
              <a:t>através do banco que ocorrem as maiores movimentações, sendo que os recebimentos, de forma majoritária, ocorreram pelos empréstimos cedidos pela </a:t>
            </a:r>
            <a:r>
              <a:rPr lang="pt-BR" sz="1100" dirty="0" err="1">
                <a:solidFill>
                  <a:schemeClr val="tx1"/>
                </a:solidFill>
              </a:rPr>
              <a:t>Petropeças</a:t>
            </a:r>
            <a:r>
              <a:rPr lang="pt-BR" sz="1100" dirty="0" smtClean="0">
                <a:solidFill>
                  <a:schemeClr val="tx1"/>
                </a:solidFill>
              </a:rPr>
              <a:t>, que representam 65% dos valores ingressantes, os outros 35% advém da Farina S/A. Os </a:t>
            </a:r>
            <a:r>
              <a:rPr lang="pt-BR" sz="1100" dirty="0">
                <a:solidFill>
                  <a:schemeClr val="tx1"/>
                </a:solidFill>
              </a:rPr>
              <a:t>desencaixes ocorreram em prol dos pagamentos de salários, fornecedores e adiantamentos.</a:t>
            </a:r>
          </a:p>
          <a:p>
            <a:pPr marL="171450" indent="-1714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Clientes nacionais:</a:t>
            </a:r>
            <a:r>
              <a:rPr lang="pt-BR" sz="1100" dirty="0">
                <a:solidFill>
                  <a:schemeClr val="tx1"/>
                </a:solidFill>
              </a:rPr>
              <a:t> </a:t>
            </a:r>
            <a:r>
              <a:rPr lang="pt-BR" sz="1100" dirty="0" smtClean="0">
                <a:solidFill>
                  <a:schemeClr val="tx1"/>
                </a:solidFill>
              </a:rPr>
              <a:t>apresentou retração de 22% devido ao recebimento de R$62.810,41 da Farina S/A, principal cliente da Recuperanda. </a:t>
            </a:r>
            <a:r>
              <a:rPr lang="pt-BR" sz="1100" dirty="0">
                <a:solidFill>
                  <a:schemeClr val="tx1"/>
                </a:solidFill>
              </a:rPr>
              <a:t>A empresa enviou </a:t>
            </a:r>
            <a:r>
              <a:rPr lang="pt-BR" sz="1100" i="1" dirty="0" err="1">
                <a:solidFill>
                  <a:schemeClr val="tx1"/>
                </a:solidFill>
              </a:rPr>
              <a:t>aging</a:t>
            </a:r>
            <a:r>
              <a:rPr lang="pt-BR" sz="1100" i="1" dirty="0">
                <a:solidFill>
                  <a:schemeClr val="tx1"/>
                </a:solidFill>
              </a:rPr>
              <a:t> </a:t>
            </a:r>
            <a:r>
              <a:rPr lang="pt-BR" sz="1100" i="1" dirty="0" err="1">
                <a:solidFill>
                  <a:schemeClr val="tx1"/>
                </a:solidFill>
              </a:rPr>
              <a:t>list</a:t>
            </a:r>
            <a:r>
              <a:rPr lang="pt-BR" sz="1100" i="1" dirty="0">
                <a:solidFill>
                  <a:schemeClr val="tx1"/>
                </a:solidFill>
              </a:rPr>
              <a:t> </a:t>
            </a:r>
            <a:r>
              <a:rPr lang="pt-BR" sz="1100" dirty="0">
                <a:solidFill>
                  <a:schemeClr val="tx1"/>
                </a:solidFill>
              </a:rPr>
              <a:t>onde observou-se constar </a:t>
            </a:r>
            <a:r>
              <a:rPr lang="pt-BR" sz="1100" u="sng" dirty="0">
                <a:solidFill>
                  <a:schemeClr val="tx1"/>
                </a:solidFill>
              </a:rPr>
              <a:t>R$174.257,25</a:t>
            </a:r>
            <a:r>
              <a:rPr lang="pt-BR" sz="1100" dirty="0">
                <a:solidFill>
                  <a:schemeClr val="tx1"/>
                </a:solidFill>
              </a:rPr>
              <a:t> de duplicatas em atraso a mais de 120 dias. Cerca de 91% deste valor é devido pela Farina S/A, que se encontra em recuperação judicial. A empresa não possui previsão de recebimento desses valores, pois a assembleia de credores da Farina foi impugnada. </a:t>
            </a:r>
          </a:p>
          <a:p>
            <a:pPr marL="171450" indent="-1714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/>
              <a:t>Adiantamento a fornecedores: </a:t>
            </a:r>
            <a:r>
              <a:rPr lang="pt-BR" sz="1100" dirty="0" smtClean="0">
                <a:solidFill>
                  <a:schemeClr val="tx1"/>
                </a:solidFill>
              </a:rPr>
              <a:t>em julho apontou retração de 6% devido principalmente a baixa de R$6 mil de Claudio </a:t>
            </a:r>
            <a:r>
              <a:rPr lang="pt-BR" sz="1100" dirty="0" err="1" smtClean="0">
                <a:solidFill>
                  <a:schemeClr val="tx1"/>
                </a:solidFill>
              </a:rPr>
              <a:t>Montezana</a:t>
            </a:r>
            <a:r>
              <a:rPr lang="pt-BR" sz="1100" dirty="0" smtClean="0">
                <a:solidFill>
                  <a:schemeClr val="tx1"/>
                </a:solidFill>
              </a:rPr>
              <a:t>, fornecedor das refeições da empresa. Em outra oportunidade a </a:t>
            </a:r>
            <a:r>
              <a:rPr lang="pt-BR" sz="1100" dirty="0" err="1" smtClean="0">
                <a:solidFill>
                  <a:schemeClr val="tx1"/>
                </a:solidFill>
              </a:rPr>
              <a:t>Fercorte</a:t>
            </a:r>
            <a:r>
              <a:rPr lang="pt-BR" sz="1100" dirty="0" smtClean="0">
                <a:solidFill>
                  <a:schemeClr val="tx1"/>
                </a:solidFill>
              </a:rPr>
              <a:t> informou que faz adiantamentos a este fornecedor, e posteriormente é emitida uma única nota fiscal, momento em que ocorre a baixa dos valores. A Recuperanda ainda informou que possui </a:t>
            </a:r>
            <a:r>
              <a:rPr lang="pt-BR" sz="1100" dirty="0">
                <a:solidFill>
                  <a:schemeClr val="tx1"/>
                </a:solidFill>
              </a:rPr>
              <a:t>uma pendência com uma fatura da RGE que não foi </a:t>
            </a:r>
            <a:r>
              <a:rPr lang="pt-BR" sz="1100" dirty="0" smtClean="0">
                <a:solidFill>
                  <a:schemeClr val="tx1"/>
                </a:solidFill>
              </a:rPr>
              <a:t>recebida, motivo do aumento considerável dos adiantamentos em junho. </a:t>
            </a:r>
            <a:r>
              <a:rPr lang="pt-BR" sz="1100" dirty="0">
                <a:solidFill>
                  <a:schemeClr val="tx1"/>
                </a:solidFill>
              </a:rPr>
              <a:t>Foi paga pelo DDA, e todas as tentativas de </a:t>
            </a:r>
            <a:r>
              <a:rPr lang="pt-BR" sz="1100" dirty="0" smtClean="0">
                <a:solidFill>
                  <a:schemeClr val="tx1"/>
                </a:solidFill>
              </a:rPr>
              <a:t>conseguir </a:t>
            </a:r>
            <a:r>
              <a:rPr lang="pt-BR" sz="1100" dirty="0">
                <a:solidFill>
                  <a:schemeClr val="tx1"/>
                </a:solidFill>
              </a:rPr>
              <a:t>a cópia da fatura foi sem </a:t>
            </a:r>
            <a:r>
              <a:rPr lang="pt-BR" sz="1100" dirty="0" smtClean="0">
                <a:solidFill>
                  <a:schemeClr val="tx1"/>
                </a:solidFill>
              </a:rPr>
              <a:t>sucesso, porém, no dia 24/09/2020 a </a:t>
            </a:r>
            <a:r>
              <a:rPr lang="pt-BR" sz="1100" dirty="0" err="1" smtClean="0">
                <a:solidFill>
                  <a:schemeClr val="tx1"/>
                </a:solidFill>
              </a:rPr>
              <a:t>Fercorte</a:t>
            </a:r>
            <a:r>
              <a:rPr lang="pt-BR" sz="1100" dirty="0" smtClean="0">
                <a:solidFill>
                  <a:schemeClr val="tx1"/>
                </a:solidFill>
              </a:rPr>
              <a:t> conseguiu </a:t>
            </a:r>
            <a:r>
              <a:rPr lang="pt-BR" sz="1100" dirty="0">
                <a:solidFill>
                  <a:schemeClr val="tx1"/>
                </a:solidFill>
              </a:rPr>
              <a:t>as faturas pendentes. Serão lançadas com entrada </a:t>
            </a:r>
            <a:r>
              <a:rPr lang="pt-BR" sz="1100" dirty="0" smtClean="0">
                <a:solidFill>
                  <a:schemeClr val="tx1"/>
                </a:solidFill>
              </a:rPr>
              <a:t>no mês </a:t>
            </a:r>
            <a:r>
              <a:rPr lang="pt-BR" sz="1100" dirty="0">
                <a:solidFill>
                  <a:schemeClr val="tx1"/>
                </a:solidFill>
              </a:rPr>
              <a:t>09/2020 </a:t>
            </a:r>
            <a:r>
              <a:rPr lang="pt-BR" sz="1100" dirty="0" smtClean="0">
                <a:solidFill>
                  <a:schemeClr val="tx1"/>
                </a:solidFill>
              </a:rPr>
              <a:t>e, portanto, terá </a:t>
            </a:r>
            <a:r>
              <a:rPr lang="pt-BR" sz="1100" dirty="0">
                <a:solidFill>
                  <a:schemeClr val="tx1"/>
                </a:solidFill>
              </a:rPr>
              <a:t>a baixa do adiantamento </a:t>
            </a:r>
            <a:r>
              <a:rPr lang="pt-BR" sz="1100" dirty="0" smtClean="0">
                <a:solidFill>
                  <a:schemeClr val="tx1"/>
                </a:solidFill>
              </a:rPr>
              <a:t>naquela competência. </a:t>
            </a:r>
          </a:p>
          <a:p>
            <a:pPr marL="171450" indent="-1714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dirty="0" smtClean="0">
                <a:solidFill>
                  <a:schemeClr val="tx1"/>
                </a:solidFill>
              </a:rPr>
              <a:t> </a:t>
            </a:r>
            <a:r>
              <a:rPr lang="pt-BR" sz="1100" b="1" dirty="0" smtClean="0">
                <a:solidFill>
                  <a:schemeClr val="tx1"/>
                </a:solidFill>
              </a:rPr>
              <a:t>Empréstimos </a:t>
            </a:r>
            <a:r>
              <a:rPr lang="pt-BR" sz="1100" b="1" dirty="0">
                <a:solidFill>
                  <a:schemeClr val="tx1"/>
                </a:solidFill>
              </a:rPr>
              <a:t>para sócios: </a:t>
            </a:r>
            <a:r>
              <a:rPr lang="pt-BR" sz="1100" dirty="0">
                <a:solidFill>
                  <a:schemeClr val="tx1"/>
                </a:solidFill>
              </a:rPr>
              <a:t>de acordo com a Recuperanda, o saldo informado não refere-se a empréstimos realizados ao sócio, Sr. </a:t>
            </a:r>
            <a:r>
              <a:rPr lang="pt-BR" sz="1100" dirty="0" smtClean="0">
                <a:solidFill>
                  <a:schemeClr val="tx1"/>
                </a:solidFill>
              </a:rPr>
              <a:t>Ademir, </a:t>
            </a:r>
            <a:r>
              <a:rPr lang="pt-BR" sz="1100" dirty="0">
                <a:solidFill>
                  <a:schemeClr val="tx1"/>
                </a:solidFill>
              </a:rPr>
              <a:t>e sim ajustes da conta </a:t>
            </a:r>
            <a:r>
              <a:rPr lang="pt-BR" sz="1100" u="sng" dirty="0">
                <a:solidFill>
                  <a:schemeClr val="tx1"/>
                </a:solidFill>
              </a:rPr>
              <a:t>Caixa</a:t>
            </a:r>
            <a:r>
              <a:rPr lang="pt-BR" sz="1100" dirty="0">
                <a:solidFill>
                  <a:schemeClr val="tx1"/>
                </a:solidFill>
              </a:rPr>
              <a:t>, de um período em torno de 15 a 20 anos, onde a empresa pagava algumas despesas sem documentos fiscais, e os valores eram lançados em contrapartida a esta rubrica. Em determinado momento, para ajuste desta conta, foi lançado na contabilidade uma operação de empréstimo ao sócio Ademir. Efetivamente não há valor real a ser devolvido. A Recuperanda não aludiu regularizar a conta.</a:t>
            </a:r>
            <a:endParaRPr lang="pt-BR" sz="1100" b="1" dirty="0">
              <a:solidFill>
                <a:schemeClr val="tx1"/>
              </a:solidFill>
            </a:endParaRPr>
          </a:p>
          <a:p>
            <a:pPr marL="171450" indent="-171450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Estoque: </a:t>
            </a:r>
            <a:r>
              <a:rPr lang="pt-BR" sz="1100" dirty="0" smtClean="0">
                <a:solidFill>
                  <a:schemeClr val="tx1"/>
                </a:solidFill>
              </a:rPr>
              <a:t>em julho a </a:t>
            </a:r>
            <a:r>
              <a:rPr lang="pt-BR" sz="1100" dirty="0" err="1" smtClean="0">
                <a:solidFill>
                  <a:schemeClr val="tx1"/>
                </a:solidFill>
              </a:rPr>
              <a:t>Fercorte</a:t>
            </a:r>
            <a:r>
              <a:rPr lang="pt-BR" sz="1100" dirty="0" smtClean="0">
                <a:solidFill>
                  <a:schemeClr val="tx1"/>
                </a:solidFill>
              </a:rPr>
              <a:t> prestou serviços usinagem que consumiram R$152,64 de seu estoque. A Recuperanda enviou o inventário dos materiais, onde observou-se que o registrado em balancete alcança a realidade. </a:t>
            </a:r>
            <a:endParaRPr lang="pt-BR" sz="1100" strike="sngStrike" dirty="0">
              <a:solidFill>
                <a:schemeClr val="tx1"/>
              </a:solidFill>
            </a:endParaRPr>
          </a:p>
          <a:p>
            <a:pPr marL="192548" indent="-192548" algn="just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Imobilizado:</a:t>
            </a:r>
            <a:r>
              <a:rPr lang="pt-BR" sz="1100" dirty="0">
                <a:solidFill>
                  <a:schemeClr val="tx1"/>
                </a:solidFill>
              </a:rPr>
              <a:t> </a:t>
            </a:r>
            <a:r>
              <a:rPr lang="pt-BR" sz="1100" dirty="0" smtClean="0">
                <a:solidFill>
                  <a:schemeClr val="tx1"/>
                </a:solidFill>
              </a:rPr>
              <a:t>no período a retração de R$14.697,44 compreende exclusivamente a depreciação normal dos bens do imobilizado.</a:t>
            </a:r>
            <a:endParaRPr lang="pt-BR" sz="1100" dirty="0">
              <a:solidFill>
                <a:schemeClr val="tx1"/>
              </a:solidFill>
            </a:endParaRPr>
          </a:p>
          <a:p>
            <a:pPr algn="just">
              <a:spcBef>
                <a:spcPts val="500"/>
              </a:spcBef>
            </a:pPr>
            <a:endParaRPr lang="pt-BR" sz="1100" b="1" dirty="0"/>
          </a:p>
        </p:txBody>
      </p:sp>
      <p:sp>
        <p:nvSpPr>
          <p:cNvPr id="4" name="Retângulo 3"/>
          <p:cNvSpPr/>
          <p:nvPr/>
        </p:nvSpPr>
        <p:spPr>
          <a:xfrm>
            <a:off x="5273040" y="1028962"/>
            <a:ext cx="922277" cy="3776718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92947"/>
              </p:ext>
            </p:extLst>
          </p:nvPr>
        </p:nvGraphicFramePr>
        <p:xfrm>
          <a:off x="507364" y="4946967"/>
          <a:ext cx="5608955" cy="2145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tângulo 12"/>
          <p:cNvSpPr/>
          <p:nvPr/>
        </p:nvSpPr>
        <p:spPr>
          <a:xfrm>
            <a:off x="5048218" y="5277969"/>
            <a:ext cx="1068101" cy="1712111"/>
          </a:xfrm>
          <a:prstGeom prst="rect">
            <a:avLst/>
          </a:prstGeom>
          <a:noFill/>
          <a:ln w="19050">
            <a:solidFill>
              <a:srgbClr val="B48A2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383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Balanço Patrimonial - </a:t>
            </a:r>
            <a:r>
              <a:rPr lang="pt-BR" dirty="0" err="1"/>
              <a:t>Fercorte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446882" y="4302552"/>
            <a:ext cx="3617567" cy="21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65" i="1" dirty="0">
                <a:latin typeface="Hurme Geometric Sans 1"/>
              </a:rPr>
              <a:t>Fonte: Demonstrações financeiras fornecidas pelas Recuperandas</a:t>
            </a:r>
          </a:p>
        </p:txBody>
      </p:sp>
      <p:sp>
        <p:nvSpPr>
          <p:cNvPr id="6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6349918" y="1036846"/>
            <a:ext cx="6837762" cy="6075154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algn="just"/>
            <a:r>
              <a:rPr lang="pt-BR" sz="11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PASSIVO</a:t>
            </a:r>
            <a:endParaRPr lang="pt-BR" sz="1100" b="1" u="sng" dirty="0">
              <a:solidFill>
                <a:schemeClr val="tx1"/>
              </a:solidFill>
            </a:endParaRP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Fornecedores: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apontou crescimento de 19%, sobretudo, por conta da Rio Grande Energia no valor de R$33.094,26 alocado sob esta rubrica. Segundo </a:t>
            </a:r>
            <a:r>
              <a:rPr lang="pt-BR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aging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list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enviado, o valor registrado em balancete está de acordo com a realidade, e a Recuperanda possui 29% de inadimplência com fornecedores, sendo os principais Ferramentas Canoas R$7.991,92, GTOOLS R$6.733,33 e Kalkmann Advogado R$7.600,00. Somente o primeiro fornecedor citado está arrolado no Plano de Recuperação Judicial. </a:t>
            </a:r>
            <a:endParaRPr lang="pt-BR" sz="1100" dirty="0">
              <a:solidFill>
                <a:schemeClr val="tx1"/>
              </a:solidFill>
            </a:endParaRP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Encargos sociais e trabalhistas: </a:t>
            </a:r>
            <a:r>
              <a:rPr lang="pt-BR" sz="1100" dirty="0">
                <a:solidFill>
                  <a:schemeClr val="tx1"/>
                </a:solidFill>
              </a:rPr>
              <a:t>compreende salários e seus consectários. As remunerações estão em dia, contudo, a empresa é inadimplente com os encargos sobre a folha, de forma que a conta aumenta gradualmente. Em </a:t>
            </a:r>
            <a:r>
              <a:rPr lang="pt-BR" sz="1100" dirty="0" smtClean="0">
                <a:solidFill>
                  <a:schemeClr val="tx1"/>
                </a:solidFill>
              </a:rPr>
              <a:t>julho </a:t>
            </a:r>
            <a:r>
              <a:rPr lang="pt-BR" sz="1100" dirty="0">
                <a:solidFill>
                  <a:schemeClr val="tx1"/>
                </a:solidFill>
              </a:rPr>
              <a:t>a </a:t>
            </a:r>
            <a:r>
              <a:rPr lang="pt-BR" sz="1100" dirty="0" smtClean="0">
                <a:solidFill>
                  <a:schemeClr val="tx1"/>
                </a:solidFill>
              </a:rPr>
              <a:t>Recuperanda </a:t>
            </a:r>
            <a:r>
              <a:rPr lang="pt-BR" sz="1100" dirty="0">
                <a:solidFill>
                  <a:schemeClr val="tx1"/>
                </a:solidFill>
              </a:rPr>
              <a:t>pagou de forma esparsa </a:t>
            </a:r>
            <a:r>
              <a:rPr lang="pt-BR" sz="1100" dirty="0" smtClean="0">
                <a:solidFill>
                  <a:schemeClr val="tx1"/>
                </a:solidFill>
              </a:rPr>
              <a:t>FGTS, conforme MP 927/2020, </a:t>
            </a:r>
            <a:r>
              <a:rPr lang="pt-BR" sz="1100" dirty="0">
                <a:solidFill>
                  <a:schemeClr val="tx1"/>
                </a:solidFill>
              </a:rPr>
              <a:t>IR s/ salários, e INSS retido.</a:t>
            </a: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Impostos a </a:t>
            </a:r>
            <a:r>
              <a:rPr lang="pt-BR" sz="1100" b="1" dirty="0"/>
              <a:t>recolher: </a:t>
            </a:r>
            <a:r>
              <a:rPr lang="pt-BR" sz="1100" dirty="0"/>
              <a:t>a conta aumenta mensalmente devido à inadimplência com o passivo tributário, </a:t>
            </a:r>
            <a:r>
              <a:rPr lang="pt-BR" sz="1100" dirty="0">
                <a:solidFill>
                  <a:schemeClr val="tx1"/>
                </a:solidFill>
              </a:rPr>
              <a:t>especialmente o ICMS, que representa 89% do valor contabilizado nesta rubrica. Em </a:t>
            </a:r>
            <a:r>
              <a:rPr lang="pt-BR" sz="1100" dirty="0" smtClean="0">
                <a:solidFill>
                  <a:schemeClr val="tx1"/>
                </a:solidFill>
              </a:rPr>
              <a:t>julho </a:t>
            </a:r>
            <a:r>
              <a:rPr lang="pt-BR" sz="1100" dirty="0">
                <a:solidFill>
                  <a:schemeClr val="tx1"/>
                </a:solidFill>
              </a:rPr>
              <a:t>a </a:t>
            </a:r>
            <a:r>
              <a:rPr lang="pt-BR" sz="1100" dirty="0" err="1">
                <a:solidFill>
                  <a:schemeClr val="tx1"/>
                </a:solidFill>
              </a:rPr>
              <a:t>Fercorte</a:t>
            </a:r>
            <a:r>
              <a:rPr lang="pt-BR" sz="1100" dirty="0">
                <a:solidFill>
                  <a:schemeClr val="tx1"/>
                </a:solidFill>
              </a:rPr>
              <a:t> pagou </a:t>
            </a:r>
            <a:r>
              <a:rPr lang="pt-BR" sz="1100" dirty="0" smtClean="0">
                <a:solidFill>
                  <a:schemeClr val="tx1"/>
                </a:solidFill>
              </a:rPr>
              <a:t>FGTS, IRRF retido s/ salários, ICMS e IR s/ aluguel..</a:t>
            </a:r>
            <a:endParaRPr lang="pt-BR" sz="1100" dirty="0">
              <a:solidFill>
                <a:schemeClr val="tx1"/>
              </a:solidFill>
            </a:endParaRP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Débitos de financiamento: </a:t>
            </a:r>
            <a:r>
              <a:rPr lang="pt-BR" sz="1100" dirty="0">
                <a:solidFill>
                  <a:schemeClr val="tx1"/>
                </a:solidFill>
              </a:rPr>
              <a:t>a diminuição da conta deve-se ao pagamento de </a:t>
            </a:r>
            <a:r>
              <a:rPr lang="pt-BR" sz="1100" dirty="0" smtClean="0">
                <a:solidFill>
                  <a:schemeClr val="tx1"/>
                </a:solidFill>
              </a:rPr>
              <a:t>R$978,48 </a:t>
            </a:r>
            <a:r>
              <a:rPr lang="pt-BR" sz="1100" dirty="0"/>
              <a:t>à Caixa Econômica Federal, referente a um empréstimo contraído antes do início do processo de Recuperação Judicial. Este credor não foi relacionado no processo, pois havia a necessidade de manter uma conta bancária ativa para operações financeiras. </a:t>
            </a:r>
            <a:r>
              <a:rPr lang="pt-BR" sz="1100" dirty="0">
                <a:solidFill>
                  <a:schemeClr val="tx1"/>
                </a:solidFill>
              </a:rPr>
              <a:t>A empresa enviou o contrato de empréstimo em maio de 2020, onde constatou-se ter sido firmado em 06/07/2015 a quantia total de R$87.563,76, restando na competência de </a:t>
            </a:r>
            <a:r>
              <a:rPr lang="pt-BR" sz="1100" dirty="0" smtClean="0">
                <a:solidFill>
                  <a:schemeClr val="tx1"/>
                </a:solidFill>
              </a:rPr>
              <a:t>julho </a:t>
            </a:r>
            <a:r>
              <a:rPr lang="pt-BR" sz="1100" dirty="0">
                <a:solidFill>
                  <a:schemeClr val="tx1"/>
                </a:solidFill>
              </a:rPr>
              <a:t>o saldo a pagar no valor de </a:t>
            </a:r>
            <a:r>
              <a:rPr lang="pt-BR" sz="1100" dirty="0" smtClean="0">
                <a:solidFill>
                  <a:schemeClr val="tx1"/>
                </a:solidFill>
              </a:rPr>
              <a:t>R$2.452,22. </a:t>
            </a:r>
            <a:endParaRPr lang="pt-BR" sz="1100" dirty="0">
              <a:solidFill>
                <a:schemeClr val="tx1"/>
              </a:solidFill>
            </a:endParaRP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/>
              <a:t>Empréstimos de sócios ou terceiros: </a:t>
            </a:r>
            <a:r>
              <a:rPr lang="pt-BR" sz="1100" dirty="0"/>
              <a:t>em </a:t>
            </a:r>
            <a:r>
              <a:rPr lang="pt-BR" sz="1100" dirty="0" smtClean="0"/>
              <a:t>julho </a:t>
            </a:r>
            <a:r>
              <a:rPr lang="pt-BR" sz="1100" dirty="0"/>
              <a:t>a </a:t>
            </a:r>
            <a:r>
              <a:rPr lang="pt-BR" sz="1100" dirty="0" err="1"/>
              <a:t>Fercorte</a:t>
            </a:r>
            <a:r>
              <a:rPr lang="pt-BR" sz="1100" dirty="0"/>
              <a:t> obteve novo empréstimo junto à </a:t>
            </a:r>
            <a:r>
              <a:rPr lang="pt-BR" sz="1100" dirty="0" err="1"/>
              <a:t>Petro</a:t>
            </a:r>
            <a:r>
              <a:rPr lang="pt-BR" sz="1100" dirty="0"/>
              <a:t> Peças, motivo do aumento na conta. Há também neste saldo o empréstimo concedido por Rosangela Fatima K Pereira, no total de R$ 90 mil. Sobre este ponto, a </a:t>
            </a:r>
            <a:r>
              <a:rPr lang="pt-BR" sz="1100" dirty="0" err="1"/>
              <a:t>Fercorte</a:t>
            </a:r>
            <a:r>
              <a:rPr lang="pt-BR" sz="1100" dirty="0"/>
              <a:t> </a:t>
            </a:r>
            <a:r>
              <a:rPr lang="pt-BR" sz="1100" dirty="0">
                <a:solidFill>
                  <a:schemeClr val="tx1"/>
                </a:solidFill>
              </a:rPr>
              <a:t>esclareceu</a:t>
            </a:r>
            <a:r>
              <a:rPr lang="pt-BR" sz="1100" dirty="0"/>
              <a:t> que o empréstimo de pessoa física se fez necessário </a:t>
            </a:r>
            <a:r>
              <a:rPr lang="pt-BR" sz="1100" dirty="0">
                <a:solidFill>
                  <a:schemeClr val="tx1"/>
                </a:solidFill>
              </a:rPr>
              <a:t>nos anos de 2013 e 2014, pois os limites com as instituições financeiras estavam tomados. A Recuperanda </a:t>
            </a:r>
            <a:r>
              <a:rPr lang="pt-BR" sz="1100" dirty="0" smtClean="0">
                <a:solidFill>
                  <a:schemeClr val="tx1"/>
                </a:solidFill>
              </a:rPr>
              <a:t>informou </a:t>
            </a:r>
            <a:r>
              <a:rPr lang="pt-BR" sz="1100" dirty="0">
                <a:solidFill>
                  <a:schemeClr val="tx1"/>
                </a:solidFill>
              </a:rPr>
              <a:t>que os empréstimos citados, possuem pagamento de forma esporádica, e negociação flexível</a:t>
            </a:r>
            <a:r>
              <a:rPr lang="pt-BR" sz="1100" dirty="0" smtClean="0">
                <a:solidFill>
                  <a:schemeClr val="tx1"/>
                </a:solidFill>
              </a:rPr>
              <a:t>. Quanto aos empréstimos cedidos pela </a:t>
            </a:r>
            <a:r>
              <a:rPr lang="pt-BR" sz="1100" dirty="0" err="1" smtClean="0">
                <a:solidFill>
                  <a:schemeClr val="tx1"/>
                </a:solidFill>
              </a:rPr>
              <a:t>Petropeças</a:t>
            </a:r>
            <a:r>
              <a:rPr lang="pt-BR" sz="1100" dirty="0" smtClean="0">
                <a:solidFill>
                  <a:schemeClr val="tx1"/>
                </a:solidFill>
              </a:rPr>
              <a:t>, a </a:t>
            </a:r>
            <a:r>
              <a:rPr lang="pt-BR" sz="1100" dirty="0" err="1" smtClean="0">
                <a:solidFill>
                  <a:schemeClr val="tx1"/>
                </a:solidFill>
              </a:rPr>
              <a:t>Fercorte</a:t>
            </a:r>
            <a:r>
              <a:rPr lang="pt-BR" sz="1100" dirty="0" smtClean="0">
                <a:solidFill>
                  <a:schemeClr val="tx1"/>
                </a:solidFill>
              </a:rPr>
              <a:t> informou que pretende realizar os pagamentos assim que a empresa tiver recursos para tal.</a:t>
            </a:r>
            <a:endParaRPr lang="pt-BR" sz="1100" dirty="0">
              <a:solidFill>
                <a:schemeClr val="tx1"/>
              </a:solidFill>
            </a:endParaRP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Débitos de parcelamentos: </a:t>
            </a:r>
            <a:r>
              <a:rPr lang="pt-BR" sz="1100" dirty="0">
                <a:solidFill>
                  <a:schemeClr val="tx1"/>
                </a:solidFill>
              </a:rPr>
              <a:t>abrange parcelamento de ICMS e IR s/ salário, que </a:t>
            </a:r>
            <a:r>
              <a:rPr lang="pt-BR" sz="1100" dirty="0" smtClean="0">
                <a:solidFill>
                  <a:schemeClr val="tx1"/>
                </a:solidFill>
              </a:rPr>
              <a:t>não foram pagos em julho, porém estão ativos. </a:t>
            </a:r>
            <a:r>
              <a:rPr lang="pt-BR" sz="1100" dirty="0">
                <a:solidFill>
                  <a:schemeClr val="tx1"/>
                </a:solidFill>
              </a:rPr>
              <a:t>Compreende, ainda, débitos da PGN no montante de R$2,1milhões. A </a:t>
            </a:r>
            <a:r>
              <a:rPr lang="pt-BR" sz="1100" dirty="0" err="1">
                <a:solidFill>
                  <a:schemeClr val="tx1"/>
                </a:solidFill>
              </a:rPr>
              <a:t>Fercorte</a:t>
            </a:r>
            <a:r>
              <a:rPr lang="pt-BR" sz="1100" dirty="0">
                <a:solidFill>
                  <a:schemeClr val="tx1"/>
                </a:solidFill>
              </a:rPr>
              <a:t> esclareceu que não consta na Receita Federal a informação de que a empresa está em recuperação judicial para uso dos benefícios de prazo. Já foi requerida ao juiz a expedição de novo ofício e tão logo esteja normalizado, a Recuperanda pretende proceder com o parcelamento.</a:t>
            </a:r>
          </a:p>
          <a:p>
            <a:pPr algn="just"/>
            <a:endParaRPr lang="pt-BR" sz="1100" b="1" dirty="0"/>
          </a:p>
          <a:p>
            <a:pPr algn="just"/>
            <a:r>
              <a:rPr lang="pt-BR" sz="1100" b="1" dirty="0"/>
              <a:t> 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33423"/>
              </p:ext>
            </p:extLst>
          </p:nvPr>
        </p:nvGraphicFramePr>
        <p:xfrm>
          <a:off x="514641" y="1076964"/>
          <a:ext cx="5699759" cy="3228975"/>
        </p:xfrm>
        <a:graphic>
          <a:graphicData uri="http://schemas.openxmlformats.org/drawingml/2006/table">
            <a:tbl>
              <a:tblPr/>
              <a:tblGrid>
                <a:gridCol w="2826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76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76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76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BALANÇO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PASSIVO + PL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2.927.889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3.171.971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3.282.006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PASSIVO 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5.520.019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5.764.101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5.874.136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Fornecedores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47.278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74.625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88.792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Encargos Sociais e Trabalhistas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300.379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315.241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324.249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Consignado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279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279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279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a Recolher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858.647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863.492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853.227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Retidos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1.377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1.447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1.377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Provisões Trabalhistas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93.435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98.235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106.377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Débitos de Financiamento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218.722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217.758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216.780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de Sócios ou Terceiros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1.850.587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2.044.587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2.134.987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Débitos de Parcelamentos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2.149.314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2.148.438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2.148.070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NÃO 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1.845.059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1.845.059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1.845.059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Instituições Financeiras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1.825.498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1.825.498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1.825.498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Parcelamentos Fiscais LP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19.562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19.562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19.562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PATRIMÔNIO LÍQUIDO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-4.437.190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-4.437.190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-4.437.190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Capital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Reservas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24.129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24.129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24.129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Ajuste Avaliação Patrimonial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295.666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295.666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295.666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Resultado do Exercício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-4.856.984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-4.856.984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-4.856.984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5395744" y="1076964"/>
            <a:ext cx="886415" cy="3330617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081162"/>
              </p:ext>
            </p:extLst>
          </p:nvPr>
        </p:nvGraphicFramePr>
        <p:xfrm>
          <a:off x="514642" y="4602480"/>
          <a:ext cx="5699758" cy="241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5082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>
          <a:xfrm>
            <a:off x="379123" y="481164"/>
            <a:ext cx="5752800" cy="556593"/>
          </a:xfrm>
        </p:spPr>
        <p:txBody>
          <a:bodyPr/>
          <a:lstStyle/>
          <a:p>
            <a:r>
              <a:rPr lang="pt-BR" dirty="0"/>
              <a:t>Balanço Patrimonial – </a:t>
            </a:r>
            <a:r>
              <a:rPr lang="pt-BR" dirty="0" err="1"/>
              <a:t>Petro</a:t>
            </a:r>
            <a:r>
              <a:rPr lang="pt-BR" dirty="0"/>
              <a:t> Peças </a:t>
            </a:r>
          </a:p>
        </p:txBody>
      </p:sp>
      <p:sp>
        <p:nvSpPr>
          <p:cNvPr id="7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5939881" y="1036845"/>
            <a:ext cx="7176679" cy="6298675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500"/>
              </a:spcBef>
            </a:pPr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algn="just">
              <a:spcBef>
                <a:spcPts val="500"/>
              </a:spcBef>
            </a:pPr>
            <a:r>
              <a:rPr lang="pt-BR" sz="11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ATIVO</a:t>
            </a:r>
            <a:endParaRPr lang="pt-BR" sz="1100" b="1" u="sng" dirty="0">
              <a:solidFill>
                <a:schemeClr val="tx1"/>
              </a:solidFill>
            </a:endParaRPr>
          </a:p>
          <a:p>
            <a:pPr marL="171450" indent="-171450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/>
              <a:t>Banco Conta Movimento: </a:t>
            </a:r>
            <a:r>
              <a:rPr lang="pt-BR" sz="1100" dirty="0"/>
              <a:t>as maiores movimentações ocorrem através da conta bancária do Sicredi, onde estão as transferências bancárias de Rodolfo Goulart Costela. Segundo informado, a </a:t>
            </a:r>
            <a:r>
              <a:rPr lang="pt-BR" sz="1100" dirty="0" err="1"/>
              <a:t>Petro</a:t>
            </a:r>
            <a:r>
              <a:rPr lang="pt-BR" sz="1100" dirty="0"/>
              <a:t> Peças recebe valores dos clientes direto na conta da empresa e, para não correr o risco de penhora dos valores, guarda o recurso na conta do Rodolfo, e recebe o necessário para cumprimento do fluxo de caixa</a:t>
            </a:r>
            <a:r>
              <a:rPr lang="pt-BR" sz="1100" dirty="0">
                <a:solidFill>
                  <a:schemeClr val="tx1"/>
                </a:solidFill>
              </a:rPr>
              <a:t>. A </a:t>
            </a:r>
            <a:r>
              <a:rPr lang="pt-BR" sz="1100" dirty="0" smtClean="0">
                <a:solidFill>
                  <a:schemeClr val="tx1"/>
                </a:solidFill>
              </a:rPr>
              <a:t>Recuperanda,  em julho, apesar de solicitado, não enviou </a:t>
            </a:r>
            <a:r>
              <a:rPr lang="pt-BR" sz="1100" dirty="0">
                <a:solidFill>
                  <a:schemeClr val="tx1"/>
                </a:solidFill>
              </a:rPr>
              <a:t>os extratos bancários de Rodolfo G. </a:t>
            </a:r>
            <a:r>
              <a:rPr lang="pt-BR" sz="1100" dirty="0" err="1" smtClean="0">
                <a:solidFill>
                  <a:schemeClr val="tx1"/>
                </a:solidFill>
              </a:rPr>
              <a:t>Costella</a:t>
            </a:r>
            <a:r>
              <a:rPr lang="pt-BR" sz="1100" dirty="0" smtClean="0">
                <a:solidFill>
                  <a:schemeClr val="tx1"/>
                </a:solidFill>
              </a:rPr>
              <a:t> para conferência. No período, além das transferências de Rodolfo, ingressou nas disponibilidades da empresa R$463 mil através do clientes CBC – Companhia de Cartuchos, sendo responsável por 59% dos ingressos na Recuperanda.</a:t>
            </a:r>
            <a:endParaRPr lang="pt-BR" sz="1100" dirty="0">
              <a:solidFill>
                <a:schemeClr val="tx1"/>
              </a:solidFill>
            </a:endParaRPr>
          </a:p>
          <a:p>
            <a:pPr marL="171450" indent="-171450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/>
              <a:t>Clientes nacionais: </a:t>
            </a:r>
            <a:r>
              <a:rPr lang="pt-BR" sz="1100" dirty="0" smtClean="0"/>
              <a:t>o aumento de 11% em julho deve-se</a:t>
            </a:r>
            <a:r>
              <a:rPr lang="pt-BR" sz="1100" dirty="0"/>
              <a:t>, sobretudo, à CBC-Companhia Brasileira de Cartuchos, sendo desta empresa a origem da maior parte dos recebíveis da </a:t>
            </a:r>
            <a:r>
              <a:rPr lang="pt-BR" sz="1100" dirty="0" err="1"/>
              <a:t>Petro</a:t>
            </a:r>
            <a:r>
              <a:rPr lang="pt-BR" sz="1100" dirty="0"/>
              <a:t> Peças. </a:t>
            </a:r>
            <a:r>
              <a:rPr lang="pt-BR" sz="1100" dirty="0">
                <a:solidFill>
                  <a:schemeClr val="tx1"/>
                </a:solidFill>
              </a:rPr>
              <a:t>A Recuperanda </a:t>
            </a:r>
            <a:r>
              <a:rPr lang="pt-BR" sz="1100" dirty="0"/>
              <a:t>noticiou possuir contrato de fornecimento com tal </a:t>
            </a:r>
            <a:r>
              <a:rPr lang="pt-BR" sz="1100" dirty="0" smtClean="0"/>
              <a:t>cliente. Segundo </a:t>
            </a:r>
            <a:r>
              <a:rPr lang="pt-BR" sz="1100" dirty="0" err="1" smtClean="0"/>
              <a:t>aging</a:t>
            </a:r>
            <a:r>
              <a:rPr lang="pt-BR" sz="1100" dirty="0" smtClean="0"/>
              <a:t> lista enviado, os registros enviados correspondem à realidade, sendo que 11% está em atraso a mais de 120 dias, e a maior parte dos atrasos é da Forjas </a:t>
            </a:r>
            <a:r>
              <a:rPr lang="pt-BR" sz="1100" dirty="0" err="1" smtClean="0"/>
              <a:t>Taurus</a:t>
            </a:r>
            <a:r>
              <a:rPr lang="pt-BR" sz="1100" dirty="0" smtClean="0"/>
              <a:t> no montante de R$93.050,68 e </a:t>
            </a:r>
            <a:r>
              <a:rPr lang="pt-BR" sz="1100" dirty="0" err="1" smtClean="0"/>
              <a:t>Cortiaço</a:t>
            </a:r>
            <a:r>
              <a:rPr lang="pt-BR" sz="1100" dirty="0" smtClean="0"/>
              <a:t> Ltda de R$33.600,00.</a:t>
            </a:r>
          </a:p>
          <a:p>
            <a:pPr marL="171450" indent="-171450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 smtClean="0">
                <a:solidFill>
                  <a:schemeClr val="tx1"/>
                </a:solidFill>
              </a:rPr>
              <a:t>Adiantamento </a:t>
            </a:r>
            <a:r>
              <a:rPr lang="pt-BR" sz="1100" b="1" dirty="0">
                <a:solidFill>
                  <a:schemeClr val="tx1"/>
                </a:solidFill>
              </a:rPr>
              <a:t>de despesas: </a:t>
            </a:r>
            <a:r>
              <a:rPr lang="pt-BR" sz="1100" dirty="0">
                <a:solidFill>
                  <a:schemeClr val="tx1"/>
                </a:solidFill>
              </a:rPr>
              <a:t>engloba os valores transferidos para Rodolfo G. Goulart e adiantamento a fornecedores. Em </a:t>
            </a:r>
            <a:r>
              <a:rPr lang="pt-BR" sz="1100" dirty="0" smtClean="0">
                <a:solidFill>
                  <a:schemeClr val="tx1"/>
                </a:solidFill>
              </a:rPr>
              <a:t>julho</a:t>
            </a:r>
            <a:r>
              <a:rPr lang="pt-BR" sz="1100" dirty="0">
                <a:solidFill>
                  <a:schemeClr val="tx1"/>
                </a:solidFill>
              </a:rPr>
              <a:t>, houve transferência de </a:t>
            </a:r>
            <a:r>
              <a:rPr lang="pt-BR" sz="1100" dirty="0" smtClean="0">
                <a:solidFill>
                  <a:schemeClr val="tx1"/>
                </a:solidFill>
              </a:rPr>
              <a:t>R$233mil </a:t>
            </a:r>
            <a:r>
              <a:rPr lang="pt-BR" sz="1100" dirty="0">
                <a:solidFill>
                  <a:schemeClr val="tx1"/>
                </a:solidFill>
              </a:rPr>
              <a:t>e recebimentos de </a:t>
            </a:r>
            <a:r>
              <a:rPr lang="pt-BR" sz="1100" dirty="0" smtClean="0">
                <a:solidFill>
                  <a:schemeClr val="tx1"/>
                </a:solidFill>
              </a:rPr>
              <a:t>R$255mil </a:t>
            </a:r>
            <a:r>
              <a:rPr lang="pt-BR" sz="1100" dirty="0">
                <a:solidFill>
                  <a:schemeClr val="tx1"/>
                </a:solidFill>
              </a:rPr>
              <a:t>do sócio, e, de acordo com a recuperanda, as devoluções para a conta da empresa ocorrem conforme necessidade de </a:t>
            </a:r>
            <a:r>
              <a:rPr lang="pt-BR" sz="1100" dirty="0" smtClean="0">
                <a:solidFill>
                  <a:schemeClr val="tx1"/>
                </a:solidFill>
              </a:rPr>
              <a:t>caixa, permaneceu em </a:t>
            </a:r>
            <a:r>
              <a:rPr lang="pt-BR" sz="1100" dirty="0" err="1" smtClean="0">
                <a:solidFill>
                  <a:schemeClr val="tx1"/>
                </a:solidFill>
              </a:rPr>
              <a:t>cnta</a:t>
            </a:r>
            <a:r>
              <a:rPr lang="pt-BR" sz="1100" dirty="0" smtClean="0">
                <a:solidFill>
                  <a:schemeClr val="tx1"/>
                </a:solidFill>
              </a:rPr>
              <a:t> do sócio o montante de R$44 mil. Em </a:t>
            </a:r>
            <a:r>
              <a:rPr lang="pt-BR" sz="1100" dirty="0">
                <a:solidFill>
                  <a:schemeClr val="tx1"/>
                </a:solidFill>
              </a:rPr>
              <a:t>relação aos adiantamentos a fornecedores, houve recebimento de mercadoria no porte de </a:t>
            </a:r>
            <a:r>
              <a:rPr lang="pt-BR" sz="1100" dirty="0" smtClean="0">
                <a:solidFill>
                  <a:schemeClr val="tx1"/>
                </a:solidFill>
              </a:rPr>
              <a:t>R$13mil </a:t>
            </a:r>
            <a:r>
              <a:rPr lang="pt-BR" sz="1100" dirty="0">
                <a:solidFill>
                  <a:schemeClr val="tx1"/>
                </a:solidFill>
              </a:rPr>
              <a:t>e novos adiantamentos no volume de </a:t>
            </a:r>
            <a:r>
              <a:rPr lang="pt-BR" sz="1100" dirty="0" smtClean="0">
                <a:solidFill>
                  <a:schemeClr val="tx1"/>
                </a:solidFill>
              </a:rPr>
              <a:t>R$20mil</a:t>
            </a:r>
            <a:r>
              <a:rPr lang="pt-BR" sz="1100" dirty="0">
                <a:solidFill>
                  <a:schemeClr val="tx1"/>
                </a:solidFill>
              </a:rPr>
              <a:t>. </a:t>
            </a:r>
          </a:p>
          <a:p>
            <a:pPr marL="171450" indent="-171450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Empréstimos para Sócios</a:t>
            </a:r>
            <a:r>
              <a:rPr lang="pt-BR" sz="1100" dirty="0">
                <a:solidFill>
                  <a:schemeClr val="tx1"/>
                </a:solidFill>
              </a:rPr>
              <a:t>: embora tenha a denominação de “empréstimo à Sócia Caroline </a:t>
            </a:r>
            <a:r>
              <a:rPr lang="pt-BR" sz="1100" dirty="0" err="1">
                <a:solidFill>
                  <a:schemeClr val="tx1"/>
                </a:solidFill>
              </a:rPr>
              <a:t>Costella</a:t>
            </a:r>
            <a:r>
              <a:rPr lang="pt-BR" sz="1100" dirty="0">
                <a:solidFill>
                  <a:schemeClr val="tx1"/>
                </a:solidFill>
              </a:rPr>
              <a:t> </a:t>
            </a:r>
            <a:r>
              <a:rPr lang="pt-BR" sz="1100" dirty="0" err="1">
                <a:solidFill>
                  <a:schemeClr val="tx1"/>
                </a:solidFill>
              </a:rPr>
              <a:t>Foerth</a:t>
            </a:r>
            <a:r>
              <a:rPr lang="pt-BR" sz="1100" dirty="0">
                <a:solidFill>
                  <a:schemeClr val="tx1"/>
                </a:solidFill>
              </a:rPr>
              <a:t>”, a Recuperanda noticiou que que se trata de valor errôneo, em caráter de ajuste, que foi lançado na conta errada. A empresa não soube precisar a data do ocorrido, pois seria lançamento antigo. </a:t>
            </a:r>
            <a:r>
              <a:rPr lang="pt-BR" sz="1100" dirty="0" smtClean="0">
                <a:solidFill>
                  <a:schemeClr val="tx1"/>
                </a:solidFill>
              </a:rPr>
              <a:t>Entrementes, no mês de julho houve adiantamento de pró-labore à sócia no valor de R$1.000,00 que, segundo a Recuperanda, foi descontado em folha de pagamento pertinente a 08/2020.</a:t>
            </a:r>
            <a:endParaRPr lang="pt-BR" sz="1100" dirty="0">
              <a:solidFill>
                <a:srgbClr val="0070C0"/>
              </a:solidFill>
            </a:endParaRPr>
          </a:p>
          <a:p>
            <a:pPr marL="171450" indent="-171450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Empréstimos para terceiros</a:t>
            </a:r>
            <a:r>
              <a:rPr lang="pt-BR" sz="1100" dirty="0">
                <a:solidFill>
                  <a:schemeClr val="tx1"/>
                </a:solidFill>
              </a:rPr>
              <a:t>: compreende empréstimos realizados à </a:t>
            </a:r>
            <a:r>
              <a:rPr lang="pt-BR" sz="1100" dirty="0" err="1">
                <a:solidFill>
                  <a:schemeClr val="tx1"/>
                </a:solidFill>
              </a:rPr>
              <a:t>Fercorte</a:t>
            </a:r>
            <a:r>
              <a:rPr lang="pt-BR" sz="1100" dirty="0">
                <a:solidFill>
                  <a:schemeClr val="tx1"/>
                </a:solidFill>
              </a:rPr>
              <a:t> sendo que em </a:t>
            </a:r>
            <a:r>
              <a:rPr lang="pt-BR" sz="1100" dirty="0" smtClean="0">
                <a:solidFill>
                  <a:schemeClr val="tx1"/>
                </a:solidFill>
              </a:rPr>
              <a:t>julho </a:t>
            </a:r>
            <a:r>
              <a:rPr lang="pt-BR" sz="1100" dirty="0">
                <a:solidFill>
                  <a:schemeClr val="tx1"/>
                </a:solidFill>
              </a:rPr>
              <a:t>a empresa concedeu novos empréstimos no porte de </a:t>
            </a:r>
            <a:r>
              <a:rPr lang="pt-BR" sz="1100" dirty="0" smtClean="0">
                <a:solidFill>
                  <a:schemeClr val="tx1"/>
                </a:solidFill>
              </a:rPr>
              <a:t>R$115,6mil</a:t>
            </a:r>
            <a:r>
              <a:rPr lang="pt-BR" sz="1100" dirty="0">
                <a:solidFill>
                  <a:schemeClr val="tx1"/>
                </a:solidFill>
              </a:rPr>
              <a:t>. Esta Administração atestou a correlação nas  movimentações contábeis entre as duas empresas. </a:t>
            </a:r>
          </a:p>
          <a:p>
            <a:pPr marL="171450" indent="-171450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/>
              <a:t>Estoque: </a:t>
            </a:r>
            <a:r>
              <a:rPr lang="pt-BR" sz="1100" dirty="0" smtClean="0">
                <a:solidFill>
                  <a:schemeClr val="tx1"/>
                </a:solidFill>
              </a:rPr>
              <a:t>no período a Recuperanda utilizou materiais que já encontravam-se estocados, de forma que a rubrica retraiu 1%, e segundo registro de inventário</a:t>
            </a:r>
            <a:r>
              <a:rPr lang="pt-BR" sz="1100" dirty="0" smtClean="0">
                <a:solidFill>
                  <a:srgbClr val="0070C0"/>
                </a:solidFill>
              </a:rPr>
              <a:t> </a:t>
            </a:r>
            <a:r>
              <a:rPr lang="pt-BR" sz="1100" dirty="0" smtClean="0">
                <a:solidFill>
                  <a:schemeClr val="tx1"/>
                </a:solidFill>
              </a:rPr>
              <a:t>enviado, o valor registrado em balancete corresponde à realidade.</a:t>
            </a:r>
            <a:endParaRPr lang="pt-BR" sz="1100" dirty="0">
              <a:solidFill>
                <a:schemeClr val="tx1"/>
              </a:solidFill>
            </a:endParaRPr>
          </a:p>
          <a:p>
            <a:pPr marL="192548" indent="-192548" algn="just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Imobilizado: </a:t>
            </a:r>
            <a:r>
              <a:rPr lang="pt-BR" sz="1100" dirty="0" smtClean="0">
                <a:solidFill>
                  <a:schemeClr val="tx1"/>
                </a:solidFill>
              </a:rPr>
              <a:t>em julho a Recuperanda comprou um Centro de Usinagem no valor R$75mil, Motor e Cabos de Conexão de R$11mil, Telha e Cumeeira </a:t>
            </a:r>
            <a:r>
              <a:rPr lang="pt-BR" sz="1100" dirty="0" err="1" smtClean="0">
                <a:solidFill>
                  <a:schemeClr val="tx1"/>
                </a:solidFill>
              </a:rPr>
              <a:t>Galvalume</a:t>
            </a:r>
            <a:r>
              <a:rPr lang="pt-BR" sz="1100" dirty="0" smtClean="0">
                <a:solidFill>
                  <a:schemeClr val="tx1"/>
                </a:solidFill>
              </a:rPr>
              <a:t> R$7mil, tintas para benfeitoria em imóvel R$1.240,00, frete da máquina e equipamentos comprados R$1.940,00. As notas fiscais foram enviadas, e encontram-se no Anexo II deste relatório</a:t>
            </a:r>
            <a:endParaRPr lang="pt-BR" sz="1100" dirty="0">
              <a:solidFill>
                <a:srgbClr val="FF0000"/>
              </a:solidFill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232856"/>
              </p:ext>
            </p:extLst>
          </p:nvPr>
        </p:nvGraphicFramePr>
        <p:xfrm>
          <a:off x="470080" y="1036845"/>
          <a:ext cx="5361761" cy="3886200"/>
        </p:xfrm>
        <a:graphic>
          <a:graphicData uri="http://schemas.openxmlformats.org/drawingml/2006/table">
            <a:tbl>
              <a:tblPr/>
              <a:tblGrid>
                <a:gridCol w="29472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48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048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04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BALANÇO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ATIVO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5.187.828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5.399.086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5.747.058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4.203.990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4.425.178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4.686.934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CAIXAS E EQUIVALENTES DE CAIXA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14.985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13.800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13.704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Geral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12.057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12.057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12.057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Banco Conta Movimento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2.928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1.742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1.646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CRÉDITOS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3.805.110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3.983.061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4.248.677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Clientes Nacionais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1.689.585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1.695.381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1.876.676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a Recuperar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159.100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165.042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172.943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a compensar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1.299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1.299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1.299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Adiantamentos a Empregados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Adiantamentos de Despesas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184.101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156.356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141.375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para sócios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10.396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10.396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11.396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para terceiros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1.760.587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1.954.587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2.044.987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ESTOQUES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383.896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428.318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424.554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NÃO 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983.838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973.907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1.060.124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INVESTIMENTOS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9.647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Outras participações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9.647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IMOBILIZADO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955.328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945.716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1.032.251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 do imobilizado bruto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1.131.657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1.131.657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1.227.896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(-) Depreciação acumulada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-176.329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-185.941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-195.645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INTANGÍVEL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19.083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18.544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18.006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 intangível bruto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32.327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32.327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32.327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(-) Amortização de software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-13.244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-13.782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-14.321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5053466" y="936396"/>
            <a:ext cx="886415" cy="4087098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02322"/>
              </p:ext>
            </p:extLst>
          </p:nvPr>
        </p:nvGraphicFramePr>
        <p:xfrm>
          <a:off x="470080" y="5123943"/>
          <a:ext cx="5361760" cy="2049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0081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Balanço Patrimonial – </a:t>
            </a:r>
            <a:r>
              <a:rPr lang="pt-BR" dirty="0" err="1"/>
              <a:t>Petro</a:t>
            </a:r>
            <a:r>
              <a:rPr lang="pt-BR" dirty="0"/>
              <a:t> Peças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73767" y="4479003"/>
            <a:ext cx="3617567" cy="21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65" i="1" dirty="0">
                <a:latin typeface="Hurme Geometric Sans 1"/>
              </a:rPr>
              <a:t>Fonte: Demonstrações financeiras fornecidas pelas Recuperandas</a:t>
            </a:r>
          </a:p>
        </p:txBody>
      </p:sp>
      <p:sp>
        <p:nvSpPr>
          <p:cNvPr id="7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6227900" y="1057568"/>
            <a:ext cx="6472100" cy="5993472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algn="just"/>
            <a:r>
              <a:rPr lang="pt-BR" sz="11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PASSIVO</a:t>
            </a:r>
            <a:endParaRPr lang="pt-BR" sz="1100" b="1" u="sng" dirty="0">
              <a:solidFill>
                <a:schemeClr val="tx1"/>
              </a:solidFill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Fornecedores: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apontou aumento de 9% de julho em julho devido, principalmente, à prestação de serviços e manutenção. Segundo </a:t>
            </a:r>
            <a:r>
              <a:rPr lang="pt-BR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aging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list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enviado, o valor registrado em balancete corresponde à realidade, sendo que 36% está inadimplemente.</a:t>
            </a: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1100" b="1" dirty="0" smtClean="0">
                <a:solidFill>
                  <a:schemeClr val="tx1"/>
                </a:solidFill>
              </a:rPr>
              <a:t>Encargos </a:t>
            </a:r>
            <a:r>
              <a:rPr lang="pt-BR" sz="1100" b="1" dirty="0">
                <a:solidFill>
                  <a:schemeClr val="tx1"/>
                </a:solidFill>
              </a:rPr>
              <a:t>sociais e trabalhistas: </a:t>
            </a:r>
            <a:r>
              <a:rPr lang="pt-BR" sz="1100" dirty="0">
                <a:solidFill>
                  <a:schemeClr val="tx1"/>
                </a:solidFill>
              </a:rPr>
              <a:t>engloba salários e seus consectários. Os ordenados são pagos em dia, porém os tributos que incidem sobre a folha de pagamento encontram-se em inadimplência, o principal deles é o INSS, no porte de </a:t>
            </a:r>
            <a:r>
              <a:rPr lang="pt-BR" sz="1100" dirty="0" smtClean="0">
                <a:solidFill>
                  <a:schemeClr val="tx1"/>
                </a:solidFill>
              </a:rPr>
              <a:t>R$870mil</a:t>
            </a:r>
            <a:r>
              <a:rPr lang="pt-BR" sz="1100" dirty="0">
                <a:solidFill>
                  <a:schemeClr val="tx1"/>
                </a:solidFill>
              </a:rPr>
              <a:t>,  motivo da conta expressar aumentos mensais.</a:t>
            </a: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Impostos a recolher: </a:t>
            </a:r>
            <a:r>
              <a:rPr lang="pt-BR" sz="1100" dirty="0">
                <a:solidFill>
                  <a:schemeClr val="tx1"/>
                </a:solidFill>
              </a:rPr>
              <a:t>compreende tributos da esfera Federal, Estadual e Municipal que, devido à inadimplência, culmina em aumentos mensais. O tributo de maior relevância é a COFINS no porte de </a:t>
            </a:r>
            <a:r>
              <a:rPr lang="pt-BR" sz="1100" dirty="0" smtClean="0">
                <a:solidFill>
                  <a:schemeClr val="tx1"/>
                </a:solidFill>
              </a:rPr>
              <a:t>R$279mil</a:t>
            </a:r>
            <a:r>
              <a:rPr lang="pt-BR" sz="1100" dirty="0">
                <a:solidFill>
                  <a:schemeClr val="tx1"/>
                </a:solidFill>
              </a:rPr>
              <a:t>.</a:t>
            </a: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Empréstimos bancários</a:t>
            </a:r>
            <a:r>
              <a:rPr lang="pt-BR" sz="1100" dirty="0">
                <a:solidFill>
                  <a:schemeClr val="tx1"/>
                </a:solidFill>
              </a:rPr>
              <a:t>: trata-se de empréstimos com o Banco do Brasil e </a:t>
            </a:r>
            <a:r>
              <a:rPr lang="pt-BR" sz="1100" dirty="0" err="1">
                <a:solidFill>
                  <a:schemeClr val="tx1"/>
                </a:solidFill>
              </a:rPr>
              <a:t>Creacred</a:t>
            </a:r>
            <a:r>
              <a:rPr lang="pt-BR" sz="1100" dirty="0">
                <a:solidFill>
                  <a:schemeClr val="tx1"/>
                </a:solidFill>
              </a:rPr>
              <a:t>, arrolados no processo Recuperação Judicial. Esta conta não apresentou movimentações nos últimos períodos.</a:t>
            </a: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Duplicatas descontadas</a:t>
            </a:r>
            <a:r>
              <a:rPr lang="pt-BR" sz="1100" dirty="0">
                <a:solidFill>
                  <a:schemeClr val="tx1"/>
                </a:solidFill>
              </a:rPr>
              <a:t>: o valor refere-se a duplicatas que foram descontadas junto à GV Fomento Comercial Ltda. Embora a factoring esteja arrolada como credora na recuperação judicial no montante de R$22mil, a empresa continuou oferecendo serviços de antecipação de recebíveis junto à </a:t>
            </a:r>
            <a:r>
              <a:rPr lang="pt-BR" sz="1100" dirty="0" smtClean="0">
                <a:solidFill>
                  <a:schemeClr val="tx1"/>
                </a:solidFill>
              </a:rPr>
              <a:t>recuperanda.</a:t>
            </a: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 smtClean="0"/>
              <a:t>Empréstimos </a:t>
            </a:r>
            <a:r>
              <a:rPr lang="pt-BR" sz="1100" b="1" dirty="0"/>
              <a:t>de sócios e terceiros: </a:t>
            </a:r>
            <a:r>
              <a:rPr lang="pt-BR" sz="1100" dirty="0"/>
              <a:t>compreende empréstimo em favor de Rosangela Fatima </a:t>
            </a:r>
            <a:r>
              <a:rPr lang="pt-BR" sz="1100" dirty="0" err="1"/>
              <a:t>Ketzer</a:t>
            </a:r>
            <a:r>
              <a:rPr lang="pt-BR" sz="1100" dirty="0"/>
              <a:t> Pereira, obtido em 2015, quando a empresa não possuía limites com instituições financeiras. A</a:t>
            </a:r>
            <a:r>
              <a:rPr lang="pt-BR" sz="1100" dirty="0">
                <a:solidFill>
                  <a:schemeClr val="tx1"/>
                </a:solidFill>
              </a:rPr>
              <a:t> Recuperanda esclarece que o empréstimo possui pagamento de forma esporádica  e negociação flexível.</a:t>
            </a:r>
          </a:p>
          <a:p>
            <a:pPr marL="192548" indent="-192548" algn="just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Parcelamentos fiscais: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engloba parcelamentos do Simples e IRRF que vem sendo pagos mensalmente, justificando a redução do saldo. Compreende, ainda, débitos PGN no montante </a:t>
            </a:r>
            <a:r>
              <a:rPr lang="pt-BR" sz="1100" dirty="0">
                <a:solidFill>
                  <a:schemeClr val="tx1"/>
                </a:solidFill>
              </a:rPr>
              <a:t>R$2,3 milhões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Segundo a Recuperanda não consta na Receita Federal a informação de que a empresa está em recuperação judicial para uso dos benefícios de prazo. Já foi requerida ao juiz a expedição de novo ofício e tão logo esteja normalizado, a Recuperanda pretende proceder com o parcelamento. </a:t>
            </a:r>
            <a:r>
              <a:rPr lang="pt-BR" sz="1100" dirty="0">
                <a:solidFill>
                  <a:schemeClr val="tx1"/>
                </a:solidFill>
              </a:rPr>
              <a:t>No longo prazo, o valor de R$ 17 mil compreende somente o parcelamento de IRRF</a:t>
            </a:r>
            <a:r>
              <a:rPr lang="pt-BR" sz="1100" dirty="0" smtClean="0">
                <a:solidFill>
                  <a:schemeClr val="tx1"/>
                </a:solidFill>
              </a:rPr>
              <a:t>, e </a:t>
            </a:r>
            <a:r>
              <a:rPr lang="pt-BR" sz="1100" dirty="0">
                <a:solidFill>
                  <a:schemeClr val="tx1"/>
                </a:solidFill>
              </a:rPr>
              <a:t>não houve movimentação.</a:t>
            </a:r>
          </a:p>
          <a:p>
            <a:pPr marL="192548" indent="-192548" algn="just">
              <a:lnSpc>
                <a:spcPct val="85000"/>
              </a:lnSpc>
              <a:buFont typeface="Arial" panose="020B0604020202020204" pitchFamily="34" charset="0"/>
              <a:buChar char="•"/>
            </a:pPr>
            <a:endParaRPr lang="pt-BR" sz="1100" dirty="0">
              <a:solidFill>
                <a:srgbClr val="FF0000"/>
              </a:solidFill>
            </a:endParaRPr>
          </a:p>
          <a:p>
            <a:pPr marL="192548" indent="-192548" algn="just">
              <a:lnSpc>
                <a:spcPct val="85000"/>
              </a:lnSpc>
              <a:buFont typeface="Arial" panose="020B0604020202020204" pitchFamily="34" charset="0"/>
              <a:buChar char="•"/>
            </a:pPr>
            <a:endParaRPr lang="pt-BR" sz="1100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455128"/>
              </p:ext>
            </p:extLst>
          </p:nvPr>
        </p:nvGraphicFramePr>
        <p:xfrm>
          <a:off x="379123" y="4689061"/>
          <a:ext cx="5647541" cy="2097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218562"/>
              </p:ext>
            </p:extLst>
          </p:nvPr>
        </p:nvGraphicFramePr>
        <p:xfrm>
          <a:off x="473767" y="1057568"/>
          <a:ext cx="5552896" cy="3390900"/>
        </p:xfrm>
        <a:graphic>
          <a:graphicData uri="http://schemas.openxmlformats.org/drawingml/2006/table">
            <a:tbl>
              <a:tblPr/>
              <a:tblGrid>
                <a:gridCol w="30523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35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35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35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BALANÇO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PASSIVO + PL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4.877.264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4.934.307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5.037.817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PASSIVO 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5.083.565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5.140.607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5.244.118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DÉBITOS DE FUNCIONAMENTO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2.543.516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2.601.924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2.706.015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Fornecedores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489.096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451.043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492.806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Encargos sociais e trabalhistas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1.251.334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1.313.915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1.311.565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a recolher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513.801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550.269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590.246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Impostos retidos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4.589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4.544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4.671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Provisões trabalhistas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284.695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282.153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306.727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DÉBITOS DE FINANCIAMENTOS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98.071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98.071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98.071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bancários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19.834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19.834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19.834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Duplicatas descontadas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78.237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78.237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78.237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EMPRÉSTIMOS DE SÓCIOS E TERCEIROS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22.105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22.105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22.105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Rosangela Fatima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Ketzer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Pereira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22.105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22.105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22.105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PARCELAMENTOS FISCAIS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2.419.873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2.418.508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2.417.927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NÃO CIRCULANTE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Parcelamentos fiscais a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lp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PATRIMÔNIO LÍQUIDO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-223.363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-223.363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-223.363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Capital social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Reservas de lucros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1.486.395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1.486.395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1.486.395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Prejuízos acumulados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-1.809.757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-1.809.757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-1.809.757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5240866" y="1036846"/>
            <a:ext cx="886415" cy="3547186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233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Demonstração de Resultado – </a:t>
            </a:r>
            <a:r>
              <a:rPr lang="pt-BR" dirty="0" err="1"/>
              <a:t>Fercorte</a:t>
            </a:r>
            <a:r>
              <a:rPr lang="pt-BR" dirty="0"/>
              <a:t> e </a:t>
            </a:r>
            <a:r>
              <a:rPr lang="pt-BR" dirty="0" err="1"/>
              <a:t>Petro</a:t>
            </a:r>
            <a:r>
              <a:rPr lang="pt-BR" dirty="0"/>
              <a:t> Peças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6335695" y="1081475"/>
            <a:ext cx="6024116" cy="5319325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Receita Bruta: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julho apontou aumento de 13% no faturamento, devido, principalmente,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à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 maiores vendas realizadas à CBC- Companhia Brasileira de Cartuchos pela </a:t>
            </a:r>
            <a:r>
              <a:rPr lang="pt-BR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Petropeças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pt-BR" sz="1100" dirty="0">
              <a:solidFill>
                <a:schemeClr val="tx1"/>
              </a:solidFill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Custos: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julho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representou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72%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das receitas líquidas, expressando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aumento </a:t>
            </a:r>
            <a:r>
              <a:rPr lang="pt-BR" sz="1100" dirty="0" smtClean="0">
                <a:solidFill>
                  <a:srgbClr val="0070C0"/>
                </a:solidFill>
              </a:rPr>
              <a:t>proporcional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3%. No período houve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 lançamento de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R$33mil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pertinente a gasto com água e energia elétrica </a:t>
            </a:r>
            <a:r>
              <a:rPr lang="pt-BR" sz="1100" dirty="0">
                <a:solidFill>
                  <a:schemeClr val="tx1"/>
                </a:solidFill>
              </a:rPr>
              <a:t>da </a:t>
            </a:r>
            <a:r>
              <a:rPr lang="pt-BR" sz="1100" dirty="0" err="1" smtClean="0">
                <a:solidFill>
                  <a:schemeClr val="tx1"/>
                </a:solidFill>
              </a:rPr>
              <a:t>Fercorte</a:t>
            </a:r>
            <a:r>
              <a:rPr lang="pt-BR" sz="1100" dirty="0" smtClean="0">
                <a:solidFill>
                  <a:schemeClr val="tx1"/>
                </a:solidFill>
              </a:rPr>
              <a:t> 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 estavam equivocadamente classificados em “despesas administrativas”,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sendo este o principal motivo do aumento.</a:t>
            </a:r>
            <a:endParaRPr lang="pt-BR" sz="1100" dirty="0">
              <a:solidFill>
                <a:srgbClr val="FF0000"/>
              </a:solidFill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/>
                </a:solidFill>
              </a:rPr>
              <a:t>Despesas de vendas: </a:t>
            </a:r>
            <a:r>
              <a:rPr lang="pt-BR" sz="1100" dirty="0" smtClean="0">
                <a:solidFill>
                  <a:schemeClr val="tx1"/>
                </a:solidFill>
              </a:rPr>
              <a:t>o aumento de 11% </a:t>
            </a:r>
            <a:r>
              <a:rPr lang="pt-BR" sz="1100" dirty="0">
                <a:solidFill>
                  <a:schemeClr val="tx1"/>
                </a:solidFill>
              </a:rPr>
              <a:t>na conta deve-se à despesas com </a:t>
            </a:r>
            <a:r>
              <a:rPr lang="pt-BR" sz="1100" dirty="0" smtClean="0">
                <a:solidFill>
                  <a:schemeClr val="tx1"/>
                </a:solidFill>
              </a:rPr>
              <a:t>manutenção </a:t>
            </a:r>
            <a:r>
              <a:rPr lang="pt-BR" sz="1100" dirty="0">
                <a:solidFill>
                  <a:schemeClr val="tx1"/>
                </a:solidFill>
              </a:rPr>
              <a:t>que, por ser despesa de uso e </a:t>
            </a:r>
            <a:r>
              <a:rPr lang="pt-BR" sz="1100" dirty="0" smtClean="0">
                <a:solidFill>
                  <a:schemeClr val="tx1"/>
                </a:solidFill>
              </a:rPr>
              <a:t>consumo, </a:t>
            </a:r>
            <a:r>
              <a:rPr lang="pt-BR" sz="1100" dirty="0">
                <a:solidFill>
                  <a:schemeClr val="tx1"/>
                </a:solidFill>
              </a:rPr>
              <a:t>variam mensalmente. Nesta conta também se encontra o aluguel mensal pago pela </a:t>
            </a:r>
            <a:r>
              <a:rPr lang="pt-BR" sz="1100" dirty="0" err="1">
                <a:solidFill>
                  <a:schemeClr val="tx1"/>
                </a:solidFill>
              </a:rPr>
              <a:t>Petro</a:t>
            </a:r>
            <a:r>
              <a:rPr lang="pt-BR" sz="1100" dirty="0">
                <a:solidFill>
                  <a:schemeClr val="tx1"/>
                </a:solidFill>
              </a:rPr>
              <a:t> Peças no valor de </a:t>
            </a:r>
            <a:r>
              <a:rPr lang="pt-BR" sz="1100" dirty="0" smtClean="0">
                <a:solidFill>
                  <a:schemeClr val="tx1"/>
                </a:solidFill>
              </a:rPr>
              <a:t>R$5.200,00.</a:t>
            </a:r>
            <a:endParaRPr lang="pt-BR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Despesas Administrativas: </a:t>
            </a:r>
            <a:r>
              <a:rPr lang="pt-BR" sz="1100" dirty="0" smtClean="0">
                <a:solidFill>
                  <a:schemeClr val="tx1"/>
                </a:solidFill>
              </a:rPr>
              <a:t>a retração de 34% nesta rubrica deve-se principalmente a reclassificação dos gastos com energia elétrica e água realizados pela </a:t>
            </a:r>
            <a:r>
              <a:rPr lang="pt-BR" sz="1100" dirty="0" err="1" smtClean="0">
                <a:solidFill>
                  <a:schemeClr val="tx1"/>
                </a:solidFill>
              </a:rPr>
              <a:t>Fercorte</a:t>
            </a:r>
            <a:r>
              <a:rPr lang="pt-BR" sz="1100" dirty="0" smtClean="0">
                <a:solidFill>
                  <a:schemeClr val="tx1"/>
                </a:solidFill>
              </a:rPr>
              <a:t>, conforme tratado no item custos.</a:t>
            </a:r>
            <a:endParaRPr lang="pt-BR" sz="1100" dirty="0">
              <a:solidFill>
                <a:schemeClr val="tx1"/>
              </a:solidFill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Despesas tributárias: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em julho engloba IPTU de R$349,97, guia de tráfego de R$640,00,  multas e moras fiscais sobre guias do FGTS e sobre boletos pagos em atraso que somaram R$2.281,39.</a:t>
            </a:r>
            <a:endParaRPr lang="pt-BR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Resultado Financeiro:</a:t>
            </a:r>
            <a:r>
              <a:rPr lang="pt-BR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engloba</a:t>
            </a:r>
            <a:r>
              <a:rPr lang="pt-BR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despesas bancárias de R$714,69, juros de mora de R$10,00, descontos concedidos deR$5.553,35, juros passivos deR$116,80. </a:t>
            </a: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100" b="1" dirty="0" smtClean="0">
                <a:solidFill>
                  <a:schemeClr val="tx1"/>
                </a:solidFill>
              </a:rPr>
              <a:t>Resultado</a:t>
            </a:r>
            <a:r>
              <a:rPr lang="pt-BR" sz="1100" b="1" dirty="0">
                <a:solidFill>
                  <a:schemeClr val="tx1"/>
                </a:solidFill>
              </a:rPr>
              <a:t>:</a:t>
            </a:r>
            <a:r>
              <a:rPr lang="pt-BR" sz="1100" dirty="0">
                <a:solidFill>
                  <a:schemeClr val="tx1"/>
                </a:solidFill>
              </a:rPr>
              <a:t> </a:t>
            </a:r>
            <a:r>
              <a:rPr lang="pt-BR" sz="1100" dirty="0" smtClean="0">
                <a:solidFill>
                  <a:schemeClr val="tx1"/>
                </a:solidFill>
              </a:rPr>
              <a:t>o aumento nas vendas, sobretudo da </a:t>
            </a:r>
            <a:r>
              <a:rPr lang="pt-BR" sz="1100" dirty="0" err="1" smtClean="0">
                <a:solidFill>
                  <a:schemeClr val="tx1"/>
                </a:solidFill>
              </a:rPr>
              <a:t>Petropeças</a:t>
            </a:r>
            <a:r>
              <a:rPr lang="pt-BR" sz="1100" dirty="0" smtClean="0">
                <a:solidFill>
                  <a:schemeClr val="tx1"/>
                </a:solidFill>
              </a:rPr>
              <a:t>, foi o fator determinante para o lucro de R$58 mil. Em julho tanto custos como as despesas demonstraram aumento, porém não mesma proporção do faturamento, o que auxiliou a Recuperanda. No acumulado de 2020 as empresas mostram</a:t>
            </a:r>
            <a:r>
              <a:rPr lang="pt-BR" sz="1100" dirty="0" smtClean="0">
                <a:solidFill>
                  <a:srgbClr val="FF0000"/>
                </a:solidFill>
              </a:rPr>
              <a:t> </a:t>
            </a:r>
            <a:r>
              <a:rPr lang="pt-BR" sz="1100" dirty="0" smtClean="0">
                <a:solidFill>
                  <a:schemeClr val="tx1"/>
                </a:solidFill>
              </a:rPr>
              <a:t>lucro no porte de R$147mil.</a:t>
            </a:r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79123" y="4700091"/>
            <a:ext cx="3617567" cy="21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65" i="1" dirty="0">
                <a:latin typeface="Hurme Geometric Sans 1"/>
              </a:rPr>
              <a:t>Fonte: Demonstrações financeiras fornecidas pelas Recuperandas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455054"/>
              </p:ext>
            </p:extLst>
          </p:nvPr>
        </p:nvGraphicFramePr>
        <p:xfrm>
          <a:off x="498151" y="1097274"/>
          <a:ext cx="5668970" cy="3543300"/>
        </p:xfrm>
        <a:graphic>
          <a:graphicData uri="http://schemas.openxmlformats.org/drawingml/2006/table">
            <a:tbl>
              <a:tblPr/>
              <a:tblGrid>
                <a:gridCol w="30969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80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81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881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576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DEMONSTRATIVO DE RESULTADO CONSOLIDADO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8B2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RECEITA BRUTA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496.642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604.678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686.104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4.352.279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DEDUÇÕES DA RECEITA BRUTA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-24.849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-29.908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-28.899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-216.710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RECEITA LÍQUIDA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471.793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574.770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657.205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4.135.569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CUSTOS COM MATERIAIS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-179.321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-86.624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-138.406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-956.460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 INDUSTRIAL FIXO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-178.688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-58.404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-63.164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-489.230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CUSTOS COM PESSOAL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-275.902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-255.559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-272.936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-1.893.255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LUCRO BRUTO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-162.119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174.183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182.699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796.625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DESPESAS COM VENDAS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-6.496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-5.739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-6.393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-39.270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DESPESAS ADMINISTRATIVAS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83.428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-134.998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-89.016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-656.375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DESPESAS TRIBUTÁRIAS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-1.962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-1.858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-3.271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-28.798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OUTRAS DESPESAS/RECEITAS OPERACIONAIS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41.988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251.779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LUCRO ANTES DO RESULTADO FINANCEIRO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-45.160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31.588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84.018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323.961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RECEITAS FINANCEIRAS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-773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DESPESAS FINANCEIRAS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-7.114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-7.187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-10.003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-62.260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LUCRO LÍQUIDO ANTES DOS IMPOSTOS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-52.274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24.462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74.015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260.928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PROVISÃO DE IRPJ/CSLL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-14.763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-16.690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-15.643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-113.540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RESULTADO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-67.037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7.772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58.372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147.388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4817483" y="1012537"/>
            <a:ext cx="658758" cy="3663245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660113"/>
              </p:ext>
            </p:extLst>
          </p:nvPr>
        </p:nvGraphicFramePr>
        <p:xfrm>
          <a:off x="498151" y="4969665"/>
          <a:ext cx="5668969" cy="217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1053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>
          <a:xfrm>
            <a:off x="379123" y="521125"/>
            <a:ext cx="10344756" cy="556593"/>
          </a:xfrm>
        </p:spPr>
        <p:txBody>
          <a:bodyPr/>
          <a:lstStyle/>
          <a:p>
            <a:r>
              <a:rPr lang="pt-BR" dirty="0"/>
              <a:t>Demonstração do Fluxo de Caixa – </a:t>
            </a:r>
            <a:r>
              <a:rPr lang="pt-BR" dirty="0" err="1"/>
              <a:t>Fercorte</a:t>
            </a:r>
            <a:r>
              <a:rPr lang="pt-BR" dirty="0"/>
              <a:t> 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7204103" y="1104566"/>
            <a:ext cx="5212080" cy="1143565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algn="just">
              <a:lnSpc>
                <a:spcPct val="100000"/>
              </a:lnSpc>
            </a:pPr>
            <a:r>
              <a:rPr lang="pt-BR" sz="1100" dirty="0">
                <a:solidFill>
                  <a:schemeClr val="tx1"/>
                </a:solidFill>
              </a:rPr>
              <a:t>Em </a:t>
            </a:r>
            <a:r>
              <a:rPr lang="pt-BR" sz="1100" dirty="0" smtClean="0">
                <a:solidFill>
                  <a:schemeClr val="tx1"/>
                </a:solidFill>
              </a:rPr>
              <a:t>julho </a:t>
            </a:r>
            <a:r>
              <a:rPr lang="pt-BR" sz="1100" dirty="0">
                <a:solidFill>
                  <a:schemeClr val="tx1"/>
                </a:solidFill>
              </a:rPr>
              <a:t>a </a:t>
            </a:r>
            <a:r>
              <a:rPr lang="pt-BR" sz="1100" dirty="0" err="1">
                <a:solidFill>
                  <a:schemeClr val="tx1"/>
                </a:solidFill>
              </a:rPr>
              <a:t>Fercorte</a:t>
            </a:r>
            <a:r>
              <a:rPr lang="pt-BR" sz="1100" dirty="0">
                <a:solidFill>
                  <a:schemeClr val="tx1"/>
                </a:solidFill>
              </a:rPr>
              <a:t> financiou-se através dos empréstimos da </a:t>
            </a:r>
            <a:r>
              <a:rPr lang="pt-BR" sz="1100" dirty="0" err="1">
                <a:solidFill>
                  <a:schemeClr val="tx1"/>
                </a:solidFill>
              </a:rPr>
              <a:t>Petro</a:t>
            </a:r>
            <a:r>
              <a:rPr lang="pt-BR" sz="1100" dirty="0">
                <a:solidFill>
                  <a:schemeClr val="tx1"/>
                </a:solidFill>
              </a:rPr>
              <a:t> Peças, realizando compras a prazo, o que retarda o </a:t>
            </a:r>
            <a:r>
              <a:rPr lang="pt-BR" sz="1100" dirty="0" smtClean="0">
                <a:solidFill>
                  <a:schemeClr val="tx1"/>
                </a:solidFill>
              </a:rPr>
              <a:t>desencaixe. </a:t>
            </a:r>
            <a:r>
              <a:rPr lang="pt-BR" sz="1100" dirty="0">
                <a:solidFill>
                  <a:schemeClr val="tx1"/>
                </a:solidFill>
              </a:rPr>
              <a:t>Ao final do período a empresa possuía em caixa o valor de </a:t>
            </a:r>
            <a:r>
              <a:rPr lang="pt-BR" sz="1100" dirty="0" smtClean="0">
                <a:solidFill>
                  <a:schemeClr val="tx1"/>
                </a:solidFill>
              </a:rPr>
              <a:t>R$1.699,51. </a:t>
            </a:r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76184" y="4553363"/>
            <a:ext cx="3617567" cy="21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65" i="1" dirty="0">
                <a:latin typeface="Hurme Geometric Sans 1"/>
              </a:rPr>
              <a:t>Fonte: Demonstrações financeiras fornecidas pelas Recuperandas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769154"/>
              </p:ext>
            </p:extLst>
          </p:nvPr>
        </p:nvGraphicFramePr>
        <p:xfrm>
          <a:off x="576184" y="1076807"/>
          <a:ext cx="6192916" cy="3400425"/>
        </p:xfrm>
        <a:graphic>
          <a:graphicData uri="http://schemas.openxmlformats.org/drawingml/2006/table">
            <a:tbl>
              <a:tblPr/>
              <a:tblGrid>
                <a:gridCol w="41753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25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25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2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FLUXO DE CAIXA FERCORTE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DE ATIVIDADES OPERACIONAIS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Resultado do Período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-133.830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-146.443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-186.092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Depreciação e amortização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14.691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14.705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14.697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Lucro Operacional Bruto antes das mudanças no capital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-119.138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-131.738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-171.395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(Aumento) Redução me contas a receber e outros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42.150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-102.061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59.943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(Aumento) Redução nos estoques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em fornecedores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-10.394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27.346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14.167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em contas a pagar e provisões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8.268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18.281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6.598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no imposto de Renda e contribuição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1.432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proveniente das Operações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41.254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-55.482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81.078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líquido proveniente das atividades operacionais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-77.884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-187.221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-90.317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DAS ATIVIDADES DE INVESTIMENTO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Compras de imobilizado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-1.059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-5.000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líquido usado nas atividades de investimentos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-1.059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-5.000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DAS ATIVIDADES DE FINANCIAMENTO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empréstimos tomados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79.914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192.159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89.053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líquido proveniente pelas atividades de financiamentos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79.914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192.159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89.053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REDUÇÃO NAS DISPONIBILIDADES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DE CAIXA INICIO DO PERÍODO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2.053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3.024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2.963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DE CAIXA FINAL DO PERÍODO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3.024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2.963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6220666" y="1048343"/>
            <a:ext cx="745495" cy="3574457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9002114"/>
              </p:ext>
            </p:extLst>
          </p:nvPr>
        </p:nvGraphicFramePr>
        <p:xfrm>
          <a:off x="7204104" y="2672080"/>
          <a:ext cx="5156138" cy="394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104768"/>
              </p:ext>
            </p:extLst>
          </p:nvPr>
        </p:nvGraphicFramePr>
        <p:xfrm>
          <a:off x="576184" y="4997366"/>
          <a:ext cx="6192916" cy="2093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73292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4. DADOS FINANCEIROS-ECONÔMICOS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Demonstração do Fluxo de Caixa– </a:t>
            </a:r>
            <a:r>
              <a:rPr lang="pt-BR" dirty="0" err="1"/>
              <a:t>Petropeças</a:t>
            </a:r>
            <a:r>
              <a:rPr lang="pt-BR" dirty="0"/>
              <a:t> 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="" xmlns:a16="http://schemas.microsoft.com/office/drawing/2014/main" id="{FB37EBF4-C3F5-4FC6-939C-84C75907D890}"/>
              </a:ext>
            </a:extLst>
          </p:cNvPr>
          <p:cNvSpPr txBox="1">
            <a:spLocks/>
          </p:cNvSpPr>
          <p:nvPr/>
        </p:nvSpPr>
        <p:spPr>
          <a:xfrm>
            <a:off x="7051041" y="1081475"/>
            <a:ext cx="5318930" cy="981005"/>
          </a:xfrm>
          <a:prstGeom prst="rect">
            <a:avLst/>
          </a:prstGeom>
          <a:ln w="19050">
            <a:solidFill>
              <a:srgbClr val="B48A2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45720" numCol="1" spcCol="4212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47" kern="1200">
                <a:solidFill>
                  <a:srgbClr val="1E1E1E"/>
                </a:solidFill>
                <a:latin typeface="Hurme Geometric Sans 1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500"/>
              </a:spcBef>
            </a:pPr>
            <a:r>
              <a:rPr lang="pt-BR" sz="1100" b="1" u="sng" dirty="0">
                <a:solidFill>
                  <a:srgbClr val="B58B23"/>
                </a:solidFill>
              </a:rPr>
              <a:t>Análise</a:t>
            </a:r>
          </a:p>
          <a:p>
            <a:pPr algn="just">
              <a:lnSpc>
                <a:spcPct val="100000"/>
              </a:lnSpc>
              <a:spcBef>
                <a:spcPts val="500"/>
              </a:spcBef>
            </a:pPr>
            <a:r>
              <a:rPr lang="pt-BR" sz="1100" dirty="0">
                <a:solidFill>
                  <a:schemeClr val="tx1"/>
                </a:solidFill>
              </a:rPr>
              <a:t>Em </a:t>
            </a:r>
            <a:r>
              <a:rPr lang="pt-BR" sz="1100" dirty="0" smtClean="0">
                <a:solidFill>
                  <a:schemeClr val="tx1"/>
                </a:solidFill>
              </a:rPr>
              <a:t>julho </a:t>
            </a:r>
            <a:r>
              <a:rPr lang="pt-BR" sz="1100" dirty="0">
                <a:solidFill>
                  <a:schemeClr val="tx1"/>
                </a:solidFill>
              </a:rPr>
              <a:t>a </a:t>
            </a:r>
            <a:r>
              <a:rPr lang="pt-BR" sz="1100" dirty="0" err="1">
                <a:solidFill>
                  <a:schemeClr val="tx1"/>
                </a:solidFill>
              </a:rPr>
              <a:t>Petro</a:t>
            </a:r>
            <a:r>
              <a:rPr lang="pt-BR" sz="1100" dirty="0">
                <a:solidFill>
                  <a:schemeClr val="tx1"/>
                </a:solidFill>
              </a:rPr>
              <a:t> Peças utilizou seus recebíveis para pagar seus fornecedores, despesas e, de forma esparsa, os tributos. Ainda, cedeu novos empréstimos à </a:t>
            </a:r>
            <a:r>
              <a:rPr lang="pt-BR" sz="1100" dirty="0" err="1">
                <a:solidFill>
                  <a:schemeClr val="tx1"/>
                </a:solidFill>
              </a:rPr>
              <a:t>Fercorte</a:t>
            </a:r>
            <a:r>
              <a:rPr lang="pt-BR" sz="1100" dirty="0">
                <a:solidFill>
                  <a:schemeClr val="tx1"/>
                </a:solidFill>
              </a:rPr>
              <a:t>, finalizando o período com caixa de </a:t>
            </a:r>
            <a:r>
              <a:rPr lang="pt-BR" sz="1100" u="sng" dirty="0" smtClean="0">
                <a:solidFill>
                  <a:schemeClr val="tx1"/>
                </a:solidFill>
              </a:rPr>
              <a:t>R$13.703,90</a:t>
            </a:r>
            <a:r>
              <a:rPr lang="pt-BR" sz="1100" dirty="0" smtClean="0">
                <a:solidFill>
                  <a:schemeClr val="tx1"/>
                </a:solidFill>
              </a:rPr>
              <a:t>. Em julho permaneceu na conta bancário de Rodolfo Goulart R$44mil.</a:t>
            </a:r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45798" y="4849468"/>
            <a:ext cx="3617567" cy="21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65" i="1" dirty="0">
                <a:latin typeface="Hurme Geometric Sans 1"/>
              </a:rPr>
              <a:t>Fonte: Demonstrações financeiras fornecidas pelas Recuperandas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447099"/>
              </p:ext>
            </p:extLst>
          </p:nvPr>
        </p:nvGraphicFramePr>
        <p:xfrm>
          <a:off x="532130" y="1036846"/>
          <a:ext cx="6125844" cy="3724275"/>
        </p:xfrm>
        <a:graphic>
          <a:graphicData uri="http://schemas.openxmlformats.org/drawingml/2006/table">
            <a:tbl>
              <a:tblPr/>
              <a:tblGrid>
                <a:gridCol w="41300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52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52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52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FLUXO DE CAIXA PETROPEÇAS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mai/20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jun/20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jul/20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6565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DE ATIVIDADES OPERACIONAIS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Resultado do Período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66.792,27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154.216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244.462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Depreciação e amortização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10.101,02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10.151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10.243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Lucro Operacional Bruto antes das mudanças no capital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76.893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164.366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254.704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(Aumento) Redução me contas a receber e outros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-81.986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16.049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-174.216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(Aumento) Redução nos estoques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-44.422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3.764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em fornecedores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5.298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-38.053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41.763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em contas a pagar e provisões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89.970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78.405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46.321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no imposto de Renda e contribuição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14.763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16.690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proveniente das operações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28.409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28.668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-66.941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líquido proveniente das atividades operacionais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105.302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193.035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187.763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DAS ATIVIDADES DE INVESTIMENTO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Compras de imobilizado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-26.100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(96.239)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Aquisição de ações/ cotas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líquido usado nas atividades de investimentos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-26.320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-96.459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DAS ATIVIDADES DE FINANCIAMENTO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(redução) empréstimos tomados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(Aumento) redução empréstimos cedidos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-81.040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-194.000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-91.400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Caixa líquido proveniente pelas atividades de financiamentos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-81.040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-194.000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-91.400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AUMENTO LÍQUIDO DE CAIXA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-2.058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-1.185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DE CAIXA INICIO DO PERÍODO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14.985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13.800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FLUXO DE CAIXA FINAL DO PERÍODO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14.985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13.800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13.704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10" name="Retângulo 9"/>
          <p:cNvSpPr/>
          <p:nvPr/>
        </p:nvSpPr>
        <p:spPr>
          <a:xfrm>
            <a:off x="6077824" y="991761"/>
            <a:ext cx="811659" cy="3769360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2170281"/>
              </p:ext>
            </p:extLst>
          </p:nvPr>
        </p:nvGraphicFramePr>
        <p:xfrm>
          <a:off x="7236404" y="2357120"/>
          <a:ext cx="5047036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009394"/>
              </p:ext>
            </p:extLst>
          </p:nvPr>
        </p:nvGraphicFramePr>
        <p:xfrm>
          <a:off x="532130" y="5196208"/>
          <a:ext cx="6125843" cy="194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9862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123" y="991"/>
            <a:ext cx="11179304" cy="555682"/>
          </a:xfrm>
        </p:spPr>
        <p:txBody>
          <a:bodyPr>
            <a:normAutofit/>
          </a:bodyPr>
          <a:lstStyle/>
          <a:p>
            <a:r>
              <a:rPr lang="pt-BR" dirty="0"/>
              <a:t>5. ENDIVIDAMENTO TRIBUTÁRIO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>
          <a:xfrm>
            <a:off x="379123" y="411445"/>
            <a:ext cx="10344756" cy="556593"/>
          </a:xfrm>
        </p:spPr>
        <p:txBody>
          <a:bodyPr/>
          <a:lstStyle/>
          <a:p>
            <a:r>
              <a:rPr lang="pt-BR" dirty="0"/>
              <a:t>Dívida Fiscal</a:t>
            </a:r>
          </a:p>
        </p:txBody>
      </p:sp>
      <p:sp>
        <p:nvSpPr>
          <p:cNvPr id="4" name="Espaço Reservado para Conteúdo 9"/>
          <p:cNvSpPr txBox="1">
            <a:spLocks/>
          </p:cNvSpPr>
          <p:nvPr/>
        </p:nvSpPr>
        <p:spPr>
          <a:xfrm>
            <a:off x="538780" y="893852"/>
            <a:ext cx="11225130" cy="6147028"/>
          </a:xfrm>
          <a:prstGeom prst="rect">
            <a:avLst/>
          </a:prstGeom>
          <a:ln>
            <a:solidFill>
              <a:srgbClr val="B48420"/>
            </a:solidFill>
          </a:ln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200"/>
              </a:spcBef>
              <a:buClr>
                <a:srgbClr val="B58B23"/>
              </a:buClr>
              <a:buFont typeface="Wingdings" panose="05000000000000000000" pitchFamily="2" charset="2"/>
              <a:buChar char="v"/>
            </a:pPr>
            <a:r>
              <a:rPr lang="pt-BR" sz="1200" b="1" u="sng" dirty="0">
                <a:latin typeface="Hurme Geometric Sans 1"/>
              </a:rPr>
              <a:t>FERCORTE:</a:t>
            </a:r>
          </a:p>
          <a:p>
            <a:pPr marL="0" indent="0" algn="just">
              <a:spcBef>
                <a:spcPts val="200"/>
              </a:spcBef>
              <a:buNone/>
            </a:pPr>
            <a:endParaRPr lang="pt-BR" sz="1200" b="1" u="sng" dirty="0">
              <a:latin typeface="Hurme Geometric Sans 1"/>
            </a:endParaRPr>
          </a:p>
          <a:p>
            <a:pPr marL="0" indent="0" algn="just">
              <a:spcBef>
                <a:spcPts val="200"/>
              </a:spcBef>
              <a:buNone/>
            </a:pPr>
            <a:r>
              <a:rPr lang="pt-BR" sz="1200" dirty="0">
                <a:latin typeface="Hurme Geometric Sans 1"/>
              </a:rPr>
              <a:t>Em </a:t>
            </a:r>
            <a:r>
              <a:rPr lang="pt-BR" sz="1200" dirty="0" smtClean="0">
                <a:latin typeface="Hurme Geometric Sans 1"/>
              </a:rPr>
              <a:t>julho</a:t>
            </a:r>
            <a:r>
              <a:rPr lang="pt-BR" sz="1200" dirty="0">
                <a:latin typeface="Hurme Geometric Sans 1"/>
              </a:rPr>
              <a:t>, através dos comprovantes enviados, verificou-se que a Recuperanda pagou de forma parcial FGTS, IR, INSS, além do parcelamento de ICMS. Os débitos junto à PGFN não são pagos há mais de 2 anos e, de acordo com a recuperanda, serão negociados futuramente. O parcelamento de IRRF perdeu a validade em razão da inadimplência. O passivo tributário da </a:t>
            </a:r>
            <a:r>
              <a:rPr lang="pt-BR" sz="1200" dirty="0" err="1">
                <a:latin typeface="Hurme Geometric Sans 1"/>
              </a:rPr>
              <a:t>Fercorte</a:t>
            </a:r>
            <a:r>
              <a:rPr lang="pt-BR" sz="1200" dirty="0">
                <a:latin typeface="Hurme Geometric Sans 1"/>
              </a:rPr>
              <a:t>, soma nesta competência, </a:t>
            </a:r>
            <a:r>
              <a:rPr lang="pt-BR" sz="1200" b="1" u="sng" dirty="0" smtClean="0">
                <a:latin typeface="Hurme Geometric Sans 1"/>
              </a:rPr>
              <a:t>R$3.318.481,03</a:t>
            </a:r>
            <a:r>
              <a:rPr lang="pt-BR" sz="1200" dirty="0" smtClean="0">
                <a:latin typeface="Hurme Geometric Sans 1"/>
              </a:rPr>
              <a:t>.</a:t>
            </a:r>
            <a:endParaRPr lang="pt-BR" sz="1200" dirty="0">
              <a:latin typeface="Hurme Geometric Sans 1"/>
            </a:endParaRPr>
          </a:p>
          <a:p>
            <a:pPr marL="0" indent="0" algn="just">
              <a:spcBef>
                <a:spcPts val="200"/>
              </a:spcBef>
              <a:buNone/>
            </a:pPr>
            <a:endParaRPr lang="pt-BR" sz="1100" dirty="0">
              <a:solidFill>
                <a:srgbClr val="FF0000"/>
              </a:solidFill>
              <a:latin typeface="Hurme Geometric Sans 1"/>
            </a:endParaRPr>
          </a:p>
          <a:p>
            <a:pPr marL="0" indent="0" algn="just">
              <a:buNone/>
            </a:pPr>
            <a:endParaRPr lang="pt-BR" sz="1100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652562"/>
              </p:ext>
            </p:extLst>
          </p:nvPr>
        </p:nvGraphicFramePr>
        <p:xfrm>
          <a:off x="6229349" y="2000885"/>
          <a:ext cx="4494529" cy="1876425"/>
        </p:xfrm>
        <a:graphic>
          <a:graphicData uri="http://schemas.openxmlformats.org/drawingml/2006/table">
            <a:tbl>
              <a:tblPr/>
              <a:tblGrid>
                <a:gridCol w="33577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367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DÉBITOS PGFN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IRPJ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67.094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IRPJ FONTE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9.383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IPI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S/ RECEITA BRUTA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134.569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COFINS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523.832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122.873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CSLL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55.840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S/ FOLHA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1.214.564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2.132.266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337439"/>
              </p:ext>
            </p:extLst>
          </p:nvPr>
        </p:nvGraphicFramePr>
        <p:xfrm>
          <a:off x="941070" y="2000885"/>
          <a:ext cx="4546700" cy="4440555"/>
        </p:xfrm>
        <a:graphic>
          <a:graphicData uri="http://schemas.openxmlformats.org/drawingml/2006/table">
            <a:tbl>
              <a:tblPr/>
              <a:tblGrid>
                <a:gridCol w="33967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9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TRIBUTO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</a:t>
                      </a: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ACUMULADO</a:t>
                      </a: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206.146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FGTS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81.979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IRRF RETIDOS S/SALARIOS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2.395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CONTRIB. SINDICAL A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5.657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PIS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7.867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IPI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ICMS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752.378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ISSQN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COFINS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35.294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CSLL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11.584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IRPJ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17.255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RECEITA BRUTA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28.681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IRRF RETIDOS S/SERVIÇOS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RETIDO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1.034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ISSQN RETIDO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IRRF RETIDO SOBRE ALUGUEIS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1.150.850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PARCELADOS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ICMS PARCELAMENTO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4.355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IRF S/SALÁRIO PARCELAMENTO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11.448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IRRF PARCELAMENTO LP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19.562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35.365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563505"/>
              </p:ext>
            </p:extLst>
          </p:nvPr>
        </p:nvGraphicFramePr>
        <p:xfrm>
          <a:off x="6333187" y="4054227"/>
          <a:ext cx="4585306" cy="280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5559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123" y="991"/>
            <a:ext cx="11179304" cy="555682"/>
          </a:xfrm>
        </p:spPr>
        <p:txBody>
          <a:bodyPr>
            <a:normAutofit/>
          </a:bodyPr>
          <a:lstStyle/>
          <a:p>
            <a:r>
              <a:rPr lang="pt-BR" dirty="0"/>
              <a:t>5. ENDIVIDAMENTO TRIBUTÁRIO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7"/>
          </p:nvPr>
        </p:nvSpPr>
        <p:spPr>
          <a:xfrm>
            <a:off x="379123" y="411445"/>
            <a:ext cx="10344756" cy="556593"/>
          </a:xfrm>
        </p:spPr>
        <p:txBody>
          <a:bodyPr/>
          <a:lstStyle/>
          <a:p>
            <a:r>
              <a:rPr lang="pt-BR" dirty="0"/>
              <a:t>Dívida Fiscal</a:t>
            </a:r>
          </a:p>
        </p:txBody>
      </p:sp>
      <p:sp>
        <p:nvSpPr>
          <p:cNvPr id="4" name="Espaço Reservado para Conteúdo 9"/>
          <p:cNvSpPr txBox="1">
            <a:spLocks/>
          </p:cNvSpPr>
          <p:nvPr/>
        </p:nvSpPr>
        <p:spPr>
          <a:xfrm>
            <a:off x="538780" y="893851"/>
            <a:ext cx="11653200" cy="6021299"/>
          </a:xfrm>
          <a:prstGeom prst="rect">
            <a:avLst/>
          </a:prstGeom>
          <a:ln>
            <a:solidFill>
              <a:srgbClr val="B48420"/>
            </a:solidFill>
          </a:ln>
        </p:spPr>
        <p:txBody>
          <a:bodyPr/>
          <a:lstStyle>
            <a:lvl1pPr marL="267462" indent="-267462" algn="l" defTabSz="1069848" rtl="0" eaLnBrk="1" latinLnBrk="0" hangingPunct="1">
              <a:lnSpc>
                <a:spcPct val="90000"/>
              </a:lnSpc>
              <a:spcBef>
                <a:spcPts val="117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B48420"/>
              </a:buClr>
              <a:buFont typeface="Wingdings" panose="05000000000000000000" pitchFamily="2" charset="2"/>
              <a:buChar char="v"/>
            </a:pPr>
            <a:r>
              <a:rPr lang="pt-BR" sz="1200" b="1" u="sng" dirty="0">
                <a:latin typeface="Hurme Geometric Sans 1"/>
              </a:rPr>
              <a:t>PETRO PEÇAS: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1200" dirty="0">
                <a:solidFill>
                  <a:srgbClr val="FF0000"/>
                </a:solidFill>
                <a:latin typeface="Hurme Geometric Sans 1"/>
              </a:rPr>
              <a:t>Em junho, </a:t>
            </a:r>
            <a:r>
              <a:rPr lang="pt-BR" sz="1200" dirty="0">
                <a:latin typeface="Hurme Geometric Sans 1"/>
              </a:rPr>
              <a:t>a </a:t>
            </a:r>
            <a:r>
              <a:rPr lang="pt-BR" sz="1200" dirty="0" err="1">
                <a:latin typeface="Hurme Geometric Sans 1"/>
              </a:rPr>
              <a:t>Petro</a:t>
            </a:r>
            <a:r>
              <a:rPr lang="pt-BR" sz="1200" dirty="0">
                <a:latin typeface="Hurme Geometric Sans 1"/>
              </a:rPr>
              <a:t> Peças pagou parcialmente FGTS, IR e INSS sobre nota fiscal. A dívida tributária findou o período com saldo de </a:t>
            </a:r>
            <a:r>
              <a:rPr lang="pt-BR" sz="1200" b="1" u="sng" dirty="0" smtClean="0">
                <a:latin typeface="Hurme Geometric Sans 1"/>
              </a:rPr>
              <a:t>R$4.218.749,69</a:t>
            </a:r>
            <a:r>
              <a:rPr lang="pt-BR" sz="1200" dirty="0" smtClean="0">
                <a:latin typeface="Hurme Geometric Sans 1"/>
              </a:rPr>
              <a:t>. </a:t>
            </a: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b="1" u="sng" dirty="0">
              <a:latin typeface="Hurme Geometric Sans 1"/>
            </a:endParaRP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  <a:p>
            <a:pPr marL="0" indent="0" algn="just">
              <a:buNone/>
            </a:pPr>
            <a:r>
              <a:rPr lang="pt-BR" sz="1100" dirty="0">
                <a:latin typeface="Hurme Geometric Sans 1"/>
              </a:rPr>
              <a:t> </a:t>
            </a:r>
          </a:p>
          <a:p>
            <a:pPr marL="0" indent="0" algn="just">
              <a:buNone/>
            </a:pPr>
            <a:endParaRPr lang="pt-BR" sz="1100" dirty="0">
              <a:latin typeface="Hurme Geometric Sans 1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954961"/>
              </p:ext>
            </p:extLst>
          </p:nvPr>
        </p:nvGraphicFramePr>
        <p:xfrm>
          <a:off x="6562725" y="1752138"/>
          <a:ext cx="4064000" cy="1704975"/>
        </p:xfrm>
        <a:graphic>
          <a:graphicData uri="http://schemas.openxmlformats.org/drawingml/2006/table">
            <a:tbl>
              <a:tblPr/>
              <a:tblGrid>
                <a:gridCol w="3036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78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DÉBITOS PGFN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IRPJ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112.069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 FONTE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53.145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S/ RECEITA BRUTA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11.288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COFINS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262.738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53.907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CSLL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92.169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S/ FOLHA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1.806.966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2.392.282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757426"/>
              </p:ext>
            </p:extLst>
          </p:nvPr>
        </p:nvGraphicFramePr>
        <p:xfrm>
          <a:off x="1171804" y="1685636"/>
          <a:ext cx="4426356" cy="4440842"/>
        </p:xfrm>
        <a:graphic>
          <a:graphicData uri="http://schemas.openxmlformats.org/drawingml/2006/table">
            <a:tbl>
              <a:tblPr/>
              <a:tblGrid>
                <a:gridCol w="33068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95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888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TRIBUTO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</a:t>
                      </a: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ACUMULADO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888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870.246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FGTS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258.365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IRRF RETIDOS S/SALARIOS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31.833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CONTRIB. SINDICAL A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28.400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381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PIS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D0D0D"/>
                          </a:solidFill>
                          <a:effectLst/>
                          <a:latin typeface="Hurme Geometric Sans 1"/>
                        </a:rPr>
                        <a:t>49.893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COFINS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D0D0D"/>
                          </a:solidFill>
                          <a:effectLst/>
                          <a:latin typeface="Hurme Geometric Sans 1"/>
                        </a:rPr>
                        <a:t>279.344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SIMPLES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CSLL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104.230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IRPJ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156.679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RETENÇÃO DE PIS/COFINS/CSLL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381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IRRF RETIDOS S/SERVIÇOS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         1.946,81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INSS RETIDO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2.071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ISSQN RETIDO A RECOLHER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503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1.783.761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888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PARCELADOS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932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SIMPLES PARCELAMENTO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1.967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888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PARCELAMENTO IRRF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11.257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888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PARCELAMENTO PERT PROCURADORIA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12.421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888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PARCELAMENTO IRRF LP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17.062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1932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Hurme Geometric Sans 1"/>
                        </a:rPr>
                        <a:t>42.707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710505"/>
              </p:ext>
            </p:extLst>
          </p:nvPr>
        </p:nvGraphicFramePr>
        <p:xfrm>
          <a:off x="6365380" y="3598466"/>
          <a:ext cx="4572000" cy="280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24102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6. PLANO DE RECUPERAÇÃO JUDICIAL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7"/>
          </p:nvPr>
        </p:nvSpPr>
        <p:spPr>
          <a:xfrm>
            <a:off x="531521" y="868451"/>
            <a:ext cx="11650319" cy="3708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ctr"/>
            <a:r>
              <a:rPr lang="pt-BR" b="1" u="sng" dirty="0">
                <a:solidFill>
                  <a:schemeClr val="bg1"/>
                </a:solidFill>
              </a:rPr>
              <a:t>Proposta de Pagamento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114720"/>
              </p:ext>
            </p:extLst>
          </p:nvPr>
        </p:nvGraphicFramePr>
        <p:xfrm>
          <a:off x="531522" y="1969452"/>
          <a:ext cx="11650318" cy="4146869"/>
        </p:xfrm>
        <a:graphic>
          <a:graphicData uri="http://schemas.openxmlformats.org/drawingml/2006/table">
            <a:tbl>
              <a:tblPr/>
              <a:tblGrid>
                <a:gridCol w="18379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85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6045">
                  <a:extLst>
                    <a:ext uri="{9D8B030D-6E8A-4147-A177-3AD203B41FA5}">
                      <a16:colId xmlns="" xmlns:a16="http://schemas.microsoft.com/office/drawing/2014/main" val="3676055106"/>
                    </a:ext>
                  </a:extLst>
                </a:gridCol>
                <a:gridCol w="1407560">
                  <a:extLst>
                    <a:ext uri="{9D8B030D-6E8A-4147-A177-3AD203B41FA5}">
                      <a16:colId xmlns="" xmlns:a16="http://schemas.microsoft.com/office/drawing/2014/main" val="1031592198"/>
                    </a:ext>
                  </a:extLst>
                </a:gridCol>
                <a:gridCol w="821933">
                  <a:extLst>
                    <a:ext uri="{9D8B030D-6E8A-4147-A177-3AD203B41FA5}">
                      <a16:colId xmlns="" xmlns:a16="http://schemas.microsoft.com/office/drawing/2014/main" val="1922501433"/>
                    </a:ext>
                  </a:extLst>
                </a:gridCol>
                <a:gridCol w="5678298">
                  <a:extLst>
                    <a:ext uri="{9D8B030D-6E8A-4147-A177-3AD203B41FA5}">
                      <a16:colId xmlns="" xmlns:a16="http://schemas.microsoft.com/office/drawing/2014/main" val="2569990040"/>
                    </a:ext>
                  </a:extLst>
                </a:gridCol>
              </a:tblGrid>
              <a:tr h="31179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Hurme Geometric Sans 1"/>
                        </a:rPr>
                        <a:t>CLASSE II - GARANTIA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6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SUBCLASSE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PRAZO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CARÊNCIA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TAXA DE JUROS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DESÁGIO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OBSERVAÇÕES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79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Aplicável</a:t>
                      </a:r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 a todos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Hurme Geometric Sans 1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120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21 dias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TR + 2%a.a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Do Ano 1 até Ano 3 será pago 5% anualmente; entre os anos de pagamento 4 e 7, será pago 10% anualmente; por fim, entre os anos 8 e 10, será pago 15% anualmente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179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Hurme Geometric Sans 1"/>
                        </a:rPr>
                        <a:t>CLASSE III - QUIROGRAFÁRIO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8A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86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SUBCLASSE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PRAZO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CARÊNCIA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TAXA DE JUROS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DESÁGIO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OBSERVAÇÕES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979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Acima de R$10.000,01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120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21 dias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TR + 2%a.a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Do Ano 1 até Ano 3, será pago 5% anualmente; entre os anos de pagamento 4 e 7, será pago 10% anualmente, por fim, entre os anos 8 e 10, será pago 15% anualmente.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00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Até R$10.000,00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12 meses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 dias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TR + 2%a.a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30%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urme Geometric Sans 1"/>
                        </a:rPr>
                        <a:t>-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337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3">
            <a:extLst>
              <a:ext uri="{FF2B5EF4-FFF2-40B4-BE49-F238E27FC236}">
                <a16:creationId xmlns="" xmlns:a16="http://schemas.microsoft.com/office/drawing/2014/main" id="{D6B5ACE5-37EA-4F24-8FE9-0255B421AF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2068" y="601452"/>
            <a:ext cx="7502382" cy="5673528"/>
          </a:xfrm>
        </p:spPr>
        <p:txBody>
          <a:bodyPr anchor="t">
            <a:noAutofit/>
          </a:bodyPr>
          <a:lstStyle/>
          <a:p>
            <a:pPr lvl="1" indent="0">
              <a:buNone/>
            </a:pPr>
            <a:endParaRPr lang="pt-BR" sz="1800" cap="all" dirty="0">
              <a:solidFill>
                <a:srgbClr val="B48A20"/>
              </a:solidFill>
              <a:latin typeface="Hurme Geometric Sans 1"/>
            </a:endParaRPr>
          </a:p>
          <a:p>
            <a:r>
              <a:rPr lang="pt-BR" sz="1800" b="1" dirty="0">
                <a:latin typeface="Hurme Geometric Sans 1"/>
              </a:rPr>
              <a:t>I – demonstrativos financeiros DE </a:t>
            </a:r>
            <a:r>
              <a:rPr lang="pt-BR" sz="1800" b="1" dirty="0" err="1" smtClean="0">
                <a:solidFill>
                  <a:srgbClr val="B58B23"/>
                </a:solidFill>
                <a:latin typeface="Hurme Geometric Sans 1"/>
              </a:rPr>
              <a:t>juLho</a:t>
            </a:r>
            <a:r>
              <a:rPr lang="pt-BR" sz="1800" b="1" dirty="0" smtClean="0">
                <a:solidFill>
                  <a:srgbClr val="B58B23"/>
                </a:solidFill>
                <a:latin typeface="Hurme Geometric Sans 1"/>
              </a:rPr>
              <a:t> </a:t>
            </a:r>
            <a:r>
              <a:rPr lang="pt-BR" sz="1800" b="1" dirty="0">
                <a:solidFill>
                  <a:srgbClr val="B58B23"/>
                </a:solidFill>
                <a:latin typeface="Hurme Geometric Sans 1"/>
              </a:rPr>
              <a:t>de 2020 </a:t>
            </a:r>
            <a:r>
              <a:rPr lang="pt-BR" sz="1800" b="1" dirty="0">
                <a:latin typeface="Hurme Geometric Sans 1"/>
              </a:rPr>
              <a:t>– </a:t>
            </a:r>
            <a:r>
              <a:rPr lang="pt-BR" sz="1800" b="1" dirty="0" err="1">
                <a:latin typeface="Hurme Geometric Sans 1"/>
              </a:rPr>
              <a:t>fercorte</a:t>
            </a:r>
            <a:r>
              <a:rPr lang="pt-BR" sz="1800" b="1" dirty="0">
                <a:latin typeface="Hurme Geometric Sans 1"/>
              </a:rPr>
              <a:t> e </a:t>
            </a:r>
            <a:r>
              <a:rPr lang="pt-BR" sz="1800" b="1" dirty="0" err="1">
                <a:latin typeface="Hurme Geometric Sans 1"/>
              </a:rPr>
              <a:t>petro</a:t>
            </a:r>
            <a:r>
              <a:rPr lang="pt-BR" sz="1800" b="1" dirty="0">
                <a:latin typeface="Hurme Geometric Sans 1"/>
              </a:rPr>
              <a:t> peças.</a:t>
            </a:r>
          </a:p>
          <a:p>
            <a:r>
              <a:rPr lang="pt-BR" sz="1800" b="1" dirty="0" err="1">
                <a:latin typeface="Hurme Geometric Sans 1"/>
              </a:rPr>
              <a:t>Ii</a:t>
            </a:r>
            <a:r>
              <a:rPr lang="pt-BR" sz="1800" b="1" dirty="0">
                <a:latin typeface="Hurme Geometric Sans 1"/>
              </a:rPr>
              <a:t> – </a:t>
            </a:r>
            <a:r>
              <a:rPr lang="pt-BR" sz="1800" b="1" dirty="0" err="1" smtClean="0">
                <a:latin typeface="Hurme Geometric Sans 1"/>
              </a:rPr>
              <a:t>notaS</a:t>
            </a:r>
            <a:r>
              <a:rPr lang="pt-BR" sz="1800" b="1" dirty="0" smtClean="0">
                <a:latin typeface="Hurme Geometric Sans 1"/>
              </a:rPr>
              <a:t> </a:t>
            </a:r>
            <a:r>
              <a:rPr lang="pt-BR" sz="1800" b="1" dirty="0" err="1" smtClean="0">
                <a:latin typeface="Hurme Geometric Sans 1"/>
              </a:rPr>
              <a:t>fiscaIS</a:t>
            </a:r>
            <a:r>
              <a:rPr lang="pt-BR" sz="1800" b="1" dirty="0" smtClean="0">
                <a:latin typeface="Hurme Geometric Sans 1"/>
              </a:rPr>
              <a:t> </a:t>
            </a:r>
            <a:r>
              <a:rPr lang="pt-BR" sz="1800" b="1" dirty="0">
                <a:latin typeface="Hurme Geometric Sans 1"/>
              </a:rPr>
              <a:t>de compra </a:t>
            </a:r>
            <a:r>
              <a:rPr lang="pt-BR" sz="1800" b="1">
                <a:latin typeface="Hurme Geometric Sans 1"/>
              </a:rPr>
              <a:t>de </a:t>
            </a:r>
            <a:r>
              <a:rPr lang="pt-BR" sz="1800" b="1" smtClean="0">
                <a:latin typeface="Hurme Geometric Sans 1"/>
              </a:rPr>
              <a:t>imobilizado</a:t>
            </a:r>
            <a:endParaRPr lang="pt-BR" sz="1800" b="1" dirty="0">
              <a:latin typeface="Hurme Geometric Sans 1"/>
            </a:endParaRPr>
          </a:p>
          <a:p>
            <a:endParaRPr lang="pt-BR" sz="1800" b="1" cap="all" dirty="0">
              <a:latin typeface="Hurme Geometric Sans 1"/>
            </a:endParaRPr>
          </a:p>
        </p:txBody>
      </p:sp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6C769581-4D2F-4E4A-8885-A5A1EF31CC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sz="4800" dirty="0"/>
              <a:t>ANEXOS</a:t>
            </a:r>
          </a:p>
        </p:txBody>
      </p:sp>
      <p:sp>
        <p:nvSpPr>
          <p:cNvPr id="13" name="Espaço Reservado para Texto 6">
            <a:extLst>
              <a:ext uri="{FF2B5EF4-FFF2-40B4-BE49-F238E27FC236}">
                <a16:creationId xmlns="" xmlns:a16="http://schemas.microsoft.com/office/drawing/2014/main" id="{5688D608-28A7-4979-A5D7-F124422363F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22388" y="4522788"/>
            <a:ext cx="3051175" cy="598487"/>
          </a:xfrm>
        </p:spPr>
        <p:txBody>
          <a:bodyPr/>
          <a:lstStyle/>
          <a:p>
            <a:r>
              <a:rPr lang="pt-BR" dirty="0"/>
              <a:t>recuperação judicial</a:t>
            </a:r>
          </a:p>
        </p:txBody>
      </p:sp>
      <p:sp>
        <p:nvSpPr>
          <p:cNvPr id="14" name="Espaço Reservado para Texto 4">
            <a:extLst>
              <a:ext uri="{FF2B5EF4-FFF2-40B4-BE49-F238E27FC236}">
                <a16:creationId xmlns="" xmlns:a16="http://schemas.microsoft.com/office/drawing/2014/main" id="{B9A24DB4-C237-425F-9DCB-BCC79399F24A}"/>
              </a:ext>
            </a:extLst>
          </p:cNvPr>
          <p:cNvSpPr txBox="1">
            <a:spLocks/>
          </p:cNvSpPr>
          <p:nvPr/>
        </p:nvSpPr>
        <p:spPr>
          <a:xfrm>
            <a:off x="1322359" y="5678338"/>
            <a:ext cx="3203921" cy="349579"/>
          </a:xfrm>
          <a:prstGeom prst="rect">
            <a:avLst/>
          </a:prstGeom>
        </p:spPr>
        <p:txBody>
          <a:bodyPr vert="horz" lIns="106985" tIns="53492" rIns="106985" bIns="53492" rtlCol="0" anchor="t">
            <a:noAutofit/>
          </a:bodyPr>
          <a:lstStyle>
            <a:lvl1pPr marL="0" indent="0" algn="l" defTabSz="1069848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 cap="all" baseline="0">
                <a:solidFill>
                  <a:schemeClr val="tx1"/>
                </a:solidFill>
                <a:latin typeface="Hurme Geometric Sans 1" pitchFamily="34" charset="0"/>
                <a:ea typeface="+mn-ea"/>
                <a:cs typeface="+mn-cs"/>
              </a:defRPr>
            </a:lvl1pPr>
            <a:lvl2pPr marL="80238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731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223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7158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2082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7006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11930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6854" indent="-267462" algn="l" defTabSz="106984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Relatório mensal de atividades</a:t>
            </a:r>
          </a:p>
        </p:txBody>
      </p:sp>
    </p:spTree>
    <p:extLst>
      <p:ext uri="{BB962C8B-B14F-4D97-AF65-F5344CB8AC3E}">
        <p14:creationId xmlns:p14="http://schemas.microsoft.com/office/powerpoint/2010/main" val="3681027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393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eDs8D4wyUyzR70VR6nx5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qQSQ3D7kSLx3Blnvm2p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h1hehj6UWXOi_PfnH5F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jQoIvI8ku.RJyh3vMCk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..TakVrDUWbKSwDbZGpK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xu4EWvG0GYovXdbYzn6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D7800BEkSxh9_rA67aD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B08R.lY0e6R8FpUAgoa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HAWLbGfkSumWtgmjvmO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LMJNJyTUiLLtgWI_NU4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xu4EWvG0GYovXdbYzn6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D7800BEkSxh9_rA67aD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B08R.lY0e6R8FpUAgoa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HAWLbGfkSumWtgmjvmO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LMJNJyTUiLLtgWI_NU4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eDs8D4wyUyzR70VR6nx5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qQSQ3D7kSLx3Blnvm2p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h1hehj6UWXOi_PfnH5F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jQoIvI8ku.RJyh3vMCk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..TakVrDUWbKSwDbZGpK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xu4EWvG0GYovXdbYzn6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D7800BEkSxh9_rA67aD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B08R.lY0e6R8FpUAgoa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HAWLbGfkSumWtgmjvmO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LMJNJyTUiLLtgWI_NU4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xu4EWvG0GYovXdbYzn6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D7800BEkSxh9_rA67aD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B08R.lY0e6R8FpUAgoa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HAWLbGfkSumWtgmjvmO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LMJNJyTUiLLtgWI_NU4w"/>
</p:tagLst>
</file>

<file path=ppt/theme/theme1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27805</TotalTime>
  <Words>5670</Words>
  <Application>Microsoft Office PowerPoint</Application>
  <PresentationFormat>Personalizar</PresentationFormat>
  <Paragraphs>1135</Paragraphs>
  <Slides>23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23</vt:i4>
      </vt:variant>
    </vt:vector>
  </HeadingPairs>
  <TitlesOfParts>
    <vt:vector size="35" baseType="lpstr">
      <vt:lpstr>Arial</vt:lpstr>
      <vt:lpstr>Calibri</vt:lpstr>
      <vt:lpstr>Calibri Light</vt:lpstr>
      <vt:lpstr>Candara</vt:lpstr>
      <vt:lpstr>Hurme Geometric Sans 1</vt:lpstr>
      <vt:lpstr>Hurme Geometric Sans 2</vt:lpstr>
      <vt:lpstr>Hurme Geometric Sans 4</vt:lpstr>
      <vt:lpstr>Tautz-Regular3</vt:lpstr>
      <vt:lpstr>Times New Roman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1. INTRODUÇÃO - ASPECTOS JURÍDICOS</vt:lpstr>
      <vt:lpstr>Apresentação do PowerPoint</vt:lpstr>
      <vt:lpstr>2. RESUMO</vt:lpstr>
      <vt:lpstr>2. RESUMO</vt:lpstr>
      <vt:lpstr>3. DESCRIÇÃO DAS EMPRESAS</vt:lpstr>
      <vt:lpstr>3. DESCRIÇÃO DAS EMPRESAS</vt:lpstr>
      <vt:lpstr>3. DESCRIÇÃO DAS EMPRESAS</vt:lpstr>
      <vt:lpstr>3. DESCRIÇÃO DAS EMPRESAS</vt:lpstr>
      <vt:lpstr>4. DADOS FINANCEIROS-ECONÔMICOS</vt:lpstr>
      <vt:lpstr>4. DADOS FINANCEIROS-ECONÔMICOS</vt:lpstr>
      <vt:lpstr>4. DADOS FINANCEIROS-ECONÔMICOS</vt:lpstr>
      <vt:lpstr>4. DADOS FINANCEIROS-ECONÔMICOS</vt:lpstr>
      <vt:lpstr>4. DADOS FINANCEIROS-ECONÔMICOS</vt:lpstr>
      <vt:lpstr>4. DADOS FINANCEIROS-ECONÔMICOS</vt:lpstr>
      <vt:lpstr>4. DADOS FINANCEIROS-ECONÔMICOS</vt:lpstr>
      <vt:lpstr>5. ENDIVIDAMENTO TRIBUTÁRIO</vt:lpstr>
      <vt:lpstr>5. ENDIVIDAMENTO TRIBUTÁRIO</vt:lpstr>
      <vt:lpstr>6. PLANO DE RECUPERAÇÃO JUDICIAL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Danielle Rezende</dc:creator>
  <cp:lastModifiedBy>César Carrera</cp:lastModifiedBy>
  <cp:revision>2260</cp:revision>
  <cp:lastPrinted>2019-08-27T13:54:46Z</cp:lastPrinted>
  <dcterms:created xsi:type="dcterms:W3CDTF">2018-06-26T03:16:42Z</dcterms:created>
  <dcterms:modified xsi:type="dcterms:W3CDTF">2020-10-01T20:39:48Z</dcterms:modified>
</cp:coreProperties>
</file>