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88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r>
              <a:rPr lang="en-US" sz="1200" b="1"/>
              <a:t>RESUMO CUMPRIMENTO PRJ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badi" panose="020B0604020104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9E9-4BDA-B04D-608A704C869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9E9-4BDA-B04D-608A704C86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Resumo!$A$14:$A$16</c:f>
              <c:strCache>
                <c:ptCount val="3"/>
                <c:pt idx="0">
                  <c:v>A vencer</c:v>
                </c:pt>
                <c:pt idx="1">
                  <c:v>Pago </c:v>
                </c:pt>
                <c:pt idx="2">
                  <c:v>Em atraso</c:v>
                </c:pt>
              </c:strCache>
            </c:strRef>
          </c:cat>
          <c:val>
            <c:numRef>
              <c:f>Resumo!$B$14:$B$16</c:f>
              <c:numCache>
                <c:formatCode>#,##0.00</c:formatCode>
                <c:ptCount val="3"/>
                <c:pt idx="0">
                  <c:v>189594872.41559616</c:v>
                </c:pt>
                <c:pt idx="1">
                  <c:v>3503897.8094038418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E9-4BDA-B04D-608A704C86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18331776"/>
        <c:axId val="2018345920"/>
      </c:barChart>
      <c:catAx>
        <c:axId val="201833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2018345920"/>
        <c:crosses val="autoZero"/>
        <c:auto val="1"/>
        <c:lblAlgn val="ctr"/>
        <c:lblOffset val="100"/>
        <c:noMultiLvlLbl val="0"/>
      </c:catAx>
      <c:valAx>
        <c:axId val="201834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201833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badi" panose="020B0604020104020204" pitchFamily="34" charset="0"/>
        </a:defRPr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83E63-1423-4DC3-8B3C-DDBD18398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3BDAE0-401E-4116-BD1A-3FB5228B8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EC4ABE-E71C-4B30-8D3E-908007614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29FAF0-F1D1-40C0-B485-455F32EA4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2E4C2E-DD34-442F-9FE4-F6575FFE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19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A3668-5AB8-4649-8D41-ABF37024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5A7403-F42B-4BDA-AF20-7866D298C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22B889-9FA8-4910-B38E-8C5FED378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BC58F8-1886-4BBF-9D42-4FD8E8220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B5D973-BD78-4C17-8DA9-3C5C8FF1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34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64BF4-9FEE-402C-9DBE-773487BCB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6AEDC0-7815-4990-8499-1E737E2A4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BFDA04-07A7-4722-8A87-1679D96DF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91B031-A826-48CC-A9C5-7DC6D89C4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1F1A0D-4B65-4C9F-B934-970FFEACC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52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FA87E-B18A-40C9-ACA4-298D738D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2548C1-B4B6-4CD6-960C-BF5586BD0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700D31-EC29-4AA1-825B-C331973A0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8F584F-42AA-4AC2-A8C2-D5DE8595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241811-702D-4369-A487-2597CC34F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4EC478-2D73-44AF-8B2A-BFEA4059D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38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B1F9E-8A14-40AA-BA0C-420D44A5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9B642D-B601-4C83-BE88-7A1B5F28D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37C145-07F9-4F1A-B83F-C735DD4F2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60BC3B-8761-47C0-BCC2-31BA5BE7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876CF9F-C176-4217-85F8-0A9C321235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53F85CC-3AAB-4BD7-BC71-26980BBC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25112B-624B-42F2-811A-B394E7FD4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38E7DE6-729B-4453-A7DA-9AFA8A10C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30B17-6799-43CB-83E3-AFFF194B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BE5D39-E3A6-43A8-92DA-BCE99897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D864D43-E933-46A7-8B46-226D8F7B3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DB846E-391E-492A-A874-D82F9DE1B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585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0BF5DB5-CDA5-4160-B67F-2623220D9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4CBC2FB-7535-48D2-996A-F1B6BB4F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283E8F-BF8D-4298-A79D-AE1C29EF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59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55AE1-3DAC-4924-ABE8-9A0F6480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75AC34-D4D5-4B74-8B42-57C0C9E5D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17A0BB-A450-472B-ACDD-E0DDD1BEF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9EC85-383E-4C6A-92B7-81F56228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A0E733-0F73-40F9-B6B8-2A0489C65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61BF6E-BF2C-4F35-BFA8-F8D833038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53382-7E55-4D98-9E87-45FCC011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816FF5D-2882-4AB3-B7F6-6E2C1E2E1B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825641F-3DF1-4ED4-A72F-C8951E010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ED30AF-DE04-4B5F-A09C-A7D876423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6BA9C9-F00C-48AC-8F7F-1EE05C8D9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57A3ED-A828-4766-9DB7-9F93898AD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79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D05617-58B3-48C6-B6DE-1A4336F9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275A3E-FBFD-4F23-A08F-12F8AF220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FCCBAC-7EC4-4309-9F8E-0063572C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780336-D6C4-45E4-8727-A0C2A902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9E195A-3F24-4E06-9936-A25C97E99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014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750A87-4CE5-48B0-84C2-64585FBC7E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768548D-2B11-4930-AAE3-B69F7D44DD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1E98C7-62E8-412E-BE91-580D6BF35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81FC17-C72D-4FA2-928D-436BED861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92656-8565-4800-8781-D527D60F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4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F84C716-4DFB-4ACF-9B05-3ECBC9371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99318A-29DF-44A8-A73A-F58CAFE82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F3F76A-7449-49D5-AE49-48EBB44A2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25085-6811-46FA-8756-AB53456924E4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CAF113-74CF-4D2D-A64C-83D61D921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B0C230-4D6D-48FC-AA2D-6F362ED55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56949-A2B7-43C7-8C17-D11FD4C954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84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financeiro.rj@artecola.com.b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D596E-A415-4D2E-9F6A-07F640C9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808" y="1600200"/>
            <a:ext cx="4963064" cy="2387600"/>
          </a:xfrm>
        </p:spPr>
        <p:txBody>
          <a:bodyPr anchor="ctr">
            <a:normAutofit/>
          </a:bodyPr>
          <a:lstStyle/>
          <a:p>
            <a:pPr>
              <a:spcBef>
                <a:spcPts val="3000"/>
              </a:spcBef>
            </a:pPr>
            <a:r>
              <a:rPr lang="pt-BR" sz="4400" dirty="0">
                <a:solidFill>
                  <a:schemeClr val="bg1"/>
                </a:solidFill>
                <a:latin typeface="Abadi" panose="020B0604020104020204" pitchFamily="34" charset="0"/>
              </a:rPr>
              <a:t>GRUPO ARTECOLA</a:t>
            </a:r>
            <a:br>
              <a:rPr lang="pt-BR" sz="4400" dirty="0">
                <a:solidFill>
                  <a:schemeClr val="bg1"/>
                </a:solidFill>
                <a:latin typeface="Abadi" panose="020B0604020104020204" pitchFamily="34" charset="0"/>
              </a:rPr>
            </a:br>
            <a:br>
              <a:rPr lang="pt-BR" sz="1200" dirty="0">
                <a:solidFill>
                  <a:schemeClr val="bg1"/>
                </a:solidFill>
                <a:latin typeface="Abadi" panose="020B0604020104020204" pitchFamily="34" charset="0"/>
              </a:rPr>
            </a:br>
            <a:r>
              <a:rPr lang="pt-BR" sz="1800" dirty="0">
                <a:solidFill>
                  <a:schemeClr val="bg1"/>
                </a:solidFill>
                <a:latin typeface="Abadi" panose="020B0604020104020204" pitchFamily="34" charset="0"/>
              </a:rPr>
              <a:t>PROC N° </a:t>
            </a:r>
            <a:r>
              <a:rPr lang="pt-BR" sz="1800" b="1" dirty="0">
                <a:solidFill>
                  <a:schemeClr val="bg1"/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5000758-74.2020.8.21.0019</a:t>
            </a:r>
            <a:endParaRPr lang="pt-BR" sz="13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7E10E7-454B-4E71-939E-D312C110F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011" y="5042395"/>
            <a:ext cx="4609381" cy="1655762"/>
          </a:xfrm>
        </p:spPr>
        <p:txBody>
          <a:bodyPr>
            <a:norm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badi" panose="020B0604020104020204" pitchFamily="34" charset="0"/>
              </a:rPr>
              <a:t>3° RELATÓRIO DE INCIDENTE</a:t>
            </a:r>
          </a:p>
          <a:p>
            <a:r>
              <a:rPr lang="pt-BR" sz="1600" dirty="0">
                <a:solidFill>
                  <a:schemeClr val="bg1"/>
                </a:solidFill>
                <a:latin typeface="Abadi" panose="020B0604020104020204" pitchFamily="34" charset="0"/>
              </a:rPr>
              <a:t>COMPETÊNCIA: MARÇO/2021</a:t>
            </a:r>
          </a:p>
          <a:p>
            <a:r>
              <a:rPr lang="pt-BR" sz="1600" dirty="0">
                <a:solidFill>
                  <a:schemeClr val="bg1"/>
                </a:solidFill>
                <a:latin typeface="Abadi" panose="020B0604020104020204" pitchFamily="34" charset="0"/>
              </a:rPr>
              <a:t>APRESENTADO EM MAIO DE 2021</a:t>
            </a:r>
          </a:p>
        </p:txBody>
      </p:sp>
    </p:spTree>
    <p:extLst>
      <p:ext uri="{BB962C8B-B14F-4D97-AF65-F5344CB8AC3E}">
        <p14:creationId xmlns:p14="http://schemas.microsoft.com/office/powerpoint/2010/main" val="1651320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55062A0-1820-4451-B8C5-05F9BADF69A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515600" cy="1319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INTRODUÇÃO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4E0F2F5-6E30-4446-B6DD-9299CAB3AB89}"/>
              </a:ext>
            </a:extLst>
          </p:cNvPr>
          <p:cNvSpPr txBox="1"/>
          <p:nvPr/>
        </p:nvSpPr>
        <p:spPr>
          <a:xfrm>
            <a:off x="218848" y="1875949"/>
            <a:ext cx="11640644" cy="399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>
                <a:solidFill>
                  <a:prstClr val="black"/>
                </a:solidFill>
                <a:latin typeface="Candara" panose="020E0502030303020204" pitchFamily="34" charset="0"/>
              </a:rPr>
              <a:t>No dia 24/12/2020, a Lei n.º 14.112/2020 foi sancionada pelo Presidente da República, conferindo atualizações importantes à Lei 11.101/05, referentes à recuperação judicial e recuperação extrajudicial e, à falência do empresário e da sociedade empresária, cujo texto teve origem no Projeto de Lei n.º 4.458/2020, aprovado pelo Senado Federal em novembro de 2020. Atentando ao período de vacância estabelecido pelo Poder Legislativo, a vigência da nova lei teve início em 25/01/2021.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pt-BR" sz="1200" dirty="0">
                <a:solidFill>
                  <a:prstClr val="black"/>
                </a:solidFill>
                <a:latin typeface="Candara" panose="020E0502030303020204" pitchFamily="34" charset="0"/>
              </a:rPr>
              <a:t>Dentre as alterações ocorridas, destaca-se, para fins desse relatório, o art. 22, inciso II, alíneas “e” e “h”, da Lei 14.112/20, que dispôs algumas atividades do Administrador Judicial, como: fiscalizar o decurso das tratativas e a regularidade das negociações entre devedor e credores; fiscalizar a veracidade e a conformidade das informações prestadas pelo devedor, informando eventual ocorrência das condutas previstas no art. 64 da LREF; e, apresentar relatório específico sobre o plano de recuperação judicial.</a:t>
            </a: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defRPr/>
            </a:pPr>
            <a:endParaRPr lang="pt-BR" sz="12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pt-BR" sz="1200" dirty="0">
                <a:solidFill>
                  <a:prstClr val="black"/>
                </a:solidFill>
                <a:latin typeface="Candara" panose="020E0502030303020204" pitchFamily="34" charset="0"/>
              </a:rPr>
              <a:t>Assim, atentando à ordem legal, e objetivando facilitar o acesso dos credores às informações operacionais, patrimoniais e financeiras das devedoras, a Administração Judicial apresenta o Relatório de Acompanhamento do Plano de Recuperação Judicial, subdividido em: cronograma processual, premissas do PRJ, prestação de contas e fiscalização de outros eventos importantes ao processo de RJ.</a:t>
            </a:r>
          </a:p>
          <a:p>
            <a:pPr algn="just"/>
            <a:endParaRPr lang="pt-BR" sz="13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algn="just"/>
            <a:endParaRPr lang="pt-BR" sz="11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797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SUMÁRIO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34B652BF-3296-4016-A0B8-F6C8C90F4402}"/>
              </a:ext>
            </a:extLst>
          </p:cNvPr>
          <p:cNvSpPr txBox="1">
            <a:spLocks/>
          </p:cNvSpPr>
          <p:nvPr/>
        </p:nvSpPr>
        <p:spPr>
          <a:xfrm>
            <a:off x="474315" y="1649029"/>
            <a:ext cx="8181383" cy="52089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4511" indent="-584511">
              <a:spcBef>
                <a:spcPts val="2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25000"/>
                  </a:schemeClr>
                </a:solidFill>
                <a:latin typeface="Abadi" panose="020B0604020104020204" pitchFamily="34" charset="0"/>
              </a:rPr>
              <a:t>CRONOGRAMA PROCESSUAL</a:t>
            </a:r>
          </a:p>
          <a:p>
            <a:pPr marL="584511" indent="-584511">
              <a:spcBef>
                <a:spcPts val="2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25000"/>
                  </a:schemeClr>
                </a:solidFill>
                <a:latin typeface="Abadi" panose="020B0604020104020204" pitchFamily="34" charset="0"/>
              </a:rPr>
              <a:t>PREMISSAS DO PLANO DE RECUPERAÇÃO JUDICIAL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Meios de Recuperação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Proposta de pagamento</a:t>
            </a:r>
          </a:p>
          <a:p>
            <a:pPr marL="584511" indent="-584511">
              <a:spcBef>
                <a:spcPts val="2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25000"/>
                  </a:schemeClr>
                </a:solidFill>
                <a:latin typeface="Abadi" panose="020B0604020104020204" pitchFamily="34" charset="0"/>
              </a:rPr>
              <a:t>PRESTAÇÃO DE CONTAS DOS PAGAMENTOS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Resumo do Cumprimento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Classe I – Trabalhista 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Classe II – Garantia Real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Classe III - Quirografários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Classe IV – </a:t>
            </a:r>
            <a:r>
              <a:rPr lang="pt-BR" sz="1400" b="1" dirty="0" err="1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ME’s</a:t>
            </a: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 e </a:t>
            </a:r>
            <a:r>
              <a:rPr lang="pt-BR" sz="1400" b="1" dirty="0" err="1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EPP’s</a:t>
            </a:r>
            <a:endParaRPr lang="pt-BR" sz="1400" b="1" dirty="0">
              <a:solidFill>
                <a:schemeClr val="bg2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584511" indent="-584511">
              <a:spcBef>
                <a:spcPts val="2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25000"/>
                  </a:schemeClr>
                </a:solidFill>
                <a:latin typeface="Abadi" panose="020B0604020104020204" pitchFamily="34" charset="0"/>
              </a:rPr>
              <a:t>FISCALIZAÇÃO DE OUTROS EVENTOS 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Alienação de Bens</a:t>
            </a:r>
          </a:p>
          <a:p>
            <a:pPr marL="1333885" lvl="1" indent="-584511"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chemeClr val="bg2">
                    <a:lumMod val="75000"/>
                  </a:schemeClr>
                </a:solidFill>
                <a:latin typeface="Abadi" panose="020B0604020104020204" pitchFamily="34" charset="0"/>
              </a:rPr>
              <a:t>Ação FNDE</a:t>
            </a:r>
          </a:p>
        </p:txBody>
      </p:sp>
    </p:spTree>
    <p:extLst>
      <p:ext uri="{BB962C8B-B14F-4D97-AF65-F5344CB8AC3E}">
        <p14:creationId xmlns:p14="http://schemas.microsoft.com/office/powerpoint/2010/main" val="421290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CRONOGRAMA PROCESSUAL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C37F800-9CB3-4560-8DAA-F1B2A7EE7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166168"/>
              </p:ext>
            </p:extLst>
          </p:nvPr>
        </p:nvGraphicFramePr>
        <p:xfrm>
          <a:off x="317003" y="1708416"/>
          <a:ext cx="5583459" cy="4255905"/>
        </p:xfrm>
        <a:graphic>
          <a:graphicData uri="http://schemas.openxmlformats.org/drawingml/2006/table">
            <a:tbl>
              <a:tblPr/>
              <a:tblGrid>
                <a:gridCol w="837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1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43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B58B2B"/>
                          </a:solidFill>
                          <a:effectLst/>
                          <a:latin typeface="Abadi" panose="020B0604020104020204" pitchFamily="34" charset="0"/>
                        </a:rPr>
                        <a:t>Data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B58B2B"/>
                          </a:solidFill>
                          <a:effectLst/>
                          <a:latin typeface="Abadi" panose="020B0604020104020204" pitchFamily="34" charset="0"/>
                        </a:rPr>
                        <a:t>Evento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B58B2B"/>
                          </a:solidFill>
                          <a:effectLst/>
                          <a:latin typeface="Abadi" panose="020B0604020104020204" pitchFamily="34" charset="0"/>
                        </a:rPr>
                        <a:t>Lei 11.101/05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0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05/02/2018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8B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Ajuizamento do Pedido de Recuperação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0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 07/02/2018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Deferimento do Pedido de Recuperação.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52, inciso I, II, III, IV e V e § 1º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0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16/03/2018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Publicação do deferimento no D.O. 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16/03/2018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Publicação do 1º Edital pelo devedor.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52, § 1º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1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02/04/2018 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Fim do prazo para apresentar habilitações e divergências ao AJ (15 dias da publicação do 1º Edital)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7°, § 1º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1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17/04/2018 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Apresentação do Plano de Recuperação ao Juízo (60 dias após publicação do deferimento da recuperação)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53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0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15/05/2018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Publicação de aviso sobre o recebimento do PRJ no D.O.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53, § Único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31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26/06/2018 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Fim do prazo para apresentar objeções ao PRJ (30 dias após a publicação do 2º Edital ou 30 dias após a publicação do aviso de recebimento do PRJ)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53, § Único e art. 55, § Único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0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09/07/2018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Publicação do Edital pelo AJ - 2º Edital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7º, § 2º</a:t>
                      </a:r>
                    </a:p>
                  </a:txBody>
                  <a:tcPr marL="9440" marR="9440" marT="944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11B53BB-8521-470F-9841-D0DC2AF37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201604"/>
              </p:ext>
            </p:extLst>
          </p:nvPr>
        </p:nvGraphicFramePr>
        <p:xfrm>
          <a:off x="6096000" y="1708416"/>
          <a:ext cx="5756694" cy="4688027"/>
        </p:xfrm>
        <a:graphic>
          <a:graphicData uri="http://schemas.openxmlformats.org/drawingml/2006/table">
            <a:tbl>
              <a:tblPr/>
              <a:tblGrid>
                <a:gridCol w="85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5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193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B58B2B"/>
                          </a:solidFill>
                          <a:effectLst/>
                          <a:latin typeface="Abadi" panose="020B0604020104020204" pitchFamily="34" charset="0"/>
                        </a:rPr>
                        <a:t>Data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B58B2B"/>
                          </a:solidFill>
                          <a:effectLst/>
                          <a:latin typeface="Abadi" panose="020B0604020104020204" pitchFamily="34" charset="0"/>
                        </a:rPr>
                        <a:t>Evento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B58B2B"/>
                          </a:solidFill>
                          <a:effectLst/>
                          <a:latin typeface="Abadi" panose="020B0604020104020204" pitchFamily="34" charset="0"/>
                        </a:rPr>
                        <a:t>Lei 11.101/05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19/07/2018 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Fim do prazo para apresentar impugnações ao Juízo (10 dias após publicação do 2º Edital)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8°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1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12/09/2018 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Publicação do Edital de convocação para votação do PRJ - AGC (15 dias de antecedência da realização da AGC)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56, § 1º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04/10/2018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1ª Convocação da Assembleia Geral de Credores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36, inciso I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11/10/2018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84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2ª Convocação da Assembleia Geral de Credores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36, inciso I 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73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27/09/2019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Continuação da Assembleia Geral de Credores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59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02/10/2019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Homologação do PRJ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1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02/10/2021</a:t>
                      </a:r>
                    </a:p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Fim do prazo de recuperação judicial (se cumpridas todas as obrigações previstas no PRJ que</a:t>
                      </a:r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se vencerem em até 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 anos após a concessão de recuperação judicial)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art. 61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10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Nota: Quadro elaborado pela Administradora Judicial com base nos processos previstos na Lei 11.101/05 e as datas de suas ocorrências conforme o trâmite processual.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603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355" marR="9355" marT="93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355" marR="9355" marT="93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355" marR="9355" marT="93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60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8B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Eventos ocorridos</a:t>
                      </a:r>
                    </a:p>
                  </a:txBody>
                  <a:tcPr marL="84192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355" marR="9355" marT="93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6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9355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Data estimada</a:t>
                      </a:r>
                    </a:p>
                  </a:txBody>
                  <a:tcPr marL="84192" marR="9355" marT="93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355" marR="9355" marT="93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161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PREMISSAS DA RECUPERAÇÃO JUDICIAL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863A8B-FAEB-427A-91C9-FF4050C6AC6D}"/>
              </a:ext>
            </a:extLst>
          </p:cNvPr>
          <p:cNvSpPr/>
          <p:nvPr/>
        </p:nvSpPr>
        <p:spPr>
          <a:xfrm>
            <a:off x="187018" y="1483485"/>
            <a:ext cx="11817964" cy="593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2.1 Meios de Recuperação</a:t>
            </a:r>
          </a:p>
          <a:p>
            <a:pPr marL="128588" indent="-128588"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  <a:buFont typeface="Wingdings" panose="05000000000000000000" pitchFamily="2" charset="2"/>
              <a:buChar char="v"/>
            </a:pPr>
            <a:r>
              <a:rPr lang="pt-BR" sz="1050" b="1" dirty="0">
                <a:latin typeface="Abadi" panose="020B0604020104020204" pitchFamily="34" charset="0"/>
              </a:rPr>
              <a:t>Manutenção das Atividades Fornecimentos:</a:t>
            </a:r>
            <a:r>
              <a:rPr lang="pt-BR" sz="1050" dirty="0">
                <a:latin typeface="Abadi" panose="020B0604020104020204" pitchFamily="34" charset="0"/>
              </a:rPr>
              <a:t> Sujeito às limitações previstas em lei, as </a:t>
            </a:r>
            <a:r>
              <a:rPr lang="pt-BR" sz="1050" dirty="0" err="1">
                <a:latin typeface="Abadi" panose="020B0604020104020204" pitchFamily="34" charset="0"/>
              </a:rPr>
              <a:t>Recuperandas</a:t>
            </a:r>
            <a:r>
              <a:rPr lang="pt-BR" sz="1050" dirty="0">
                <a:latin typeface="Abadi" panose="020B0604020104020204" pitchFamily="34" charset="0"/>
              </a:rPr>
              <a:t> resguardam-se o direito e a faculdade de desenvolver suas atividades e de realizar todos os atos consistentes com seu objeto social, dentro do curso normal dos seus negócios, inclusive no que tange à renovação, pagamento ou contratação de novos fornecimentos, sejam com novos ou atuais parceiros/fornecedores, desde que em condições comerciais normais de mercado, sem a necessidade de prévia autorização da AGC ou do Juízo da Recuperação. As </a:t>
            </a:r>
            <a:r>
              <a:rPr lang="pt-BR" sz="1050" dirty="0" err="1">
                <a:latin typeface="Abadi" panose="020B0604020104020204" pitchFamily="34" charset="0"/>
              </a:rPr>
              <a:t>Recuperandas</a:t>
            </a:r>
            <a:r>
              <a:rPr lang="pt-BR" sz="1050" dirty="0">
                <a:latin typeface="Abadi" panose="020B0604020104020204" pitchFamily="34" charset="0"/>
              </a:rPr>
              <a:t> operam suas atividades de modo integrado, de forma a otimizar a gestão operacional e gerencial, razão pela qual os recursos de uma das </a:t>
            </a:r>
            <a:r>
              <a:rPr lang="pt-BR" sz="1050" dirty="0" err="1">
                <a:latin typeface="Abadi" panose="020B0604020104020204" pitchFamily="34" charset="0"/>
              </a:rPr>
              <a:t>Recuperandas</a:t>
            </a:r>
            <a:r>
              <a:rPr lang="pt-BR" sz="1050" dirty="0">
                <a:latin typeface="Abadi" panose="020B0604020104020204" pitchFamily="34" charset="0"/>
              </a:rPr>
              <a:t> podem ser transferidos à outra no curso normal dos negócios das </a:t>
            </a:r>
            <a:r>
              <a:rPr lang="pt-BR" sz="1050" dirty="0" err="1">
                <a:latin typeface="Abadi" panose="020B0604020104020204" pitchFamily="34" charset="0"/>
              </a:rPr>
              <a:t>Recuperandas</a:t>
            </a:r>
            <a:r>
              <a:rPr lang="pt-BR" sz="1050" dirty="0">
                <a:latin typeface="Abadi" panose="020B0604020104020204" pitchFamily="34" charset="0"/>
              </a:rPr>
              <a:t>. </a:t>
            </a:r>
          </a:p>
          <a:p>
            <a:pPr marL="128588" indent="-128588"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  <a:buFont typeface="Wingdings" panose="05000000000000000000" pitchFamily="2" charset="2"/>
              <a:buChar char="v"/>
            </a:pPr>
            <a:r>
              <a:rPr lang="pt-BR" sz="1050" b="1" dirty="0">
                <a:latin typeface="Abadi" panose="020B0604020104020204" pitchFamily="34" charset="0"/>
              </a:rPr>
              <a:t>Obtenção de Recursos</a:t>
            </a:r>
            <a:r>
              <a:rPr lang="pt-BR" sz="1050" dirty="0">
                <a:latin typeface="Abadi" panose="020B0604020104020204" pitchFamily="34" charset="0"/>
              </a:rPr>
              <a:t>: As </a:t>
            </a:r>
            <a:r>
              <a:rPr lang="pt-BR" sz="1050" dirty="0" err="1">
                <a:latin typeface="Abadi" panose="020B0604020104020204" pitchFamily="34" charset="0"/>
              </a:rPr>
              <a:t>Recuperandas</a:t>
            </a:r>
            <a:r>
              <a:rPr lang="pt-BR" sz="1050" dirty="0">
                <a:latin typeface="Abadi" panose="020B0604020104020204" pitchFamily="34" charset="0"/>
              </a:rPr>
              <a:t> poderão contrair novos financiamentos e fornecimentos, sem a necessidade de prévia autorização da AGC ou do Juízo da Recuperação, podendo celebrar mútuos, de modo a viabilizar o desenvolvimento de suas atividades, devendo, contudo, informar o Juízo da Recuperação acerca de eventuais novos financiamentos e informar ao Administrador Judicial sobre os novos fornecimentos conforme práticas desde a Data do Pedido na disponibilização de informações mensais para os Relatórios Mensais da Administração Judicial – </a:t>
            </a:r>
            <a:r>
              <a:rPr lang="pt-BR" sz="1050" dirty="0" err="1">
                <a:latin typeface="Abadi" panose="020B0604020104020204" pitchFamily="34" charset="0"/>
              </a:rPr>
              <a:t>RMAs</a:t>
            </a:r>
            <a:r>
              <a:rPr lang="pt-BR" sz="1050" dirty="0">
                <a:latin typeface="Abadi" panose="020B0604020104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050" b="1" u="sng" dirty="0"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r>
              <a:rPr lang="pt-BR" sz="1050" b="1" u="sng" dirty="0">
                <a:latin typeface="Abadi" panose="020B0604020104020204" pitchFamily="34" charset="0"/>
              </a:rPr>
              <a:t>Considerações</a:t>
            </a:r>
          </a:p>
          <a:p>
            <a:pPr algn="just">
              <a:spcBef>
                <a:spcPts val="1000"/>
              </a:spcBef>
            </a:pPr>
            <a:r>
              <a:rPr lang="pt-BR" sz="1050" b="1" u="sng" dirty="0">
                <a:latin typeface="Abadi" panose="020B0604020104020204" pitchFamily="34" charset="0"/>
              </a:rPr>
              <a:t>Importante salientar a responsabilidade do credor em informar seus dados bancários à </a:t>
            </a:r>
            <a:r>
              <a:rPr lang="pt-BR" sz="1050" b="1" u="sng" dirty="0" err="1">
                <a:latin typeface="Abadi" panose="020B0604020104020204" pitchFamily="34" charset="0"/>
              </a:rPr>
              <a:t>Recuperanda</a:t>
            </a:r>
            <a:r>
              <a:rPr lang="pt-BR" sz="1050" b="1" u="sng" dirty="0">
                <a:latin typeface="Abadi" panose="020B0604020104020204" pitchFamily="34" charset="0"/>
              </a:rPr>
              <a:t>, a fim de viabilizar o pagamento de seu crédito</a:t>
            </a:r>
            <a:r>
              <a:rPr lang="pt-BR" sz="1050" u="sng" dirty="0">
                <a:latin typeface="Abadi" panose="020B0604020104020204" pitchFamily="34" charset="0"/>
              </a:rPr>
              <a:t>.</a:t>
            </a:r>
            <a:r>
              <a:rPr lang="pt-BR" sz="1050" dirty="0">
                <a:latin typeface="Abadi" panose="020B0604020104020204" pitchFamily="34" charset="0"/>
              </a:rPr>
              <a:t> Os pagamentos que não forem realizados, em razão de credores não terem informado suas contas bancárias, não serão considerados como descumprimento do PRJ, não havendo, inclusive, a incidência de juros ou encargos moratórios. </a:t>
            </a:r>
            <a:r>
              <a:rPr lang="pt-BR" sz="1050" b="1" u="sng" dirty="0">
                <a:latin typeface="Abadi" panose="020B0604020104020204" pitchFamily="34" charset="0"/>
              </a:rPr>
              <a:t>Assim, após proceder com a adequada leitura do plano, deverão os credores, fornecer os dados bancários às </a:t>
            </a:r>
            <a:r>
              <a:rPr lang="pt-BR" sz="1050" b="1" u="sng" dirty="0" err="1">
                <a:latin typeface="Abadi" panose="020B0604020104020204" pitchFamily="34" charset="0"/>
              </a:rPr>
              <a:t>recuperandas</a:t>
            </a:r>
            <a:r>
              <a:rPr lang="pt-BR" sz="1050" b="1" u="sng" dirty="0">
                <a:latin typeface="Abadi" panose="020B0604020104020204" pitchFamily="34" charset="0"/>
              </a:rPr>
              <a:t> para oportuna transferência de valores, ENVIANDO PARA O E-MAIL INDICADO NOS AUTOS DO PROCESSO</a:t>
            </a:r>
            <a:r>
              <a:rPr lang="pt-BR" sz="1050" b="1" dirty="0">
                <a:latin typeface="Abadi" panose="020B0604020104020204" pitchFamily="34" charset="0"/>
              </a:rPr>
              <a:t>: </a:t>
            </a:r>
            <a:r>
              <a:rPr lang="pt-BR" sz="1050" b="1" u="sng" dirty="0">
                <a:latin typeface="Abadi" panose="020B0604020104020204" pitchFamily="34" charset="0"/>
                <a:hlinkClick r:id="rId3"/>
              </a:rPr>
              <a:t>financeiro.rj@artecola.com.br</a:t>
            </a:r>
            <a:r>
              <a:rPr lang="pt-BR" sz="1050" b="1" dirty="0">
                <a:latin typeface="Abadi" panose="020B0604020104020204" pitchFamily="34" charset="0"/>
              </a:rPr>
              <a:t>. </a:t>
            </a:r>
            <a:endParaRPr lang="pt-BR" sz="1050" dirty="0">
              <a:latin typeface="Abadi" panose="020B0604020104020204" pitchFamily="34" charset="0"/>
            </a:endParaRPr>
          </a:p>
          <a:p>
            <a:pPr algn="just">
              <a:spcBef>
                <a:spcPts val="1000"/>
              </a:spcBef>
            </a:pPr>
            <a:r>
              <a:rPr lang="pt-BR" sz="1050" dirty="0">
                <a:latin typeface="Abadi" panose="020B0604020104020204" pitchFamily="34" charset="0"/>
              </a:rPr>
              <a:t>As parcelas serão de, no mínimo, R$ 500,00 por credor. Caso o valor da parcela seja inferior ao determinado, o pagamento será efetuado quando houver o alcance da importância mínima.</a:t>
            </a:r>
          </a:p>
          <a:p>
            <a:pPr algn="just">
              <a:spcBef>
                <a:spcPts val="1000"/>
              </a:spcBef>
            </a:pPr>
            <a:r>
              <a:rPr lang="pt-BR" sz="1050" dirty="0">
                <a:latin typeface="Abadi" panose="020B0604020104020204" pitchFamily="34" charset="0"/>
              </a:rPr>
              <a:t>O PRJ somente poderá ser considerado descumprido, durante o prazo de 2 anos, mediante declaração judicial, conforme a Lei 11.101/2005. E, no que se refere aos pagamentos, nos termos da cláusula 12.1 do plano, considera-se descumprido o PRJ se houver mora no pagamento de 5 (cinco) parcelas consecutivas.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05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05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128588" indent="-128588"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  <a:buFont typeface="Wingdings" panose="05000000000000000000" pitchFamily="2" charset="2"/>
              <a:buChar char="v"/>
            </a:pPr>
            <a:endParaRPr lang="pt-BR" sz="1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20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PREMISSAS DA RECUPERAÇÃO JUDICIAL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863A8B-FAEB-427A-91C9-FF4050C6AC6D}"/>
              </a:ext>
            </a:extLst>
          </p:cNvPr>
          <p:cNvSpPr/>
          <p:nvPr/>
        </p:nvSpPr>
        <p:spPr>
          <a:xfrm>
            <a:off x="187018" y="1483485"/>
            <a:ext cx="11817964" cy="1555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2.2 Proposta de Pagamento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128588" indent="-128588"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  <a:buFont typeface="Wingdings" panose="05000000000000000000" pitchFamily="2" charset="2"/>
              <a:buChar char="v"/>
            </a:pPr>
            <a:endParaRPr lang="pt-BR" sz="1200" dirty="0">
              <a:latin typeface="Abadi" panose="020B060402010402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2DB7A68-4223-402E-9EAC-9723A4C89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984489"/>
              </p:ext>
            </p:extLst>
          </p:nvPr>
        </p:nvGraphicFramePr>
        <p:xfrm>
          <a:off x="187019" y="1929383"/>
          <a:ext cx="11890537" cy="4572000"/>
        </p:xfrm>
        <a:graphic>
          <a:graphicData uri="http://schemas.openxmlformats.org/drawingml/2006/table">
            <a:tbl>
              <a:tblPr/>
              <a:tblGrid>
                <a:gridCol w="1154666">
                  <a:extLst>
                    <a:ext uri="{9D8B030D-6E8A-4147-A177-3AD203B41FA5}">
                      <a16:colId xmlns:a16="http://schemas.microsoft.com/office/drawing/2014/main" val="2395651594"/>
                    </a:ext>
                  </a:extLst>
                </a:gridCol>
                <a:gridCol w="989715">
                  <a:extLst>
                    <a:ext uri="{9D8B030D-6E8A-4147-A177-3AD203B41FA5}">
                      <a16:colId xmlns:a16="http://schemas.microsoft.com/office/drawing/2014/main" val="2971855740"/>
                    </a:ext>
                  </a:extLst>
                </a:gridCol>
                <a:gridCol w="790035">
                  <a:extLst>
                    <a:ext uri="{9D8B030D-6E8A-4147-A177-3AD203B41FA5}">
                      <a16:colId xmlns:a16="http://schemas.microsoft.com/office/drawing/2014/main" val="1253130108"/>
                    </a:ext>
                  </a:extLst>
                </a:gridCol>
                <a:gridCol w="486175">
                  <a:extLst>
                    <a:ext uri="{9D8B030D-6E8A-4147-A177-3AD203B41FA5}">
                      <a16:colId xmlns:a16="http://schemas.microsoft.com/office/drawing/2014/main" val="74605425"/>
                    </a:ext>
                  </a:extLst>
                </a:gridCol>
                <a:gridCol w="651127">
                  <a:extLst>
                    <a:ext uri="{9D8B030D-6E8A-4147-A177-3AD203B41FA5}">
                      <a16:colId xmlns:a16="http://schemas.microsoft.com/office/drawing/2014/main" val="2287094809"/>
                    </a:ext>
                  </a:extLst>
                </a:gridCol>
                <a:gridCol w="651127">
                  <a:extLst>
                    <a:ext uri="{9D8B030D-6E8A-4147-A177-3AD203B41FA5}">
                      <a16:colId xmlns:a16="http://schemas.microsoft.com/office/drawing/2014/main" val="3053372187"/>
                    </a:ext>
                  </a:extLst>
                </a:gridCol>
                <a:gridCol w="651127">
                  <a:extLst>
                    <a:ext uri="{9D8B030D-6E8A-4147-A177-3AD203B41FA5}">
                      <a16:colId xmlns:a16="http://schemas.microsoft.com/office/drawing/2014/main" val="4194103412"/>
                    </a:ext>
                  </a:extLst>
                </a:gridCol>
                <a:gridCol w="616401">
                  <a:extLst>
                    <a:ext uri="{9D8B030D-6E8A-4147-A177-3AD203B41FA5}">
                      <a16:colId xmlns:a16="http://schemas.microsoft.com/office/drawing/2014/main" val="3208505383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4292982074"/>
                    </a:ext>
                  </a:extLst>
                </a:gridCol>
                <a:gridCol w="694536">
                  <a:extLst>
                    <a:ext uri="{9D8B030D-6E8A-4147-A177-3AD203B41FA5}">
                      <a16:colId xmlns:a16="http://schemas.microsoft.com/office/drawing/2014/main" val="678376563"/>
                    </a:ext>
                  </a:extLst>
                </a:gridCol>
                <a:gridCol w="767150">
                  <a:extLst>
                    <a:ext uri="{9D8B030D-6E8A-4147-A177-3AD203B41FA5}">
                      <a16:colId xmlns:a16="http://schemas.microsoft.com/office/drawing/2014/main" val="3290622205"/>
                    </a:ext>
                  </a:extLst>
                </a:gridCol>
                <a:gridCol w="1828471">
                  <a:extLst>
                    <a:ext uri="{9D8B030D-6E8A-4147-A177-3AD203B41FA5}">
                      <a16:colId xmlns:a16="http://schemas.microsoft.com/office/drawing/2014/main" val="1302377955"/>
                    </a:ext>
                  </a:extLst>
                </a:gridCol>
                <a:gridCol w="1921032">
                  <a:extLst>
                    <a:ext uri="{9D8B030D-6E8A-4147-A177-3AD203B41FA5}">
                      <a16:colId xmlns:a16="http://schemas.microsoft.com/office/drawing/2014/main" val="835291827"/>
                    </a:ext>
                  </a:extLst>
                </a:gridCol>
              </a:tblGrid>
              <a:tr h="91058">
                <a:tc gridSpan="1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BF8F00"/>
                          </a:solidFill>
                          <a:effectLst/>
                          <a:latin typeface="Abadi" panose="020B0604020104020204" pitchFamily="34" charset="0"/>
                        </a:rPr>
                        <a:t>CONDIÇÕES DO PLANO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10867"/>
                  </a:ext>
                </a:extLst>
              </a:tr>
              <a:tr h="1821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Subclasse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VALOR RJ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DESÁGIO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CARÊNCIA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INÍCIO DOS PAGAMENTOS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FIM DOS PAGAMENTOS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N° PARCELAS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PERIODICIDADE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CORREÇÃO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AMORTIZAÇÃO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RECURSOS UTILIZADOS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FORMA DE RECEBIMENTO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127833"/>
                  </a:ext>
                </a:extLst>
              </a:tr>
              <a:tr h="36423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 - Trabalhista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Até 100 salários mínimos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7.576.159,80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i) geração de caixa da empresa. Ii) poderá ocorrer antecipação de  dos pagamentos mediante a alienação de imóvel matrícula 2.342 avaliado em R$4.692.339,70 no PRJ.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Todos os credores receberão pagamentos dos créditos limitados a 100 salários mínimos.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368481"/>
                  </a:ext>
                </a:extLst>
              </a:tr>
              <a:tr h="2731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Acima de 100 salários mínimos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8.666.655,81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18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abr/21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Semestral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i) geração de caixa da empresa. ii) recursos provenientes de eventual decisão de mérito favorável na Ação FNDE.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Parcelas iguais e consecutivas.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426530"/>
                  </a:ext>
                </a:extLst>
              </a:tr>
              <a:tr h="6374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II - Garantia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Aplicável a todos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27.239.999,96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18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abr/21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mar/26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Trimestral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CDI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Nos moldes da tabela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(i) recursos obtidos com a venda dos imóveis atrelados à garantia real conforme Anexo 6.3 do PRJ; (ii) com os valores decorrentes dos alugueis dos respectivos imóveis (iii) com os recursos provenientes de eventual decisão de mérito favorável na Ação FNDE.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Durante o período de carência os valores devidos a título de encargos serão capitalizados no valor principal do Crédito com Garantia Real.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054578"/>
                  </a:ext>
                </a:extLst>
              </a:tr>
              <a:tr h="63740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III - Quirografários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Credores Parceiros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2.347.905,82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30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jan/35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Trimestral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Nos moldes da tabela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i) Recursos de Caixa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Credores Parceiros poderão optar por receber o seu respectivo Crédito, integralmente de acordo com a Lista de Credores e de forma acelerada, proporcional ao prazo de pagamento que seja concedido, sem juros, para pagamento pelas </a:t>
                      </a:r>
                      <a:r>
                        <a:rPr lang="pt-BR" sz="7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Recuperandas</a:t>
                      </a:r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169704"/>
                  </a:ext>
                </a:extLst>
              </a:tr>
              <a:tr h="45529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Demais Credores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769.834.147,54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30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jan/35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Trimestral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Nos moldes da tabela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i) 20% do crédito através de geração de caixa da empresa. ii) o valor aplicado como deságio poderá ser pago com os recursos provenientes de eventual decisão de mérito favorável na Ação FNDE.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 do deságio sujeito ao resultado da Ação do FNDE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653592"/>
                  </a:ext>
                </a:extLst>
              </a:tr>
              <a:tr h="63740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IV - ME e EPP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Credores Parceiros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24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Semestral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Nos moldes da tabela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i) Recursos de Caixa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Credores Parceiros poderão optar por receber o seu respectivo Crédito, integralmente de acordo com a Lista de Credores e de forma acelerada, proporcional ao prazo de pagamento que seja concedido, sem juros, para pagamento pelas Recuperandas.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083886"/>
                  </a:ext>
                </a:extLst>
              </a:tr>
              <a:tr h="45529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Demais Credores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1.563.626,50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24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Semestral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Nos moldes da tabela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i) 15% do crédito através de geração de caixa da empresa. ii) o valor aplicado como deságio poderá ser pago com os recursos provenientes de eventual decisão de mérito favorável na Ação FNDE.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pt-B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 do deságio sujeito ao resultado da Ação do FNDE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534969"/>
                  </a:ext>
                </a:extLst>
              </a:tr>
              <a:tr h="910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1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817.228.495,43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pt-BR" sz="750" b="0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766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980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PREMISSAS DA RECUPERAÇÃO JUDICIAL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863A8B-FAEB-427A-91C9-FF4050C6AC6D}"/>
              </a:ext>
            </a:extLst>
          </p:cNvPr>
          <p:cNvSpPr/>
          <p:nvPr/>
        </p:nvSpPr>
        <p:spPr>
          <a:xfrm>
            <a:off x="187018" y="1483485"/>
            <a:ext cx="11817964" cy="1555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2.2 Proposta de Pagamento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128588" indent="-128588"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  <a:buFont typeface="Wingdings" panose="05000000000000000000" pitchFamily="2" charset="2"/>
              <a:buChar char="v"/>
            </a:pPr>
            <a:endParaRPr lang="pt-BR" sz="1200" dirty="0">
              <a:latin typeface="Abadi" panose="020B0604020104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1FD96A5-96D7-4F3A-A846-7560A01408ED}"/>
              </a:ext>
            </a:extLst>
          </p:cNvPr>
          <p:cNvSpPr txBox="1"/>
          <p:nvPr/>
        </p:nvSpPr>
        <p:spPr>
          <a:xfrm>
            <a:off x="187017" y="1873865"/>
            <a:ext cx="1172606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050" dirty="0">
                <a:latin typeface="Abadi" panose="020B0604020104020204" pitchFamily="34" charset="0"/>
              </a:rPr>
              <a:t>Abaixo seguem as modalidades de amortização das Classes II, III e IV e informações sobre a FNDE, do qual ficam sujeitos os pagamentos de deságio das Classes I, III e IV, e as condições especiais para credores parceiros:  </a:t>
            </a:r>
            <a:endParaRPr lang="pt-BR" sz="1050" dirty="0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1E7246DA-7C8B-4CD8-AC75-E1CF9ED7B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019841"/>
              </p:ext>
            </p:extLst>
          </p:nvPr>
        </p:nvGraphicFramePr>
        <p:xfrm>
          <a:off x="301390" y="2487388"/>
          <a:ext cx="3699759" cy="2057398"/>
        </p:xfrm>
        <a:graphic>
          <a:graphicData uri="http://schemas.openxmlformats.org/drawingml/2006/table">
            <a:tbl>
              <a:tblPr/>
              <a:tblGrid>
                <a:gridCol w="1233253">
                  <a:extLst>
                    <a:ext uri="{9D8B030D-6E8A-4147-A177-3AD203B41FA5}">
                      <a16:colId xmlns:a16="http://schemas.microsoft.com/office/drawing/2014/main" val="416006892"/>
                    </a:ext>
                  </a:extLst>
                </a:gridCol>
                <a:gridCol w="1233253">
                  <a:extLst>
                    <a:ext uri="{9D8B030D-6E8A-4147-A177-3AD203B41FA5}">
                      <a16:colId xmlns:a16="http://schemas.microsoft.com/office/drawing/2014/main" val="1253976295"/>
                    </a:ext>
                  </a:extLst>
                </a:gridCol>
                <a:gridCol w="1233253">
                  <a:extLst>
                    <a:ext uri="{9D8B030D-6E8A-4147-A177-3AD203B41FA5}">
                      <a16:colId xmlns:a16="http://schemas.microsoft.com/office/drawing/2014/main" val="1228794290"/>
                    </a:ext>
                  </a:extLst>
                </a:gridCol>
              </a:tblGrid>
              <a:tr h="293914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Fluxo de Amortização - Créditos com Garantia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84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785063"/>
                  </a:ext>
                </a:extLst>
              </a:tr>
              <a:tr h="293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Ano de Pagamento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Amortização Anual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Amortização Trimestral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825513"/>
                  </a:ext>
                </a:extLst>
              </a:tr>
              <a:tr h="293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7658083"/>
                  </a:ext>
                </a:extLst>
              </a:tr>
              <a:tr h="293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223205"/>
                  </a:ext>
                </a:extLst>
              </a:tr>
              <a:tr h="293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56843"/>
                  </a:ext>
                </a:extLst>
              </a:tr>
              <a:tr h="293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2006386"/>
                  </a:ext>
                </a:extLst>
              </a:tr>
              <a:tr h="293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190009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98002B7-59EB-4236-AD56-D48F6EBA5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867363"/>
              </p:ext>
            </p:extLst>
          </p:nvPr>
        </p:nvGraphicFramePr>
        <p:xfrm>
          <a:off x="4290464" y="2487388"/>
          <a:ext cx="3461562" cy="2057400"/>
        </p:xfrm>
        <a:graphic>
          <a:graphicData uri="http://schemas.openxmlformats.org/drawingml/2006/table">
            <a:tbl>
              <a:tblPr/>
              <a:tblGrid>
                <a:gridCol w="1730781">
                  <a:extLst>
                    <a:ext uri="{9D8B030D-6E8A-4147-A177-3AD203B41FA5}">
                      <a16:colId xmlns:a16="http://schemas.microsoft.com/office/drawing/2014/main" val="515665636"/>
                    </a:ext>
                  </a:extLst>
                </a:gridCol>
                <a:gridCol w="1730781">
                  <a:extLst>
                    <a:ext uri="{9D8B030D-6E8A-4147-A177-3AD203B41FA5}">
                      <a16:colId xmlns:a16="http://schemas.microsoft.com/office/drawing/2014/main" val="1484254797"/>
                    </a:ext>
                  </a:extLst>
                </a:gridCol>
              </a:tblGrid>
              <a:tr h="9020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Fluxo de Amortização - Créditos Quirografários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99615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Amortização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167358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 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114776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0,90%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915427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563059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491572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3,30%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10191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3,70%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665837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4,00%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082692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6,40%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853720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8,70%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130349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1371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13,30%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060641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14,50%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539001"/>
                  </a:ext>
                </a:extLst>
              </a:tr>
              <a:tr h="6067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14 e 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15,70%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710973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608C8704-DED8-43F0-BF36-111E33C31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624971"/>
              </p:ext>
            </p:extLst>
          </p:nvPr>
        </p:nvGraphicFramePr>
        <p:xfrm>
          <a:off x="8071463" y="2505776"/>
          <a:ext cx="3642884" cy="2057400"/>
        </p:xfrm>
        <a:graphic>
          <a:graphicData uri="http://schemas.openxmlformats.org/drawingml/2006/table">
            <a:tbl>
              <a:tblPr/>
              <a:tblGrid>
                <a:gridCol w="1821442">
                  <a:extLst>
                    <a:ext uri="{9D8B030D-6E8A-4147-A177-3AD203B41FA5}">
                      <a16:colId xmlns:a16="http://schemas.microsoft.com/office/drawing/2014/main" val="2447687801"/>
                    </a:ext>
                  </a:extLst>
                </a:gridCol>
                <a:gridCol w="1821442">
                  <a:extLst>
                    <a:ext uri="{9D8B030D-6E8A-4147-A177-3AD203B41FA5}">
                      <a16:colId xmlns:a16="http://schemas.microsoft.com/office/drawing/2014/main" val="3475450368"/>
                    </a:ext>
                  </a:extLst>
                </a:gridCol>
              </a:tblGrid>
              <a:tr h="3446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Fluxo de Amortização - Créditos ME e EPP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191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Amortização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669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 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945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0,90%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634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455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425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3,30%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916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3,70%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319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4,00%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192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6,40%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301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8,70%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734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260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13,30%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190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14,50%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109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14 e 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15,70%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264104"/>
                  </a:ext>
                </a:extLst>
              </a:tr>
            </a:tbl>
          </a:graphicData>
        </a:graphic>
      </p:graphicFrame>
      <p:sp>
        <p:nvSpPr>
          <p:cNvPr id="12" name="Retângulo 11">
            <a:extLst>
              <a:ext uri="{FF2B5EF4-FFF2-40B4-BE49-F238E27FC236}">
                <a16:creationId xmlns:a16="http://schemas.microsoft.com/office/drawing/2014/main" id="{DC3B9501-7B94-4042-8B78-1454AA9E760E}"/>
              </a:ext>
            </a:extLst>
          </p:cNvPr>
          <p:cNvSpPr/>
          <p:nvPr/>
        </p:nvSpPr>
        <p:spPr>
          <a:xfrm>
            <a:off x="218115" y="2241167"/>
            <a:ext cx="6463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b="1" u="sng" dirty="0">
                <a:solidFill>
                  <a:srgbClr val="000000"/>
                </a:solidFill>
                <a:latin typeface="Abadi" panose="020B0604020104020204" pitchFamily="34" charset="0"/>
              </a:rPr>
              <a:t>Tabela 1</a:t>
            </a:r>
            <a:endParaRPr lang="pt-BR" sz="1000" u="sng" dirty="0">
              <a:latin typeface="Abadi" panose="020B0604020104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2FA45A5-143C-4934-B4ED-3BD71CD73FA1}"/>
              </a:ext>
            </a:extLst>
          </p:cNvPr>
          <p:cNvSpPr/>
          <p:nvPr/>
        </p:nvSpPr>
        <p:spPr>
          <a:xfrm>
            <a:off x="278950" y="4883204"/>
            <a:ext cx="11634099" cy="766364"/>
          </a:xfrm>
          <a:prstGeom prst="rect">
            <a:avLst/>
          </a:prstGeom>
          <a:solidFill>
            <a:srgbClr val="E0E0E0"/>
          </a:solidFill>
        </p:spPr>
        <p:txBody>
          <a:bodyPr wrap="square">
            <a:spAutoFit/>
          </a:bodyPr>
          <a:lstStyle/>
          <a:p>
            <a:pPr marL="242588" indent="-242588" algn="just" defTabSz="970352">
              <a:lnSpc>
                <a:spcPct val="90000"/>
              </a:lnSpc>
              <a:spcBef>
                <a:spcPts val="907"/>
              </a:spcBef>
              <a:buFont typeface="Arial" panose="020B0604020202020204" pitchFamily="34" charset="0"/>
              <a:buChar char="•"/>
              <a:defRPr/>
            </a:pPr>
            <a:r>
              <a:rPr lang="pt-BR" sz="800" b="1" u="sng" dirty="0">
                <a:solidFill>
                  <a:srgbClr val="1E1E1E"/>
                </a:solidFill>
                <a:latin typeface="Abadi" panose="020B0604020104020204" pitchFamily="34" charset="0"/>
              </a:rPr>
              <a:t>FNDE Procedente:</a:t>
            </a:r>
            <a:r>
              <a:rPr lang="pt-BR" sz="800" b="1" dirty="0">
                <a:solidFill>
                  <a:srgbClr val="1E1E1E"/>
                </a:solidFill>
                <a:latin typeface="Abadi" panose="020B0604020104020204" pitchFamily="34" charset="0"/>
              </a:rPr>
              <a:t> </a:t>
            </a:r>
            <a:r>
              <a:rPr lang="pt-BR" sz="800" dirty="0">
                <a:solidFill>
                  <a:srgbClr val="1E1E1E"/>
                </a:solidFill>
                <a:latin typeface="Abadi" panose="020B0604020104020204" pitchFamily="34" charset="0"/>
              </a:rPr>
              <a:t>Julgando procedente a ação da recuperanda ao FNDE, os valores recebidos deste processo serão destinados ao pagamento dos credores, sendo que os créditos serão atualizados pela CDI desde a data do pedido de RJ, até o efetivo pagamento. Caso haja sobra de valor, o mesmo será destinado ao </a:t>
            </a:r>
            <a:r>
              <a:rPr lang="pt-BR" sz="800" dirty="0">
                <a:solidFill>
                  <a:srgbClr val="000000"/>
                </a:solidFill>
                <a:latin typeface="Abadi" panose="020B0604020104020204" pitchFamily="34" charset="0"/>
              </a:rPr>
              <a:t>pagamento da classe garantia real e caso ainda haja valor excedente, o mesmo será destinado para a atividade da empresa.</a:t>
            </a:r>
          </a:p>
          <a:p>
            <a:pPr marL="242588" indent="-242588" algn="just" defTabSz="970352">
              <a:lnSpc>
                <a:spcPct val="90000"/>
              </a:lnSpc>
              <a:spcBef>
                <a:spcPts val="907"/>
              </a:spcBef>
              <a:buFont typeface="Arial" panose="020B0604020202020204" pitchFamily="34" charset="0"/>
              <a:buChar char="•"/>
              <a:defRPr/>
            </a:pPr>
            <a:r>
              <a:rPr lang="pt-BR" sz="800" b="1" u="sng" dirty="0">
                <a:solidFill>
                  <a:srgbClr val="1E1E1E"/>
                </a:solidFill>
                <a:latin typeface="Abadi" panose="020B0604020104020204" pitchFamily="34" charset="0"/>
              </a:rPr>
              <a:t>FNDE Improcedente:</a:t>
            </a:r>
            <a:r>
              <a:rPr lang="pt-BR" sz="800" b="1" dirty="0">
                <a:solidFill>
                  <a:srgbClr val="1E1E1E"/>
                </a:solidFill>
                <a:latin typeface="Abadi" panose="020B0604020104020204" pitchFamily="34" charset="0"/>
              </a:rPr>
              <a:t> </a:t>
            </a:r>
            <a:r>
              <a:rPr lang="pt-BR" sz="800" dirty="0">
                <a:solidFill>
                  <a:srgbClr val="1E1E1E"/>
                </a:solidFill>
                <a:latin typeface="Abadi" panose="020B0604020104020204" pitchFamily="34" charset="0"/>
              </a:rPr>
              <a:t>Caso as Recuperandas não tenham êxito na ação, os créditos quirografários </a:t>
            </a:r>
            <a:r>
              <a:rPr lang="pt-BR" sz="800" u="sng" dirty="0">
                <a:solidFill>
                  <a:srgbClr val="1E1E1E"/>
                </a:solidFill>
                <a:latin typeface="Abadi" panose="020B0604020104020204" pitchFamily="34" charset="0"/>
              </a:rPr>
              <a:t>serão considerados quitados após o pagamento das parcelas previstas na tabela apresentada.</a:t>
            </a:r>
          </a:p>
          <a:p>
            <a:pPr marL="242588" indent="-242588" algn="just" defTabSz="970352">
              <a:lnSpc>
                <a:spcPct val="90000"/>
              </a:lnSpc>
              <a:spcBef>
                <a:spcPts val="907"/>
              </a:spcBef>
              <a:buFont typeface="Arial" panose="020B0604020202020204" pitchFamily="34" charset="0"/>
              <a:buChar char="•"/>
              <a:defRPr/>
            </a:pPr>
            <a:r>
              <a:rPr lang="pt-BR" sz="800" u="sng" dirty="0">
                <a:latin typeface="Abadi" panose="020B0604020104020204" pitchFamily="34" charset="0"/>
              </a:rPr>
              <a:t>Maiores detalhes podem ser contemplados no item 4.2 “Ação FNDE”.</a:t>
            </a:r>
            <a:endParaRPr lang="pt-BR" sz="800" u="sng" dirty="0">
              <a:solidFill>
                <a:srgbClr val="1E1E1E"/>
              </a:solidFill>
              <a:latin typeface="Abadi" panose="020B0604020104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6187DB2-3B45-4BAC-ACF1-1E59CF81924B}"/>
              </a:ext>
            </a:extLst>
          </p:cNvPr>
          <p:cNvSpPr/>
          <p:nvPr/>
        </p:nvSpPr>
        <p:spPr>
          <a:xfrm>
            <a:off x="187017" y="4641264"/>
            <a:ext cx="135485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b="1" u="sng" dirty="0">
                <a:solidFill>
                  <a:srgbClr val="000000"/>
                </a:solidFill>
                <a:latin typeface="Abadi" panose="020B0604020104020204" pitchFamily="34" charset="0"/>
              </a:rPr>
              <a:t>Resultado Ação FNDE</a:t>
            </a:r>
            <a:endParaRPr lang="pt-BR" sz="1000" u="sng" dirty="0">
              <a:latin typeface="Abadi" panose="020B0604020104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4DA134B-7C26-44BF-BA66-CBEFD0AA6A40}"/>
              </a:ext>
            </a:extLst>
          </p:cNvPr>
          <p:cNvSpPr/>
          <p:nvPr/>
        </p:nvSpPr>
        <p:spPr>
          <a:xfrm>
            <a:off x="4284971" y="2261454"/>
            <a:ext cx="6463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b="1" u="sng" dirty="0">
                <a:solidFill>
                  <a:srgbClr val="000000"/>
                </a:solidFill>
                <a:latin typeface="Abadi" panose="020B0604020104020204" pitchFamily="34" charset="0"/>
              </a:rPr>
              <a:t>Tabela 2</a:t>
            </a:r>
            <a:endParaRPr lang="pt-BR" sz="1000" u="sng" dirty="0">
              <a:latin typeface="Abadi" panose="020B060402010402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0E2A186-D419-469E-A1D7-81E20D0E0154}"/>
              </a:ext>
            </a:extLst>
          </p:cNvPr>
          <p:cNvSpPr/>
          <p:nvPr/>
        </p:nvSpPr>
        <p:spPr>
          <a:xfrm>
            <a:off x="8099024" y="2284169"/>
            <a:ext cx="6463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b="1" u="sng" dirty="0">
                <a:solidFill>
                  <a:srgbClr val="000000"/>
                </a:solidFill>
                <a:latin typeface="Abadi" panose="020B0604020104020204" pitchFamily="34" charset="0"/>
              </a:rPr>
              <a:t>Tabela 3</a:t>
            </a:r>
            <a:endParaRPr lang="pt-BR" sz="1000" u="sng" dirty="0">
              <a:latin typeface="Abadi" panose="020B0604020104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8E6A30E-5525-41E7-B3C8-F1D3BFDA3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14276"/>
              </p:ext>
            </p:extLst>
          </p:nvPr>
        </p:nvGraphicFramePr>
        <p:xfrm>
          <a:off x="289138" y="5735954"/>
          <a:ext cx="11677829" cy="893445"/>
        </p:xfrm>
        <a:graphic>
          <a:graphicData uri="http://schemas.openxmlformats.org/drawingml/2006/table">
            <a:tbl>
              <a:tblPr/>
              <a:tblGrid>
                <a:gridCol w="3184318">
                  <a:extLst>
                    <a:ext uri="{9D8B030D-6E8A-4147-A177-3AD203B41FA5}">
                      <a16:colId xmlns:a16="http://schemas.microsoft.com/office/drawing/2014/main" val="88893484"/>
                    </a:ext>
                  </a:extLst>
                </a:gridCol>
                <a:gridCol w="8493511">
                  <a:extLst>
                    <a:ext uri="{9D8B030D-6E8A-4147-A177-3AD203B41FA5}">
                      <a16:colId xmlns:a16="http://schemas.microsoft.com/office/drawing/2014/main" val="2587817097"/>
                    </a:ext>
                  </a:extLst>
                </a:gridCol>
              </a:tblGrid>
              <a:tr h="16192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Credores Parceiros - Quirografários e ME e EPP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C6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45254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Requisitos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Os Credores Quirografários e os Credores ME e EPP que mantiverem os contratos atuais ou celebrarem novos contratos com as Recuperandas poderão optar por receber o seu respectivo Crédito, integralmente de acordo com a Lista de Credores e de forma acelerada, proporcional ao prazo de pagamento que seja concedido, sem juros, para pagamento pelas Recuperandas.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315479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Aceleração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 aceleração da amortização do Crédito do Credor Quirografário ou do Credor ME e EPP será feita à razão de 0,07% (limitado a 4%) do valor líquido da nota fiscal de venda ou prestação de serviços, por dia de prazo concedido e aumento do limite de crédito existente.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7772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Adesão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Para aderir à presente opção de pagamento, o Credor Quirografário ou Credor ME e EPP deverá celebrar um novo contrato ou aditamento pelo período mínimo de prazo para pagamento e limite, sem juros, concedido às </a:t>
                      </a:r>
                      <a:r>
                        <a:rPr lang="pt-B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Recuperandas</a:t>
                      </a: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, de 15 (quinze) dias para cada nota fiscal de venda ou prestação de serviços.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72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883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PRESTAÇÃO DE CONTAS DOS PAGAMENTOS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863A8B-FAEB-427A-91C9-FF4050C6AC6D}"/>
              </a:ext>
            </a:extLst>
          </p:cNvPr>
          <p:cNvSpPr/>
          <p:nvPr/>
        </p:nvSpPr>
        <p:spPr>
          <a:xfrm>
            <a:off x="187018" y="1483485"/>
            <a:ext cx="11817964" cy="1555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3.1 Resumo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128588" indent="-128588"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  <a:buFont typeface="Wingdings" panose="05000000000000000000" pitchFamily="2" charset="2"/>
              <a:buChar char="v"/>
            </a:pPr>
            <a:endParaRPr lang="pt-BR" sz="1200" dirty="0">
              <a:latin typeface="Abadi" panose="020B060402010402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B259B02-F669-4DFE-B6C0-49A660852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535474"/>
              </p:ext>
            </p:extLst>
          </p:nvPr>
        </p:nvGraphicFramePr>
        <p:xfrm>
          <a:off x="187017" y="1903447"/>
          <a:ext cx="11729366" cy="2916936"/>
        </p:xfrm>
        <a:graphic>
          <a:graphicData uri="http://schemas.openxmlformats.org/drawingml/2006/table">
            <a:tbl>
              <a:tblPr/>
              <a:tblGrid>
                <a:gridCol w="1420104">
                  <a:extLst>
                    <a:ext uri="{9D8B030D-6E8A-4147-A177-3AD203B41FA5}">
                      <a16:colId xmlns:a16="http://schemas.microsoft.com/office/drawing/2014/main" val="492705185"/>
                    </a:ext>
                  </a:extLst>
                </a:gridCol>
                <a:gridCol w="1217232">
                  <a:extLst>
                    <a:ext uri="{9D8B030D-6E8A-4147-A177-3AD203B41FA5}">
                      <a16:colId xmlns:a16="http://schemas.microsoft.com/office/drawing/2014/main" val="4096514892"/>
                    </a:ext>
                  </a:extLst>
                </a:gridCol>
                <a:gridCol w="971649">
                  <a:extLst>
                    <a:ext uri="{9D8B030D-6E8A-4147-A177-3AD203B41FA5}">
                      <a16:colId xmlns:a16="http://schemas.microsoft.com/office/drawing/2014/main" val="3668614990"/>
                    </a:ext>
                  </a:extLst>
                </a:gridCol>
                <a:gridCol w="800811">
                  <a:extLst>
                    <a:ext uri="{9D8B030D-6E8A-4147-A177-3AD203B41FA5}">
                      <a16:colId xmlns:a16="http://schemas.microsoft.com/office/drawing/2014/main" val="1557117266"/>
                    </a:ext>
                  </a:extLst>
                </a:gridCol>
                <a:gridCol w="800811">
                  <a:extLst>
                    <a:ext uri="{9D8B030D-6E8A-4147-A177-3AD203B41FA5}">
                      <a16:colId xmlns:a16="http://schemas.microsoft.com/office/drawing/2014/main" val="2819724360"/>
                    </a:ext>
                  </a:extLst>
                </a:gridCol>
                <a:gridCol w="1273288">
                  <a:extLst>
                    <a:ext uri="{9D8B030D-6E8A-4147-A177-3AD203B41FA5}">
                      <a16:colId xmlns:a16="http://schemas.microsoft.com/office/drawing/2014/main" val="943876900"/>
                    </a:ext>
                  </a:extLst>
                </a:gridCol>
                <a:gridCol w="856868">
                  <a:extLst>
                    <a:ext uri="{9D8B030D-6E8A-4147-A177-3AD203B41FA5}">
                      <a16:colId xmlns:a16="http://schemas.microsoft.com/office/drawing/2014/main" val="749743664"/>
                    </a:ext>
                  </a:extLst>
                </a:gridCol>
                <a:gridCol w="683360">
                  <a:extLst>
                    <a:ext uri="{9D8B030D-6E8A-4147-A177-3AD203B41FA5}">
                      <a16:colId xmlns:a16="http://schemas.microsoft.com/office/drawing/2014/main" val="1594525737"/>
                    </a:ext>
                  </a:extLst>
                </a:gridCol>
                <a:gridCol w="982486">
                  <a:extLst>
                    <a:ext uri="{9D8B030D-6E8A-4147-A177-3AD203B41FA5}">
                      <a16:colId xmlns:a16="http://schemas.microsoft.com/office/drawing/2014/main" val="2290643622"/>
                    </a:ext>
                  </a:extLst>
                </a:gridCol>
                <a:gridCol w="2722757">
                  <a:extLst>
                    <a:ext uri="{9D8B030D-6E8A-4147-A177-3AD203B41FA5}">
                      <a16:colId xmlns:a16="http://schemas.microsoft.com/office/drawing/2014/main" val="1909028767"/>
                    </a:ext>
                  </a:extLst>
                </a:gridCol>
              </a:tblGrid>
              <a:tr h="96979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BF8F00"/>
                          </a:solidFill>
                          <a:effectLst/>
                          <a:latin typeface="Abadi" panose="020B0604020104020204" pitchFamily="34" charset="0"/>
                        </a:rPr>
                        <a:t>CONDIÇÕES DO PLANO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ATUALIZAÇÃO EM MARÇO DE 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85874"/>
                  </a:ext>
                </a:extLst>
              </a:tr>
              <a:tr h="19395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Subclasse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VALOR RJ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INÍCIO DOS PAGAMENTOS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FIM DOS PAGAMENTOS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VALOR APÓS DESÁGIO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EM ATRASO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 VENCER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OBSERVAÇÃO DA ADMINISTRAÇÃO JUDICIAL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032702"/>
                  </a:ext>
                </a:extLst>
              </a:tr>
              <a:tr h="7758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7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 - Trabalhista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Até 100 salários mínimos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7.576.159,80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7.576.159,80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3.464.069,66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4.112.090,14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Os valores não pagos até o momento dizem respeito a habilitações de créditos que restaram líquidas durante o cumprimento do plano, de modo que o prazo de 12 meses passou a contar da efetiva liquidez ou ainda pendentes de liquidação. Além disso, o valor de </a:t>
                      </a:r>
                      <a:r>
                        <a:rPr lang="pt-BR" sz="870" b="1" i="0" u="sng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R$2.772.690,74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pertence a processos da </a:t>
                      </a:r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Gatron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, da qual a </a:t>
                      </a:r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Artecola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aguarda que sejam assumidos pela outra </a:t>
                      </a:r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Recuperanda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620714"/>
                  </a:ext>
                </a:extLst>
              </a:tr>
              <a:tr h="2909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Acima de 100 salários mínimos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8.666.655,81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1.733.331,16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1.733.331,16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 valor de </a:t>
                      </a:r>
                      <a:r>
                        <a:rPr lang="pt-BR" sz="870" b="1" i="0" u="sng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R$3.003.761,10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refere-se a processos da </a:t>
                      </a:r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Gatron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, da qual a </a:t>
                      </a:r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Artecola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estima que sejam assumidos pela outra </a:t>
                      </a:r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Recuperanda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084255"/>
                  </a:ext>
                </a:extLst>
              </a:tr>
              <a:tr h="9697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II - Garantia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Aplicável a todos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27.239.999,96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mar/26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27.239.999,96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27.239.999,96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757838"/>
                  </a:ext>
                </a:extLst>
              </a:tr>
              <a:tr h="2909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7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III - Quirografários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Credores Parceiros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2.347.905,82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jan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2.347.905,82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39.828,15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2.308.077,67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 corresponde à forma acelerada, proporcional ao prazo de pagamento concedido, conforme Plano de Recuperação Judicial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87045"/>
                  </a:ext>
                </a:extLst>
              </a:tr>
              <a:tr h="969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Demais Credores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769.834.147,54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jan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153.966.829,51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153.966.829,51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216869"/>
                  </a:ext>
                </a:extLst>
              </a:tr>
              <a:tr h="96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7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Classe IV - ME e EPP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Credores Parceiros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558587"/>
                  </a:ext>
                </a:extLst>
              </a:tr>
              <a:tr h="969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Demais Credores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1.563.626,50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234.543,98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234.543,98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188174"/>
                  </a:ext>
                </a:extLst>
              </a:tr>
              <a:tr h="9697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1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1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817.228.495,43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1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193.098.770,23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1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3.503.897,81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1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870" b="1" i="0" u="none" strike="noStrike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189.594.872,42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70" b="0" i="0" u="none" strike="noStrike" dirty="0">
                          <a:solidFill>
                            <a:srgbClr val="FFFFFF"/>
                          </a:solidFill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51295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5858984"/>
              </p:ext>
            </p:extLst>
          </p:nvPr>
        </p:nvGraphicFramePr>
        <p:xfrm>
          <a:off x="2152418" y="4961920"/>
          <a:ext cx="7887164" cy="1730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0802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PRESTAÇÃO DE CONTAS DOS PAGAMENTOS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863A8B-FAEB-427A-91C9-FF4050C6AC6D}"/>
              </a:ext>
            </a:extLst>
          </p:cNvPr>
          <p:cNvSpPr/>
          <p:nvPr/>
        </p:nvSpPr>
        <p:spPr>
          <a:xfrm>
            <a:off x="187018" y="1483485"/>
            <a:ext cx="11817964" cy="340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  <a:buClr>
                <a:srgbClr val="B48A20"/>
              </a:buClr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3.2 Classe I - Trabalhista</a:t>
            </a:r>
            <a:endParaRPr lang="pt-BR" sz="1200" dirty="0">
              <a:latin typeface="Abadi" panose="020B0604020104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408E73-F72A-41C4-81BD-9226A44C70A2}"/>
              </a:ext>
            </a:extLst>
          </p:cNvPr>
          <p:cNvSpPr/>
          <p:nvPr/>
        </p:nvSpPr>
        <p:spPr>
          <a:xfrm>
            <a:off x="187018" y="1911401"/>
            <a:ext cx="11640329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1000"/>
              </a:spcBef>
            </a:pP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A recuperanda iniciou os </a:t>
            </a:r>
            <a:r>
              <a:rPr lang="pt-BR" sz="1000" dirty="0">
                <a:latin typeface="Abadi" panose="020B0604020104020204" pitchFamily="34" charset="0"/>
              </a:rPr>
              <a:t>pagamentos à Classe Trabalhista em outubro/2019, priorizando a quitação dos créditos abaixo de R$ 5 mil. Até o momento, considera-se o valor pago total de </a:t>
            </a:r>
            <a:r>
              <a:rPr lang="pt-BR" sz="1000" b="1" u="sng" dirty="0">
                <a:latin typeface="Abadi" panose="020B0604020104020204" pitchFamily="34" charset="0"/>
              </a:rPr>
              <a:t>R$ 3.464.069,66</a:t>
            </a:r>
            <a:r>
              <a:rPr lang="pt-BR" sz="1000" dirty="0">
                <a:latin typeface="Abadi" panose="020B0604020104020204" pitchFamily="34" charset="0"/>
              </a:rPr>
              <a:t> sendo </a:t>
            </a:r>
            <a:r>
              <a:rPr lang="pt-BR" sz="1000" u="sng" dirty="0">
                <a:latin typeface="Abadi" panose="020B0604020104020204" pitchFamily="34" charset="0"/>
              </a:rPr>
              <a:t>R$ 2.948.656,83</a:t>
            </a:r>
            <a:r>
              <a:rPr lang="pt-BR" sz="1000" dirty="0">
                <a:latin typeface="Abadi" panose="020B0604020104020204" pitchFamily="34" charset="0"/>
              </a:rPr>
              <a:t> de pagamento do principal,  R$ 500.837,94 referente ao depósito de FGTS (</a:t>
            </a:r>
            <a:r>
              <a:rPr lang="pt-BR" sz="1000" u="sng" dirty="0">
                <a:latin typeface="Abadi" panose="020B0604020104020204" pitchFamily="34" charset="0"/>
              </a:rPr>
              <a:t>R$ 410.281,25</a:t>
            </a:r>
            <a:r>
              <a:rPr lang="pt-BR" sz="1000" dirty="0">
                <a:latin typeface="Abadi" panose="020B0604020104020204" pitchFamily="34" charset="0"/>
              </a:rPr>
              <a:t> de 40% de multa destinado ao colaborador e 10% do governo) e </a:t>
            </a:r>
            <a:r>
              <a:rPr lang="pt-BR" sz="1000" u="sng" dirty="0">
                <a:latin typeface="Abadi" panose="020B0604020104020204" pitchFamily="34" charset="0"/>
              </a:rPr>
              <a:t>R$ 15.131,58</a:t>
            </a:r>
            <a:r>
              <a:rPr lang="pt-BR" sz="1000" dirty="0">
                <a:latin typeface="Abadi" panose="020B0604020104020204" pitchFamily="34" charset="0"/>
              </a:rPr>
              <a:t> do FGTS da competência de dezembro/2017, além de </a:t>
            </a:r>
            <a:r>
              <a:rPr lang="pt-BR" sz="1000" u="sng" dirty="0">
                <a:latin typeface="Abadi" panose="020B0604020104020204" pitchFamily="34" charset="0"/>
              </a:rPr>
              <a:t>R$ 90.000,00</a:t>
            </a:r>
            <a:r>
              <a:rPr lang="pt-BR" sz="1000" dirty="0">
                <a:latin typeface="Abadi" panose="020B0604020104020204" pitchFamily="34" charset="0"/>
              </a:rPr>
              <a:t> destinado a dois credores, cujo crédito </a:t>
            </a: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foi assumido e quitado por outras empresas </a:t>
            </a:r>
            <a:r>
              <a:rPr lang="pt-BR" sz="1000" dirty="0">
                <a:latin typeface="Abadi" panose="020B0604020104020204" pitchFamily="34" charset="0"/>
              </a:rPr>
              <a:t>envolvidas</a:t>
            </a:r>
            <a:r>
              <a:rPr lang="pt-BR" sz="1000" baseline="30000" dirty="0">
                <a:latin typeface="Abadi" panose="020B0604020104020204" pitchFamily="34" charset="0"/>
              </a:rPr>
              <a:t> </a:t>
            </a: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no processo. </a:t>
            </a:r>
            <a:r>
              <a:rPr lang="pt-BR" sz="1000" dirty="0">
                <a:latin typeface="Abadi" panose="020B0604020104020204" pitchFamily="34" charset="0"/>
              </a:rPr>
              <a:t>Os demais credores até 100 salários mínimos que não foram pagos respeitam as seguintes particularidades: processos em andamento (ilíquidos); valores oriundos da empresa </a:t>
            </a:r>
            <a:r>
              <a:rPr lang="pt-BR" sz="1000" dirty="0" err="1">
                <a:latin typeface="Abadi" panose="020B0604020104020204" pitchFamily="34" charset="0"/>
              </a:rPr>
              <a:t>Gatron</a:t>
            </a:r>
            <a:r>
              <a:rPr lang="pt-BR" sz="1000" dirty="0">
                <a:latin typeface="Abadi" panose="020B0604020104020204" pitchFamily="34" charset="0"/>
              </a:rPr>
              <a:t> da qual a Artecola espera a </a:t>
            </a: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homologação do Plano correspondente, pois a própria </a:t>
            </a:r>
            <a:r>
              <a:rPr lang="pt-BR" sz="1000" dirty="0" err="1">
                <a:solidFill>
                  <a:srgbClr val="000000"/>
                </a:solidFill>
                <a:latin typeface="Abadi" panose="020B0604020104020204" pitchFamily="34" charset="0"/>
              </a:rPr>
              <a:t>Gatron</a:t>
            </a: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 realizará a quitação; ausência de dados bancários; discussão sobre a origem da Classe; habilitação posterior. O prazo para quitação dos credores até 100 salários mínimos é de 12 meses após a homologação do PRJ ou definitiva habilitação, portanto, dos valores líquidos, segue programação de pagamento da empresa: </a:t>
            </a:r>
            <a:endParaRPr lang="pt-BR" sz="1000" b="1" dirty="0">
              <a:solidFill>
                <a:srgbClr val="B48420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C840E1C3-EB30-44E8-8E1C-BC484A1DB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071838"/>
              </p:ext>
            </p:extLst>
          </p:nvPr>
        </p:nvGraphicFramePr>
        <p:xfrm>
          <a:off x="275836" y="3129342"/>
          <a:ext cx="11640328" cy="411480"/>
        </p:xfrm>
        <a:graphic>
          <a:graphicData uri="http://schemas.openxmlformats.org/drawingml/2006/table">
            <a:tbl>
              <a:tblPr/>
              <a:tblGrid>
                <a:gridCol w="1733167">
                  <a:extLst>
                    <a:ext uri="{9D8B030D-6E8A-4147-A177-3AD203B41FA5}">
                      <a16:colId xmlns:a16="http://schemas.microsoft.com/office/drawing/2014/main" val="2496143127"/>
                    </a:ext>
                  </a:extLst>
                </a:gridCol>
                <a:gridCol w="1569220">
                  <a:extLst>
                    <a:ext uri="{9D8B030D-6E8A-4147-A177-3AD203B41FA5}">
                      <a16:colId xmlns:a16="http://schemas.microsoft.com/office/drawing/2014/main" val="3079409346"/>
                    </a:ext>
                  </a:extLst>
                </a:gridCol>
                <a:gridCol w="1569220">
                  <a:extLst>
                    <a:ext uri="{9D8B030D-6E8A-4147-A177-3AD203B41FA5}">
                      <a16:colId xmlns:a16="http://schemas.microsoft.com/office/drawing/2014/main" val="2464297679"/>
                    </a:ext>
                  </a:extLst>
                </a:gridCol>
                <a:gridCol w="1569220">
                  <a:extLst>
                    <a:ext uri="{9D8B030D-6E8A-4147-A177-3AD203B41FA5}">
                      <a16:colId xmlns:a16="http://schemas.microsoft.com/office/drawing/2014/main" val="4252238458"/>
                    </a:ext>
                  </a:extLst>
                </a:gridCol>
                <a:gridCol w="1733167">
                  <a:extLst>
                    <a:ext uri="{9D8B030D-6E8A-4147-A177-3AD203B41FA5}">
                      <a16:colId xmlns:a16="http://schemas.microsoft.com/office/drawing/2014/main" val="1272286442"/>
                    </a:ext>
                  </a:extLst>
                </a:gridCol>
                <a:gridCol w="1733167">
                  <a:extLst>
                    <a:ext uri="{9D8B030D-6E8A-4147-A177-3AD203B41FA5}">
                      <a16:colId xmlns:a16="http://schemas.microsoft.com/office/drawing/2014/main" val="197622209"/>
                    </a:ext>
                  </a:extLst>
                </a:gridCol>
                <a:gridCol w="1733167">
                  <a:extLst>
                    <a:ext uri="{9D8B030D-6E8A-4147-A177-3AD203B41FA5}">
                      <a16:colId xmlns:a16="http://schemas.microsoft.com/office/drawing/2014/main" val="3608163818"/>
                    </a:ext>
                  </a:extLst>
                </a:gridCol>
              </a:tblGrid>
              <a:tr h="129587">
                <a:tc gridSpan="7"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VENCIMENTOS DE CRÉDITO LÍQUIDOS: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C6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08783"/>
                  </a:ext>
                </a:extLst>
              </a:tr>
              <a:tr h="129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out/20</a:t>
                      </a:r>
                      <a:r>
                        <a:rPr lang="pt-BR" sz="900" b="1" kern="1200" baseline="300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jan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/21</a:t>
                      </a:r>
                      <a:r>
                        <a:rPr lang="pt-BR" sz="900" b="1" kern="1200" baseline="300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abr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mai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jun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nov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/21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810514"/>
                  </a:ext>
                </a:extLst>
              </a:tr>
              <a:tr h="129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R$101.357,41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R$4.614,84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R$78.558,38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R$25.456,94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R$102.760,15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R$168.586,65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R$481.334,37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791580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33608815-C094-46D2-8C2F-6371C538CEE9}"/>
              </a:ext>
            </a:extLst>
          </p:cNvPr>
          <p:cNvSpPr/>
          <p:nvPr/>
        </p:nvSpPr>
        <p:spPr>
          <a:xfrm>
            <a:off x="275836" y="3600910"/>
            <a:ext cx="605652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i="1" baseline="300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8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Valores ainda não quitados pela ausência de dados bancários e discussão sobre a classe a qual pertence o crédito.</a:t>
            </a:r>
            <a:endParaRPr lang="pt-BR" sz="800" i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FB37E24-DA5B-4D14-8E24-6D67C542A858}"/>
              </a:ext>
            </a:extLst>
          </p:cNvPr>
          <p:cNvSpPr/>
          <p:nvPr/>
        </p:nvSpPr>
        <p:spPr>
          <a:xfrm>
            <a:off x="187018" y="3876442"/>
            <a:ext cx="11640327" cy="2015936"/>
          </a:xfrm>
          <a:prstGeom prst="rect">
            <a:avLst/>
          </a:prstGeom>
          <a:ln w="6350">
            <a:solidFill>
              <a:srgbClr val="B48420"/>
            </a:solidFill>
          </a:ln>
        </p:spPr>
        <p:txBody>
          <a:bodyPr wrap="square">
            <a:spAutoFit/>
          </a:bodyPr>
          <a:lstStyle/>
          <a:p>
            <a:pPr marL="116629" indent="-116629" algn="just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000" b="1" u="sng" dirty="0">
                <a:latin typeface="Abadi" panose="020B0604020104020204" pitchFamily="34" charset="0"/>
                <a:ea typeface="Calibri" panose="020F0502020204030204" pitchFamily="34" charset="0"/>
              </a:rPr>
              <a:t>Créditos trabalhistas em aberto até o momento:</a:t>
            </a:r>
          </a:p>
          <a:p>
            <a:pPr marL="116629" indent="-116629" algn="just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000" u="sng" dirty="0">
                <a:latin typeface="Abadi" panose="020B0604020104020204" pitchFamily="34" charset="0"/>
                <a:ea typeface="Calibri" panose="020F0502020204030204" pitchFamily="34" charset="0"/>
              </a:rPr>
              <a:t>Abaixo de R$ 5 mil: R$ 42.606,48</a:t>
            </a:r>
            <a:r>
              <a:rPr lang="pt-BR" sz="1000" dirty="0">
                <a:latin typeface="Abadi" panose="020B0604020104020204" pitchFamily="34" charset="0"/>
                <a:ea typeface="Calibri" panose="020F0502020204030204" pitchFamily="34" charset="0"/>
              </a:rPr>
              <a:t> Dos créditos líquidos (R$ 10.819,43), 7 credores não apresentaram dados bancários, e 3 credores foram habilitados posteriormente, portanto, possuem prazo de pagamento que varia de abril a novembro de 2021, sendo que alguns não apresentaram dados bancários. Os valores ilíquidos (R$ 15.378,46) ainda estão em discussão, portanto, não possuem prazo de pagamento definido.</a:t>
            </a:r>
          </a:p>
          <a:p>
            <a:pPr marL="116629" indent="-116629" algn="just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000" u="sng" dirty="0">
                <a:latin typeface="Abadi" panose="020B0604020104020204" pitchFamily="34" charset="0"/>
                <a:ea typeface="Calibri" panose="020F0502020204030204" pitchFamily="34" charset="0"/>
              </a:rPr>
              <a:t>Abaixo de R$ 100 mil: R$ 1.329.717,92</a:t>
            </a:r>
            <a:r>
              <a:rPr lang="pt-BR" sz="1000" dirty="0">
                <a:latin typeface="Abadi" panose="020B0604020104020204" pitchFamily="34" charset="0"/>
                <a:ea typeface="Calibri" panose="020F0502020204030204" pitchFamily="34" charset="0"/>
              </a:rPr>
              <a:t> – Dos créditos líquidos (R$ 478.836,22), 1 credor não foi quitado em outubro/2020 (R$ 99.800,00), pois há discussão sobre a classe a qual pertence, enquanto os demais (R$ 370.714,97) foram habilitados posteriormente e, portanto, possuem prazo de pagamento que varia de abril a novembro de 2021. Os valores ilíquidos (R$ 850.881,70) ainda estão em discussão, portanto, não possuem prazo de pagamento definido.</a:t>
            </a:r>
          </a:p>
          <a:p>
            <a:pPr marL="116629" indent="-116629" algn="just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000" u="sng" dirty="0">
                <a:latin typeface="Abadi" panose="020B0604020104020204" pitchFamily="34" charset="0"/>
                <a:ea typeface="Calibri" panose="020F0502020204030204" pitchFamily="34" charset="0"/>
              </a:rPr>
              <a:t>Dívida </a:t>
            </a:r>
            <a:r>
              <a:rPr lang="pt-BR" sz="1000" u="sng" dirty="0" err="1">
                <a:latin typeface="Abadi" panose="020B0604020104020204" pitchFamily="34" charset="0"/>
                <a:ea typeface="Calibri" panose="020F0502020204030204" pitchFamily="34" charset="0"/>
              </a:rPr>
              <a:t>Gatron</a:t>
            </a:r>
            <a:r>
              <a:rPr lang="pt-BR" sz="1000" u="sng" dirty="0">
                <a:latin typeface="Abadi" panose="020B0604020104020204" pitchFamily="34" charset="0"/>
                <a:ea typeface="Calibri" panose="020F0502020204030204" pitchFamily="34" charset="0"/>
              </a:rPr>
              <a:t> até R$ 100 mil: R$ 2.772.690,74 </a:t>
            </a:r>
            <a:r>
              <a:rPr lang="pt-BR" sz="1000" dirty="0">
                <a:latin typeface="Abadi" panose="020B0604020104020204" pitchFamily="34" charset="0"/>
                <a:ea typeface="Calibri" panose="020F0502020204030204" pitchFamily="34" charset="0"/>
              </a:rPr>
              <a:t>– Serão inicialmente assumidos pela </a:t>
            </a:r>
            <a:r>
              <a:rPr lang="pt-BR" sz="1000" dirty="0" err="1">
                <a:latin typeface="Abadi" panose="020B0604020104020204" pitchFamily="34" charset="0"/>
                <a:ea typeface="Calibri" panose="020F0502020204030204" pitchFamily="34" charset="0"/>
              </a:rPr>
              <a:t>Gatron</a:t>
            </a:r>
            <a:r>
              <a:rPr lang="pt-BR" sz="1000" dirty="0">
                <a:latin typeface="Abadi" panose="020B0604020104020204" pitchFamily="34" charset="0"/>
                <a:ea typeface="Calibri" panose="020F0502020204030204" pitchFamily="34" charset="0"/>
              </a:rPr>
              <a:t>. O Plano de Recuperação Judicial da </a:t>
            </a:r>
            <a:r>
              <a:rPr lang="pt-BR" sz="1000" dirty="0" err="1">
                <a:latin typeface="Abadi" panose="020B0604020104020204" pitchFamily="34" charset="0"/>
                <a:ea typeface="Calibri" panose="020F0502020204030204" pitchFamily="34" charset="0"/>
              </a:rPr>
              <a:t>Gatron</a:t>
            </a:r>
            <a:r>
              <a:rPr lang="pt-BR" sz="1000" dirty="0">
                <a:latin typeface="Abadi" panose="020B0604020104020204" pitchFamily="34" charset="0"/>
                <a:ea typeface="Calibri" panose="020F0502020204030204" pitchFamily="34" charset="0"/>
              </a:rPr>
              <a:t> foi homologado em junho/2020 e os credores devem apresentar a opção de pagamento – em espécie ou por dação de lotes da Companhia – até março/2021. Após esta data, a </a:t>
            </a:r>
            <a:r>
              <a:rPr lang="pt-BR" sz="1000" dirty="0" err="1">
                <a:latin typeface="Abadi" panose="020B0604020104020204" pitchFamily="34" charset="0"/>
                <a:ea typeface="Calibri" panose="020F0502020204030204" pitchFamily="34" charset="0"/>
              </a:rPr>
              <a:t>Gatron</a:t>
            </a:r>
            <a:r>
              <a:rPr lang="pt-BR" sz="1000" dirty="0">
                <a:latin typeface="Abadi" panose="020B0604020104020204" pitchFamily="34" charset="0"/>
                <a:ea typeface="Calibri" panose="020F0502020204030204" pitchFamily="34" charset="0"/>
              </a:rPr>
              <a:t> possui prazo de pagamento até junho/2021. Os credores que não tiverem seus créditos liquidados pela </a:t>
            </a:r>
            <a:r>
              <a:rPr lang="pt-BR" sz="1000" dirty="0" err="1">
                <a:latin typeface="Abadi" panose="020B0604020104020204" pitchFamily="34" charset="0"/>
                <a:ea typeface="Calibri" panose="020F0502020204030204" pitchFamily="34" charset="0"/>
              </a:rPr>
              <a:t>Gatron</a:t>
            </a:r>
            <a:r>
              <a:rPr lang="pt-BR" sz="1000" dirty="0">
                <a:latin typeface="Abadi" panose="020B0604020104020204" pitchFamily="34" charset="0"/>
                <a:ea typeface="Calibri" panose="020F0502020204030204" pitchFamily="34" charset="0"/>
              </a:rPr>
              <a:t>, serão avaliados judicialmente e posteriormente pagos pela Artecola, se este for o caso.</a:t>
            </a:r>
            <a:endParaRPr lang="pt-BR" sz="1000" i="1" u="sng" dirty="0">
              <a:latin typeface="Abadi" panose="020B060402010402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E796051-4765-4A5F-8A60-E27AD0BC6427}"/>
              </a:ext>
            </a:extLst>
          </p:cNvPr>
          <p:cNvSpPr/>
          <p:nvPr/>
        </p:nvSpPr>
        <p:spPr>
          <a:xfrm>
            <a:off x="187018" y="6011400"/>
            <a:ext cx="11640327" cy="60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680"/>
              </a:spcBef>
            </a:pPr>
            <a:r>
              <a:rPr lang="pt-BR" sz="1000" dirty="0">
                <a:solidFill>
                  <a:prstClr val="black"/>
                </a:solidFill>
                <a:latin typeface="Abadi" panose="020B0604020104020204" pitchFamily="34" charset="0"/>
              </a:rPr>
              <a:t>Ressalta-se que a Companhia realizou reforço nos pagamentos através da venda de um imóvel (matrícula 2.342), conforme previsto no Plano de Recuperação Judicial, cujo montante recebido foi de </a:t>
            </a:r>
            <a:r>
              <a:rPr lang="pt-BR" sz="1000" b="1" u="sng" dirty="0">
                <a:solidFill>
                  <a:prstClr val="black"/>
                </a:solidFill>
                <a:latin typeface="Abadi" panose="020B0604020104020204" pitchFamily="34" charset="0"/>
              </a:rPr>
              <a:t>R$ 3.500.000,00</a:t>
            </a:r>
            <a:r>
              <a:rPr lang="pt-BR" sz="1000" dirty="0">
                <a:solidFill>
                  <a:prstClr val="black"/>
                </a:solidFill>
                <a:latin typeface="Abadi" panose="020B0604020104020204" pitchFamily="34" charset="0"/>
              </a:rPr>
              <a:t>, e o valor aplicado até o momento foi de </a:t>
            </a:r>
            <a:r>
              <a:rPr lang="pt-BR" sz="1000" b="1" u="sng" dirty="0">
                <a:solidFill>
                  <a:prstClr val="black"/>
                </a:solidFill>
                <a:latin typeface="Abadi" panose="020B0604020104020204" pitchFamily="34" charset="0"/>
              </a:rPr>
              <a:t>R$ 3.449.494,77</a:t>
            </a:r>
            <a:r>
              <a:rPr lang="pt-BR" sz="1000" dirty="0">
                <a:solidFill>
                  <a:prstClr val="black"/>
                </a:solidFill>
                <a:latin typeface="Abadi" panose="020B0604020104020204" pitchFamily="34" charset="0"/>
              </a:rPr>
              <a:t>, restando um saldo de </a:t>
            </a:r>
            <a:r>
              <a:rPr lang="pt-BR" sz="1000" b="1" u="sng" dirty="0">
                <a:solidFill>
                  <a:prstClr val="black"/>
                </a:solidFill>
                <a:latin typeface="Abadi" panose="020B0604020104020204" pitchFamily="34" charset="0"/>
              </a:rPr>
              <a:t>R$ 50.505,23</a:t>
            </a:r>
            <a:r>
              <a:rPr lang="pt-BR" sz="1000" dirty="0">
                <a:latin typeface="Abadi" panose="020B0604020104020204" pitchFamily="34" charset="0"/>
              </a:rPr>
              <a:t>. Maiores detalhes acerca da venda do imobilizado podem ser observados no item 4.1 “Alienação de Bens”.</a:t>
            </a:r>
          </a:p>
        </p:txBody>
      </p:sp>
    </p:spTree>
    <p:extLst>
      <p:ext uri="{BB962C8B-B14F-4D97-AF65-F5344CB8AC3E}">
        <p14:creationId xmlns:p14="http://schemas.microsoft.com/office/powerpoint/2010/main" val="4190203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PRESTAÇÃO DE CONTAS DOS PAGAMENTOS</a:t>
            </a:r>
          </a:p>
        </p:txBody>
      </p:sp>
      <p:sp>
        <p:nvSpPr>
          <p:cNvPr id="9" name="Espaço Reservado para Conteúdo 1">
            <a:extLst>
              <a:ext uri="{FF2B5EF4-FFF2-40B4-BE49-F238E27FC236}">
                <a16:creationId xmlns:a16="http://schemas.microsoft.com/office/drawing/2014/main" id="{26854200-B4E4-419E-86CC-C614F079083B}"/>
              </a:ext>
            </a:extLst>
          </p:cNvPr>
          <p:cNvSpPr txBox="1">
            <a:spLocks/>
          </p:cNvSpPr>
          <p:nvPr/>
        </p:nvSpPr>
        <p:spPr>
          <a:xfrm>
            <a:off x="188926" y="1524569"/>
            <a:ext cx="11691556" cy="4341393"/>
          </a:xfrm>
          <a:prstGeom prst="rect">
            <a:avLst/>
          </a:prstGeom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3.3 Classe II – Garantia Real</a:t>
            </a:r>
            <a:endParaRPr lang="pt-BR" sz="12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000" dirty="0">
                <a:latin typeface="Abadi" panose="020B0604020104020204" pitchFamily="34" charset="0"/>
              </a:rPr>
              <a:t>Os pagamentos devem iniciar em abril/2021. </a:t>
            </a: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000" dirty="0">
                <a:latin typeface="Abadi" panose="020B0604020104020204" pitchFamily="34" charset="0"/>
              </a:rPr>
              <a:t>A </a:t>
            </a:r>
            <a:r>
              <a:rPr lang="pt-BR" sz="1000" i="1" dirty="0">
                <a:latin typeface="Abadi" panose="020B0604020104020204" pitchFamily="34" charset="0"/>
              </a:rPr>
              <a:t>cláusula 6.2. do PRJ</a:t>
            </a:r>
            <a:r>
              <a:rPr lang="pt-BR" sz="1000" dirty="0">
                <a:latin typeface="Abadi" panose="020B0604020104020204" pitchFamily="34" charset="0"/>
              </a:rPr>
              <a:t>, prevê a antecipação de pagamento dos créditos com Garantia Real: </a:t>
            </a:r>
            <a:r>
              <a:rPr lang="pt-BR" sz="1000" b="1" dirty="0">
                <a:latin typeface="Abadi" panose="020B0604020104020204" pitchFamily="34" charset="0"/>
              </a:rPr>
              <a:t>(i)</a:t>
            </a:r>
            <a:r>
              <a:rPr lang="pt-BR" sz="1000" dirty="0">
                <a:latin typeface="Abadi" panose="020B0604020104020204" pitchFamily="34" charset="0"/>
              </a:rPr>
              <a:t> com os recursos obtidos com a venda dos imóveis objeto de direito real de garantia, conforme condições definidas na Cláusula 6.3; </a:t>
            </a:r>
            <a:r>
              <a:rPr lang="pt-BR" sz="1000" b="1" dirty="0">
                <a:latin typeface="Abadi" panose="020B0604020104020204" pitchFamily="34" charset="0"/>
              </a:rPr>
              <a:t>(</a:t>
            </a:r>
            <a:r>
              <a:rPr lang="pt-BR" sz="1000" b="1" dirty="0" err="1">
                <a:latin typeface="Abadi" panose="020B0604020104020204" pitchFamily="34" charset="0"/>
              </a:rPr>
              <a:t>ii</a:t>
            </a:r>
            <a:r>
              <a:rPr lang="pt-BR" sz="1000" b="1" dirty="0">
                <a:latin typeface="Abadi" panose="020B0604020104020204" pitchFamily="34" charset="0"/>
              </a:rPr>
              <a:t>)</a:t>
            </a:r>
            <a:r>
              <a:rPr lang="pt-BR" sz="1000" dirty="0">
                <a:latin typeface="Abadi" panose="020B0604020104020204" pitchFamily="34" charset="0"/>
              </a:rPr>
              <a:t> mediante dação em pagamento dos referidos Imóveis, conforme condições definidas na Cláusula 6.4; </a:t>
            </a:r>
            <a:r>
              <a:rPr lang="pt-BR" sz="1000" b="1" dirty="0">
                <a:latin typeface="Abadi" panose="020B0604020104020204" pitchFamily="34" charset="0"/>
              </a:rPr>
              <a:t>(</a:t>
            </a:r>
            <a:r>
              <a:rPr lang="pt-BR" sz="1000" b="1" dirty="0" err="1">
                <a:latin typeface="Abadi" panose="020B0604020104020204" pitchFamily="34" charset="0"/>
              </a:rPr>
              <a:t>iii</a:t>
            </a:r>
            <a:r>
              <a:rPr lang="pt-BR" sz="1000" b="1" dirty="0">
                <a:latin typeface="Abadi" panose="020B0604020104020204" pitchFamily="34" charset="0"/>
              </a:rPr>
              <a:t>)</a:t>
            </a:r>
            <a:r>
              <a:rPr lang="pt-BR" sz="1000" dirty="0">
                <a:latin typeface="Abadi" panose="020B0604020104020204" pitchFamily="34" charset="0"/>
              </a:rPr>
              <a:t> com os valores decorrentes dos aluguéis dos respectivos Imóveis, conforme condições definidas na Cláusula 6.5; e/ou </a:t>
            </a:r>
            <a:r>
              <a:rPr lang="pt-BR" sz="1000" b="1" dirty="0">
                <a:latin typeface="Abadi" panose="020B0604020104020204" pitchFamily="34" charset="0"/>
              </a:rPr>
              <a:t>(</a:t>
            </a:r>
            <a:r>
              <a:rPr lang="pt-BR" sz="1000" b="1" dirty="0" err="1">
                <a:latin typeface="Abadi" panose="020B0604020104020204" pitchFamily="34" charset="0"/>
              </a:rPr>
              <a:t>iv</a:t>
            </a:r>
            <a:r>
              <a:rPr lang="pt-BR" sz="1000" b="1" dirty="0">
                <a:latin typeface="Abadi" panose="020B0604020104020204" pitchFamily="34" charset="0"/>
              </a:rPr>
              <a:t>) </a:t>
            </a:r>
            <a:r>
              <a:rPr lang="pt-BR" sz="1000" dirty="0">
                <a:latin typeface="Abadi" panose="020B0604020104020204" pitchFamily="34" charset="0"/>
              </a:rPr>
              <a:t>com os recursos provenientes de eventual decisão de mérito favorável na Ação FNDE, conforme condições definidas na Cláusula 6.8.</a:t>
            </a: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000" dirty="0">
                <a:latin typeface="Abadi" panose="020B0604020104020204" pitchFamily="34" charset="0"/>
              </a:rPr>
              <a:t>Por ora, as </a:t>
            </a:r>
            <a:r>
              <a:rPr lang="pt-BR" sz="1000" dirty="0" err="1">
                <a:latin typeface="Abadi" panose="020B0604020104020204" pitchFamily="34" charset="0"/>
              </a:rPr>
              <a:t>recuperandas</a:t>
            </a:r>
            <a:r>
              <a:rPr lang="pt-BR" sz="1000" dirty="0">
                <a:latin typeface="Abadi" panose="020B0604020104020204" pitchFamily="34" charset="0"/>
              </a:rPr>
              <a:t> estão em vias de realizar o certame judicial para venda dos imóveis matriculados sob nº 94.702, 12.679, 23.356, 33.639, 4.206. Houve sugestão de data para 29/04/2021, ainda pendente de autorização judicial. </a:t>
            </a:r>
            <a:r>
              <a:rPr lang="pt-BR" sz="1000" dirty="0">
                <a:solidFill>
                  <a:srgbClr val="FF0000"/>
                </a:solidFill>
                <a:latin typeface="Abadi" panose="020B0604020104020204" pitchFamily="34" charset="0"/>
              </a:rPr>
              <a:t>(Jurídico, por favor atualizar)</a:t>
            </a:r>
          </a:p>
          <a:p>
            <a:pPr marL="0" indent="0" algn="just">
              <a:spcBef>
                <a:spcPts val="1000"/>
              </a:spcBef>
              <a:buNone/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0" indent="0" algn="just">
              <a:spcBef>
                <a:spcPts val="1000"/>
              </a:spcBef>
              <a:buNone/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3.4 Classe III - Quirografários</a:t>
            </a:r>
            <a:endParaRPr lang="pt-BR" sz="1200" dirty="0">
              <a:latin typeface="Abadi" panose="020B0604020104020204" pitchFamily="34" charset="0"/>
            </a:endParaRPr>
          </a:p>
          <a:p>
            <a:pPr marL="0" indent="0" algn="just">
              <a:spcBef>
                <a:spcPts val="1000"/>
              </a:spcBef>
              <a:buNone/>
            </a:pP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Os pagamentos devem iniciar em abril/2022.</a:t>
            </a:r>
          </a:p>
          <a:p>
            <a:pPr marL="0" indent="0" algn="just">
              <a:spcBef>
                <a:spcPts val="1000"/>
              </a:spcBef>
              <a:buNone/>
            </a:pPr>
            <a:r>
              <a:rPr lang="pt-BR" sz="1000" b="1" dirty="0">
                <a:solidFill>
                  <a:srgbClr val="1E1E1E"/>
                </a:solidFill>
                <a:latin typeface="Abadi" panose="020B0604020104020204" pitchFamily="34" charset="0"/>
              </a:rPr>
              <a:t>*Subclasse – Credor Parceiro:  </a:t>
            </a: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O Plano prevê aceleração do pagamento de 0,07% (limitado a 4%) </a:t>
            </a:r>
            <a:r>
              <a:rPr lang="pt-BR" sz="1000" dirty="0">
                <a:latin typeface="Abadi" panose="020B0604020104020204" pitchFamily="34" charset="0"/>
              </a:rPr>
              <a:t>do valor líquido da nota fiscal de venda ou prestação de serviços, por dia de prazo concedido e aumento do limite de crédito existente, de credores que mantiverem os contratos atuais ou celebrarem novos contratos com as </a:t>
            </a:r>
            <a:r>
              <a:rPr lang="pt-BR" sz="1000" dirty="0" err="1">
                <a:latin typeface="Abadi" panose="020B0604020104020204" pitchFamily="34" charset="0"/>
              </a:rPr>
              <a:t>Recuperandas</a:t>
            </a:r>
            <a:r>
              <a:rPr lang="pt-BR" sz="1000" dirty="0">
                <a:latin typeface="Abadi" panose="020B0604020104020204" pitchFamily="34" charset="0"/>
              </a:rPr>
              <a:t>.</a:t>
            </a: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 A Companhia comunicou o pagamento aos Credores Parceiros</a:t>
            </a:r>
            <a:r>
              <a:rPr lang="pt-BR" sz="1000" dirty="0">
                <a:latin typeface="Abadi" panose="020B0604020104020204" pitchFamily="34" charset="0"/>
              </a:rPr>
              <a:t> </a:t>
            </a:r>
            <a:r>
              <a:rPr lang="pt-BR" sz="1000" dirty="0" err="1">
                <a:latin typeface="Abadi" panose="020B0604020104020204" pitchFamily="34" charset="0"/>
              </a:rPr>
              <a:t>Artecola</a:t>
            </a:r>
            <a:r>
              <a:rPr lang="pt-BR" sz="1000" dirty="0">
                <a:latin typeface="Abadi" panose="020B0604020104020204" pitchFamily="34" charset="0"/>
              </a:rPr>
              <a:t> México, </a:t>
            </a:r>
            <a:r>
              <a:rPr lang="pt-BR" sz="1000" dirty="0" err="1">
                <a:latin typeface="Abadi" panose="020B0604020104020204" pitchFamily="34" charset="0"/>
              </a:rPr>
              <a:t>Artecola</a:t>
            </a:r>
            <a:r>
              <a:rPr lang="pt-BR" sz="1000" dirty="0">
                <a:latin typeface="Abadi" panose="020B0604020104020204" pitchFamily="34" charset="0"/>
              </a:rPr>
              <a:t> Chile, </a:t>
            </a:r>
            <a:r>
              <a:rPr lang="pt-BR" sz="1000" dirty="0" err="1">
                <a:latin typeface="Abadi" panose="020B0604020104020204" pitchFamily="34" charset="0"/>
              </a:rPr>
              <a:t>Megh</a:t>
            </a:r>
            <a:r>
              <a:rPr lang="pt-BR" sz="1000" dirty="0">
                <a:latin typeface="Abadi" panose="020B0604020104020204" pitchFamily="34" charset="0"/>
              </a:rPr>
              <a:t> Ind. E Com. Ltda e </a:t>
            </a:r>
            <a:r>
              <a:rPr lang="pt-BR" sz="1000" dirty="0" err="1">
                <a:latin typeface="Abadi" panose="020B0604020104020204" pitchFamily="34" charset="0"/>
              </a:rPr>
              <a:t>Pegatex</a:t>
            </a:r>
            <a:r>
              <a:rPr lang="pt-BR" sz="1000" dirty="0">
                <a:latin typeface="Abadi" panose="020B0604020104020204" pitchFamily="34" charset="0"/>
              </a:rPr>
              <a:t> </a:t>
            </a:r>
            <a:r>
              <a:rPr lang="pt-BR" sz="1000" dirty="0" err="1">
                <a:latin typeface="Abadi" panose="020B0604020104020204" pitchFamily="34" charset="0"/>
              </a:rPr>
              <a:t>Artecola</a:t>
            </a:r>
            <a:r>
              <a:rPr lang="pt-BR" sz="1000" dirty="0">
                <a:latin typeface="Abadi" panose="020B0604020104020204" pitchFamily="34" charset="0"/>
              </a:rPr>
              <a:t>. De acordo com a empresa, somente estes credores estão inclusos na subclasse “Credor Parceiro” e tão logo ocorra novas adesões ou pagamentos, comunicará esta Administração Judicial</a:t>
            </a: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.</a:t>
            </a:r>
          </a:p>
          <a:p>
            <a:pPr marL="0" indent="0" algn="just">
              <a:spcBef>
                <a:spcPts val="1000"/>
              </a:spcBef>
              <a:buNone/>
            </a:pPr>
            <a:endParaRPr lang="pt-BR" sz="1000" dirty="0">
              <a:solidFill>
                <a:srgbClr val="000000"/>
              </a:solidFill>
              <a:latin typeface="Abadi" panose="020B0604020104020204" pitchFamily="34" charset="0"/>
            </a:endParaRPr>
          </a:p>
          <a:p>
            <a:pPr marL="0" indent="0" algn="just">
              <a:spcBef>
                <a:spcPts val="1000"/>
              </a:spcBef>
              <a:buNone/>
            </a:pPr>
            <a:endParaRPr lang="pt-BR" sz="1000" dirty="0">
              <a:solidFill>
                <a:srgbClr val="000000"/>
              </a:solidFill>
              <a:latin typeface="Abadi" panose="020B0604020104020204" pitchFamily="34" charset="0"/>
            </a:endParaRPr>
          </a:p>
          <a:p>
            <a:pPr marL="0" indent="0" algn="just">
              <a:spcBef>
                <a:spcPts val="1000"/>
              </a:spcBef>
              <a:buNone/>
            </a:pPr>
            <a:endParaRPr lang="pt-BR" sz="1000" dirty="0">
              <a:solidFill>
                <a:srgbClr val="000000"/>
              </a:solidFill>
              <a:latin typeface="Abadi" panose="020B0604020104020204" pitchFamily="34" charset="0"/>
            </a:endParaRPr>
          </a:p>
          <a:p>
            <a:pPr marL="0" indent="0" algn="just">
              <a:spcBef>
                <a:spcPts val="1000"/>
              </a:spcBef>
              <a:buNone/>
            </a:pPr>
            <a:endParaRPr lang="pt-BR" sz="12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0" indent="0" algn="just">
              <a:spcBef>
                <a:spcPts val="1000"/>
              </a:spcBef>
              <a:buNone/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3.5 Classe IV – </a:t>
            </a:r>
            <a:r>
              <a:rPr lang="pt-BR" sz="1200" b="1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ME’s</a:t>
            </a: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 e </a:t>
            </a:r>
            <a:r>
              <a:rPr lang="pt-BR" sz="1200" b="1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EPP’s</a:t>
            </a:r>
            <a:endParaRPr lang="pt-BR" sz="1200" dirty="0">
              <a:latin typeface="Abadi" panose="020B0604020104020204" pitchFamily="34" charset="0"/>
            </a:endParaRPr>
          </a:p>
          <a:p>
            <a:pPr marL="0" indent="0" algn="just">
              <a:spcBef>
                <a:spcPts val="1000"/>
              </a:spcBef>
              <a:buNone/>
            </a:pPr>
            <a:r>
              <a:rPr lang="pt-BR" sz="1000" dirty="0">
                <a:solidFill>
                  <a:srgbClr val="000000"/>
                </a:solidFill>
                <a:latin typeface="Abadi" panose="020B0604020104020204" pitchFamily="34" charset="0"/>
              </a:rPr>
              <a:t>Os pagamentos devem iniciar em abril/2022. Até o presente momento, não há Credores Parceiros nesta Classe.</a:t>
            </a:r>
          </a:p>
          <a:p>
            <a:pPr marL="0" indent="0" algn="just">
              <a:spcBef>
                <a:spcPts val="1000"/>
              </a:spcBef>
              <a:buNone/>
            </a:pPr>
            <a:endParaRPr lang="pt-BR" sz="1000" b="1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F83D80B-9685-40ED-9F70-082189BBC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412108"/>
              </p:ext>
            </p:extLst>
          </p:nvPr>
        </p:nvGraphicFramePr>
        <p:xfrm>
          <a:off x="311518" y="4761931"/>
          <a:ext cx="6400801" cy="1026396"/>
        </p:xfrm>
        <a:graphic>
          <a:graphicData uri="http://schemas.openxmlformats.org/drawingml/2006/table">
            <a:tbl>
              <a:tblPr/>
              <a:tblGrid>
                <a:gridCol w="1432968">
                  <a:extLst>
                    <a:ext uri="{9D8B030D-6E8A-4147-A177-3AD203B41FA5}">
                      <a16:colId xmlns:a16="http://schemas.microsoft.com/office/drawing/2014/main" val="4014229498"/>
                    </a:ext>
                  </a:extLst>
                </a:gridCol>
                <a:gridCol w="1245921">
                  <a:extLst>
                    <a:ext uri="{9D8B030D-6E8A-4147-A177-3AD203B41FA5}">
                      <a16:colId xmlns:a16="http://schemas.microsoft.com/office/drawing/2014/main" val="1797367571"/>
                    </a:ext>
                  </a:extLst>
                </a:gridCol>
                <a:gridCol w="1245921">
                  <a:extLst>
                    <a:ext uri="{9D8B030D-6E8A-4147-A177-3AD203B41FA5}">
                      <a16:colId xmlns:a16="http://schemas.microsoft.com/office/drawing/2014/main" val="3925113142"/>
                    </a:ext>
                  </a:extLst>
                </a:gridCol>
                <a:gridCol w="1245921">
                  <a:extLst>
                    <a:ext uri="{9D8B030D-6E8A-4147-A177-3AD203B41FA5}">
                      <a16:colId xmlns:a16="http://schemas.microsoft.com/office/drawing/2014/main" val="449112640"/>
                    </a:ext>
                  </a:extLst>
                </a:gridCol>
                <a:gridCol w="1230070">
                  <a:extLst>
                    <a:ext uri="{9D8B030D-6E8A-4147-A177-3AD203B41FA5}">
                      <a16:colId xmlns:a16="http://schemas.microsoft.com/office/drawing/2014/main" val="3979411131"/>
                    </a:ext>
                  </a:extLst>
                </a:gridCol>
              </a:tblGrid>
              <a:tr h="171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Credor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Moeda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VALOR RJ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SALDO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03995"/>
                  </a:ext>
                </a:extLst>
              </a:tr>
              <a:tr h="171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ARTECOLA CHILE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Dólar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  38.538,99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   1.004,10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 37.534,89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364560"/>
                  </a:ext>
                </a:extLst>
              </a:tr>
              <a:tr h="171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ARTECOLA MEXICO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Dólar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  21.183,00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   1.145,66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 20.037,34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090350"/>
                  </a:ext>
                </a:extLst>
              </a:tr>
              <a:tr h="171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ARTECOLA MEXICO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Euro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€              46.115,80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€               3.220,68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€             42.895,12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0532397"/>
                  </a:ext>
                </a:extLst>
              </a:tr>
              <a:tr h="171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MEGH IND E COM LTDA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Real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R$            28.054,01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R$              4.058,67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R$           23.995,34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381407"/>
                  </a:ext>
                </a:extLst>
              </a:tr>
              <a:tr h="171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PEGATEX ARTECOLA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Dólar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600.075,65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    4.910,64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$           595.165,01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473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39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FISCALIZAÇÃO DE OUTROS EVENTOS</a:t>
            </a:r>
          </a:p>
        </p:txBody>
      </p:sp>
      <p:sp>
        <p:nvSpPr>
          <p:cNvPr id="9" name="Espaço Reservado para Conteúdo 1">
            <a:extLst>
              <a:ext uri="{FF2B5EF4-FFF2-40B4-BE49-F238E27FC236}">
                <a16:creationId xmlns:a16="http://schemas.microsoft.com/office/drawing/2014/main" id="{26854200-B4E4-419E-86CC-C614F079083B}"/>
              </a:ext>
            </a:extLst>
          </p:cNvPr>
          <p:cNvSpPr txBox="1">
            <a:spLocks/>
          </p:cNvSpPr>
          <p:nvPr/>
        </p:nvSpPr>
        <p:spPr>
          <a:xfrm>
            <a:off x="188926" y="1524569"/>
            <a:ext cx="5718148" cy="4341393"/>
          </a:xfrm>
          <a:prstGeom prst="rect">
            <a:avLst/>
          </a:prstGeom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4.1 Alienação de Bens</a:t>
            </a:r>
            <a:endParaRPr lang="pt-BR" sz="1200" dirty="0">
              <a:latin typeface="Abadi" panose="020B0604020104020204" pitchFamily="34" charset="0"/>
            </a:endParaRPr>
          </a:p>
          <a:p>
            <a:pPr marL="228600" indent="-228600"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t-BR" sz="1000" b="1" u="sng" dirty="0">
                <a:latin typeface="Abadi" panose="020B0604020104020204" pitchFamily="34" charset="0"/>
              </a:rPr>
              <a:t>IMÓVEL SUJEITO À VENDA  PARA ACELERAÇÃO DO PAGAMENTO DA CLASSE TRABALHISTA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endParaRPr lang="pt-BR" sz="1000" b="1" u="sng" dirty="0"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endParaRPr lang="pt-BR" sz="1000" b="1" dirty="0">
              <a:solidFill>
                <a:srgbClr val="B48420"/>
              </a:solidFill>
              <a:latin typeface="Abadi" panose="020B0604020104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1000"/>
              </a:spcBef>
              <a:buNone/>
            </a:pPr>
            <a:r>
              <a:rPr lang="pt-BR" sz="1000" dirty="0">
                <a:solidFill>
                  <a:srgbClr val="1E1E1E"/>
                </a:solidFill>
                <a:latin typeface="Abadi" panose="020B0604020104020204" pitchFamily="34" charset="0"/>
              </a:rPr>
              <a:t>Em dezembro/2019 a </a:t>
            </a:r>
            <a:r>
              <a:rPr lang="pt-BR" sz="1000" dirty="0" err="1">
                <a:solidFill>
                  <a:srgbClr val="1E1E1E"/>
                </a:solidFill>
                <a:latin typeface="Abadi" panose="020B0604020104020204" pitchFamily="34" charset="0"/>
              </a:rPr>
              <a:t>Artecola</a:t>
            </a:r>
            <a:r>
              <a:rPr lang="pt-BR" sz="1000" dirty="0">
                <a:solidFill>
                  <a:srgbClr val="1E1E1E"/>
                </a:solidFill>
                <a:latin typeface="Abadi" panose="020B0604020104020204" pitchFamily="34" charset="0"/>
              </a:rPr>
              <a:t> Química formalizou a venda de lotes sob a matrícula 2.342, no município de Dias D’Ávila- BA, à empresa </a:t>
            </a:r>
            <a:r>
              <a:rPr lang="pt-BR" sz="1000" dirty="0" err="1">
                <a:solidFill>
                  <a:srgbClr val="1E1E1E"/>
                </a:solidFill>
                <a:latin typeface="Abadi" panose="020B0604020104020204" pitchFamily="34" charset="0"/>
              </a:rPr>
              <a:t>Sarasosa</a:t>
            </a:r>
            <a:r>
              <a:rPr lang="pt-BR" sz="1000" dirty="0">
                <a:solidFill>
                  <a:srgbClr val="1E1E1E"/>
                </a:solidFill>
                <a:latin typeface="Abadi" panose="020B0604020104020204" pitchFamily="34" charset="0"/>
              </a:rPr>
              <a:t> Consultoria em Gestão Empresarial e Participações Ltda, conforme escritura pública enviada ao Administrador Judicial. O valor acordado foi de </a:t>
            </a:r>
            <a:r>
              <a:rPr lang="pt-BR" sz="1000" b="1" u="sng" dirty="0">
                <a:solidFill>
                  <a:srgbClr val="1E1E1E"/>
                </a:solidFill>
                <a:latin typeface="Abadi" panose="020B0604020104020204" pitchFamily="34" charset="0"/>
              </a:rPr>
              <a:t>R$ 3.500.000,00</a:t>
            </a:r>
            <a:r>
              <a:rPr lang="pt-BR" sz="1000" b="1" dirty="0">
                <a:solidFill>
                  <a:srgbClr val="1E1E1E"/>
                </a:solidFill>
                <a:latin typeface="Abadi" panose="020B0604020104020204" pitchFamily="34" charset="0"/>
              </a:rPr>
              <a:t> </a:t>
            </a:r>
            <a:r>
              <a:rPr lang="pt-BR" sz="1000" dirty="0">
                <a:solidFill>
                  <a:srgbClr val="1E1E1E"/>
                </a:solidFill>
                <a:latin typeface="Abadi" panose="020B0604020104020204" pitchFamily="34" charset="0"/>
              </a:rPr>
              <a:t>(três milhões e quinhentos mil reais), sendo que este foi efetivamente e integralmente recebido em data anterior à escritura, em 09/10/2019. Na ocasião, a </a:t>
            </a:r>
            <a:r>
              <a:rPr lang="pt-BR" sz="1000" dirty="0" err="1">
                <a:solidFill>
                  <a:srgbClr val="1E1E1E"/>
                </a:solidFill>
                <a:latin typeface="Abadi" panose="020B0604020104020204" pitchFamily="34" charset="0"/>
              </a:rPr>
              <a:t>Recuperanda</a:t>
            </a:r>
            <a:r>
              <a:rPr lang="pt-BR" sz="1000" dirty="0">
                <a:solidFill>
                  <a:srgbClr val="1E1E1E"/>
                </a:solidFill>
                <a:latin typeface="Abadi" panose="020B0604020104020204" pitchFamily="34" charset="0"/>
              </a:rPr>
              <a:t> utilizou o montante de R$ 3.449.494,77 para pagamento da Classe Trabalhista, nos moldes do Plano de Recuperação Judicial.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endParaRPr lang="pt-BR" sz="1000" b="1" dirty="0">
              <a:solidFill>
                <a:srgbClr val="B48420"/>
              </a:solidFill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endParaRPr lang="pt-BR" sz="1000" b="1" dirty="0">
              <a:solidFill>
                <a:srgbClr val="B48420"/>
              </a:solidFill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E027F8-388C-4EC4-9A12-CAFA05D70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40" y="2320594"/>
            <a:ext cx="5644834" cy="402398"/>
          </a:xfrm>
          <a:prstGeom prst="rect">
            <a:avLst/>
          </a:prstGeom>
        </p:spPr>
      </p:pic>
      <p:sp>
        <p:nvSpPr>
          <p:cNvPr id="6" name="Espaço Reservado para Conteúdo 1">
            <a:extLst>
              <a:ext uri="{FF2B5EF4-FFF2-40B4-BE49-F238E27FC236}">
                <a16:creationId xmlns:a16="http://schemas.microsoft.com/office/drawing/2014/main" id="{165A8469-F5DB-4E5E-BEE3-1223B6587231}"/>
              </a:ext>
            </a:extLst>
          </p:cNvPr>
          <p:cNvSpPr txBox="1">
            <a:spLocks/>
          </p:cNvSpPr>
          <p:nvPr/>
        </p:nvSpPr>
        <p:spPr>
          <a:xfrm>
            <a:off x="6096000" y="1892676"/>
            <a:ext cx="5833760" cy="4341393"/>
          </a:xfrm>
          <a:prstGeom prst="rect">
            <a:avLst/>
          </a:prstGeom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680"/>
              </a:spcBef>
              <a:buFont typeface="Wingdings" panose="05000000000000000000" pitchFamily="2" charset="2"/>
              <a:buChar char="q"/>
            </a:pPr>
            <a:r>
              <a:rPr lang="pt-BR" sz="1000" b="1" u="sng" dirty="0">
                <a:latin typeface="Abadi" panose="020B0604020104020204" pitchFamily="34" charset="0"/>
              </a:rPr>
              <a:t>IMÓVEIS ONERADOS COM GARANTIA REAL A SEREM ALIENADOS PARA PAGAMENTO PARCIAL DA CLASSE II</a:t>
            </a: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r>
              <a:rPr lang="pt-BR" sz="1000" dirty="0">
                <a:latin typeface="Abadi" panose="020B0604020104020204" pitchFamily="34" charset="0"/>
              </a:rPr>
              <a:t>Bem imóvel hipotecado em favor do Credor com Garantia Real Banco Banrisul S.A. objeto da alienação prevista no PRJ</a:t>
            </a: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r>
              <a:rPr lang="pt-BR" sz="1000" dirty="0">
                <a:latin typeface="Abadi" panose="020B0604020104020204" pitchFamily="34" charset="0"/>
              </a:rPr>
              <a:t>Bens imóveis hipotecados em favor da Pentágono Distribuidora de Títulos e Valores Mobiliários S.A. na qualidade de agente fiduciário dos detentores da 1º Emissão Pública de Debêntures da </a:t>
            </a:r>
            <a:r>
              <a:rPr lang="pt-BR" sz="1000" dirty="0" err="1">
                <a:latin typeface="Abadi" panose="020B0604020104020204" pitchFamily="34" charset="0"/>
              </a:rPr>
              <a:t>Artecola</a:t>
            </a:r>
            <a:r>
              <a:rPr lang="pt-BR" sz="1000" dirty="0">
                <a:latin typeface="Abadi" panose="020B0604020104020204" pitchFamily="34" charset="0"/>
              </a:rPr>
              <a:t> Química S.A., objeto da alienação prevista no PRJ:</a:t>
            </a: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68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buNone/>
            </a:pPr>
            <a:r>
              <a:rPr lang="pt-BR" sz="1000" dirty="0">
                <a:latin typeface="Abadi" panose="020B0604020104020204" pitchFamily="34" charset="0"/>
              </a:rPr>
              <a:t>No dia 04/11/2020, foi realizado o certame judicial para abertura da única proposta fechada apresentada pela empresa </a:t>
            </a:r>
            <a:r>
              <a:rPr lang="pt-BR" sz="1000" dirty="0" err="1">
                <a:latin typeface="Abadi" panose="020B0604020104020204" pitchFamily="34" charset="0"/>
              </a:rPr>
              <a:t>Serbin</a:t>
            </a:r>
            <a:r>
              <a:rPr lang="pt-BR" sz="1000" dirty="0">
                <a:latin typeface="Abadi" panose="020B0604020104020204" pitchFamily="34" charset="0"/>
              </a:rPr>
              <a:t> Indústria e Comércio de Móveis </a:t>
            </a:r>
            <a:r>
              <a:rPr lang="pt-BR" sz="1000" dirty="0" err="1">
                <a:latin typeface="Abadi" panose="020B0604020104020204" pitchFamily="34" charset="0"/>
              </a:rPr>
              <a:t>Eireli</a:t>
            </a:r>
            <a:r>
              <a:rPr lang="pt-BR" sz="1000" dirty="0">
                <a:latin typeface="Abadi" panose="020B0604020104020204" pitchFamily="34" charset="0"/>
              </a:rPr>
              <a:t>. No entanto, considerando que a proposta ofertada para aquisição do bem se mostrou inferior ao valor mínimo de avaliação, houve rejeição pelo Banco Pentágono (detentor da garantia) e pelas </a:t>
            </a:r>
            <a:r>
              <a:rPr lang="pt-BR" sz="1000" dirty="0" err="1">
                <a:latin typeface="Abadi" panose="020B0604020104020204" pitchFamily="34" charset="0"/>
              </a:rPr>
              <a:t>recuperandas</a:t>
            </a:r>
            <a:r>
              <a:rPr lang="pt-BR" sz="1000" dirty="0">
                <a:latin typeface="Abadi" panose="020B0604020104020204" pitchFamily="34" charset="0"/>
              </a:rPr>
              <a:t> (proprietárias do bem), nos termos da </a:t>
            </a:r>
            <a:r>
              <a:rPr lang="pt-BR" sz="1000" i="1" spc="-15" dirty="0">
                <a:latin typeface="Abadi" panose="020B0604020104020204" pitchFamily="34" charset="0"/>
                <a:ea typeface="Times New Roman" panose="02020603050405020304" pitchFamily="18" charset="0"/>
              </a:rPr>
              <a:t>cláusula 6.3.7 do PRJ</a:t>
            </a:r>
            <a:r>
              <a:rPr lang="pt-BR" sz="1000" spc="-15" dirty="0">
                <a:latin typeface="Abadi" panose="020B0604020104020204" pitchFamily="34" charset="0"/>
                <a:ea typeface="Times New Roman" panose="02020603050405020304" pitchFamily="18" charset="0"/>
              </a:rPr>
              <a:t>.</a:t>
            </a:r>
            <a:endParaRPr lang="pt-BR" sz="1000" dirty="0"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1000" dirty="0">
                <a:latin typeface="Abadi" panose="020B0604020104020204" pitchFamily="34" charset="0"/>
              </a:rPr>
              <a:t>Com isso, para viabilizar a alienação dos imóveis que já conta com interessados, o Grupo </a:t>
            </a:r>
            <a:r>
              <a:rPr lang="pt-BR" sz="1000" dirty="0" err="1">
                <a:latin typeface="Abadi" panose="020B0604020104020204" pitchFamily="34" charset="0"/>
              </a:rPr>
              <a:t>Artecola</a:t>
            </a:r>
            <a:r>
              <a:rPr lang="pt-BR" sz="1000" dirty="0">
                <a:latin typeface="Abadi" panose="020B0604020104020204" pitchFamily="34" charset="0"/>
              </a:rPr>
              <a:t> requereu, observada a </a:t>
            </a:r>
            <a:r>
              <a:rPr lang="pt-BR" sz="1000" i="1" dirty="0">
                <a:latin typeface="Abadi" panose="020B0604020104020204" pitchFamily="34" charset="0"/>
              </a:rPr>
              <a:t>cláusula 6.3.9 da PRJ</a:t>
            </a:r>
            <a:r>
              <a:rPr lang="pt-BR" sz="1000" dirty="0">
                <a:latin typeface="Abadi" panose="020B0604020104020204" pitchFamily="34" charset="0"/>
              </a:rPr>
              <a:t>, a designação de novo certame para dia 29/04/2021 (evento 536). </a:t>
            </a:r>
            <a:r>
              <a:rPr lang="pt-BR" sz="1000" b="1" dirty="0">
                <a:latin typeface="Abadi" panose="020B0604020104020204" pitchFamily="34" charset="0"/>
              </a:rPr>
              <a:t>Aguarda-se apreciação do </a:t>
            </a:r>
            <a:r>
              <a:rPr lang="pt-BR" sz="1000" b="1" dirty="0" err="1">
                <a:latin typeface="Abadi" panose="020B0604020104020204" pitchFamily="34" charset="0"/>
              </a:rPr>
              <a:t>Juízo.abadi</a:t>
            </a:r>
            <a:endParaRPr lang="pt-BR" sz="1000" b="1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pt-BR" sz="1000" dirty="0">
              <a:latin typeface="Abadi" panose="020B0604020104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98819A2-1707-4CDE-B4D5-170BD3C93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8522" y="2804361"/>
            <a:ext cx="5249149" cy="27281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ED9E8DE-8575-4620-9544-BB1BA7CED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965" y="3908605"/>
            <a:ext cx="5354262" cy="1309500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EAC6FFD-743C-4510-921D-31756EE27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427749"/>
              </p:ext>
            </p:extLst>
          </p:nvPr>
        </p:nvGraphicFramePr>
        <p:xfrm>
          <a:off x="1325564" y="4732330"/>
          <a:ext cx="3518185" cy="971550"/>
        </p:xfrm>
        <a:graphic>
          <a:graphicData uri="http://schemas.openxmlformats.org/drawingml/2006/table">
            <a:tbl>
              <a:tblPr/>
              <a:tblGrid>
                <a:gridCol w="1768400">
                  <a:extLst>
                    <a:ext uri="{9D8B030D-6E8A-4147-A177-3AD203B41FA5}">
                      <a16:colId xmlns:a16="http://schemas.microsoft.com/office/drawing/2014/main" val="1066834187"/>
                    </a:ext>
                  </a:extLst>
                </a:gridCol>
                <a:gridCol w="1749785">
                  <a:extLst>
                    <a:ext uri="{9D8B030D-6E8A-4147-A177-3AD203B41FA5}">
                      <a16:colId xmlns:a16="http://schemas.microsoft.com/office/drawing/2014/main" val="354601618"/>
                    </a:ext>
                  </a:extLst>
                </a:gridCol>
              </a:tblGrid>
              <a:tr h="161925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Prestação de Contas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63195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Valor do imóvel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R$3.500.000,00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5098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900" b="0" i="0" u="none" strike="noStrike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R$2.948.656,83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4349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FGTS 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900" b="0" i="0" u="none" strike="noStrike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R$410.281,25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3693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FGTS multa 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900" b="0" i="0" u="none" strike="noStrike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R$90.556,69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1446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Saldo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R$50.505,23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168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270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7EC40-B585-4BF5-BDCE-9C9AD9A2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19842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</a:rPr>
              <a:t>FISCALIZAÇÃO DE OUTROS EVENTOS</a:t>
            </a:r>
          </a:p>
        </p:txBody>
      </p:sp>
      <p:sp>
        <p:nvSpPr>
          <p:cNvPr id="9" name="Espaço Reservado para Conteúdo 1">
            <a:extLst>
              <a:ext uri="{FF2B5EF4-FFF2-40B4-BE49-F238E27FC236}">
                <a16:creationId xmlns:a16="http://schemas.microsoft.com/office/drawing/2014/main" id="{26854200-B4E4-419E-86CC-C614F079083B}"/>
              </a:ext>
            </a:extLst>
          </p:cNvPr>
          <p:cNvSpPr txBox="1">
            <a:spLocks/>
          </p:cNvSpPr>
          <p:nvPr/>
        </p:nvSpPr>
        <p:spPr>
          <a:xfrm>
            <a:off x="188925" y="1524569"/>
            <a:ext cx="11767285" cy="4341393"/>
          </a:xfrm>
          <a:prstGeom prst="rect">
            <a:avLst/>
          </a:prstGeom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4.1 Alienação de Bens</a:t>
            </a:r>
            <a:endParaRPr lang="pt-BR" sz="1200" dirty="0">
              <a:latin typeface="Abadi" panose="020B06040201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pt-BR" sz="1000" b="1" u="sng" dirty="0">
                <a:latin typeface="Abadi" panose="020B0604020104020204" pitchFamily="34" charset="0"/>
              </a:rPr>
              <a:t>VENDA DE EUCALIPTOS</a:t>
            </a:r>
          </a:p>
          <a:p>
            <a:pPr marL="0" indent="0">
              <a:buNone/>
            </a:pPr>
            <a:r>
              <a:rPr lang="pt-BR" sz="1000" dirty="0">
                <a:latin typeface="Abadi" panose="020B0604020104020204" pitchFamily="34" charset="0"/>
              </a:rPr>
              <a:t>Em novembro e dezembro de 2020 e fevereiro de 2021 a </a:t>
            </a:r>
            <a:r>
              <a:rPr lang="pt-BR" sz="1000" dirty="0" err="1">
                <a:latin typeface="Abadi" panose="020B0604020104020204" pitchFamily="34" charset="0"/>
              </a:rPr>
              <a:t>Recuperanda</a:t>
            </a:r>
            <a:r>
              <a:rPr lang="pt-BR" sz="1000" dirty="0">
                <a:latin typeface="Abadi" panose="020B0604020104020204" pitchFamily="34" charset="0"/>
              </a:rPr>
              <a:t> informou nos autos a venda de eucaliptos (eventos 349 e 485) e, em atenção à decisão de fls. 4.996/4.998, prestou contas e informou a destinação dada aos valores provenientes da alienação dos eucaliptos mencionados às fls. 4.675/4.677. Abaixo segue breve resumo:</a:t>
            </a:r>
          </a:p>
          <a:p>
            <a:pPr marL="0" indent="0"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pt-BR" sz="12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4.2 Ação FNDE (n° 5001395-76.2018.4.04.7108)</a:t>
            </a:r>
            <a:endParaRPr lang="pt-BR" sz="1200" dirty="0">
              <a:latin typeface="Abadi" panose="020B0604020104020204" pitchFamily="34" charset="0"/>
            </a:endParaRPr>
          </a:p>
          <a:p>
            <a:pPr marL="181941" marR="0" lvl="0" indent="-181941" algn="just" defTabSz="727764" rtl="0" eaLnBrk="1" fontAlgn="auto" latinLnBrk="0" hangingPunct="1">
              <a:lnSpc>
                <a:spcPct val="150000"/>
              </a:lnSpc>
              <a:spcBef>
                <a:spcPts val="6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FNDE Procedente: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Julgando procedente a ação da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recuperanda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 ao FNDE, os valores recebidos deste processo serão destinados ao pagamento dos credores, sendo que os créditos serão atualizados pela CDI desde a data do pedido de RJ, até o efetivo pagamento. Caso haja sobra de valor, o mesmo será destinado ao pagamento da classe garantia real e caso ainda haja valor excedente, o mesmo será destinado para a atividade da empresa.</a:t>
            </a:r>
          </a:p>
          <a:p>
            <a:pPr marL="181941" marR="0" lvl="0" indent="-181941" algn="just" defTabSz="727764" rtl="0" eaLnBrk="1" fontAlgn="auto" latinLnBrk="0" hangingPunct="1">
              <a:lnSpc>
                <a:spcPct val="150000"/>
              </a:lnSpc>
              <a:spcBef>
                <a:spcPts val="6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FNDE Improcedente: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Caso 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Recuperandas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 não tenham êxito na ação, os créditos quirografários </a:t>
            </a:r>
            <a:r>
              <a:rPr kumimoji="0" lang="pt-BR" sz="10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badi" panose="020B0604020104020204" pitchFamily="34" charset="0"/>
              </a:rPr>
              <a:t>serão considerados quitados após o pagamento das parcelas previstas na tabela apresentada.</a:t>
            </a: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000" dirty="0">
                <a:latin typeface="Abadi" panose="020B0604020104020204" pitchFamily="34" charset="0"/>
              </a:rPr>
              <a:t>No dia 26/01/2018, o Grupo </a:t>
            </a:r>
            <a:r>
              <a:rPr lang="pt-BR" sz="1000" dirty="0" err="1">
                <a:latin typeface="Abadi" panose="020B0604020104020204" pitchFamily="34" charset="0"/>
              </a:rPr>
              <a:t>Artecola</a:t>
            </a:r>
            <a:r>
              <a:rPr lang="pt-BR" sz="1000" dirty="0">
                <a:latin typeface="Abadi" panose="020B0604020104020204" pitchFamily="34" charset="0"/>
              </a:rPr>
              <a:t> em reunião com o sócio, moveu Ação de Indenização por danos morais e materiais contra o Fundo Nacional de Desenvolvimento da Educação “FNDE”, perante a 1ª Vara Federal de Novo Hamburgo/RS, autuada sob nº 5001395-76.2018.4.04.7108. O mérito da demanda foge à atuação da Administração Judicial, porém, como o desfecho da ação envolve o cumprimento do PRJ, é realizado o devido acompanhamento.</a:t>
            </a: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000" b="1" i="1" dirty="0">
                <a:latin typeface="Abadi" panose="020B0604020104020204" pitchFamily="34" charset="0"/>
              </a:rPr>
              <a:t>Evento 166  </a:t>
            </a:r>
            <a:r>
              <a:rPr lang="pt-BR" sz="1000" dirty="0">
                <a:latin typeface="Abadi" panose="020B0604020104020204" pitchFamily="34" charset="0"/>
              </a:rPr>
              <a:t>- Informa que restou designada audiência de instrução para oitiva de testemunhas arroladas pelas partes, a ser realizada mediante sistema de videoconferência, nos termos da Resolução n. 314/2020 do Conselho Nacional de Justiça. Aguarda-se.</a:t>
            </a: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r>
              <a:rPr lang="pt-BR" sz="1000" b="1" i="1" dirty="0">
                <a:latin typeface="Abadi" panose="020B0604020104020204" pitchFamily="34" charset="0"/>
              </a:rPr>
              <a:t>Evento 175 </a:t>
            </a:r>
            <a:r>
              <a:rPr lang="pt-BR" sz="1000" i="1" dirty="0">
                <a:latin typeface="Abadi" panose="020B0604020104020204" pitchFamily="34" charset="0"/>
              </a:rPr>
              <a:t>– </a:t>
            </a:r>
            <a:r>
              <a:rPr lang="pt-BR" sz="1000" dirty="0">
                <a:latin typeface="Abadi" panose="020B0604020104020204" pitchFamily="34" charset="0"/>
              </a:rPr>
              <a:t> O Juízo acolheu e determinou a inclusão da Administração Judicial como parte ‘interessada’ no feito, para fins de ciência do desfecho processual no que interessa à RJ.</a:t>
            </a:r>
            <a:endParaRPr lang="pt-BR" sz="1000" i="1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pt-BR" sz="1000" dirty="0">
              <a:latin typeface="Abadi" panose="020B0604020104020204" pitchFamily="34" charset="0"/>
            </a:endParaRPr>
          </a:p>
          <a:p>
            <a:endParaRPr lang="pt-BR" sz="1000" dirty="0">
              <a:latin typeface="Abadi" panose="020B0604020104020204" pitchFamily="34" charset="0"/>
            </a:endParaRPr>
          </a:p>
          <a:p>
            <a:endParaRPr lang="pt-BR" sz="1000" dirty="0">
              <a:latin typeface="Abadi" panose="020B0604020104020204" pitchFamily="34" charset="0"/>
            </a:endParaRPr>
          </a:p>
          <a:p>
            <a:endParaRPr lang="pt-BR" sz="10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1000"/>
              </a:spcBef>
              <a:buNone/>
            </a:pPr>
            <a:endParaRPr lang="pt-BR" sz="1000" dirty="0">
              <a:latin typeface="Abadi" panose="020B0604020104020204" pitchFamily="34" charset="0"/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660B8A39-2B38-4594-AF5A-CC9433A82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361308"/>
              </p:ext>
            </p:extLst>
          </p:nvPr>
        </p:nvGraphicFramePr>
        <p:xfrm>
          <a:off x="235790" y="2668470"/>
          <a:ext cx="11513387" cy="1026795"/>
        </p:xfrm>
        <a:graphic>
          <a:graphicData uri="http://schemas.openxmlformats.org/drawingml/2006/table">
            <a:tbl>
              <a:tblPr/>
              <a:tblGrid>
                <a:gridCol w="1275487">
                  <a:extLst>
                    <a:ext uri="{9D8B030D-6E8A-4147-A177-3AD203B41FA5}">
                      <a16:colId xmlns:a16="http://schemas.microsoft.com/office/drawing/2014/main" val="4046200532"/>
                    </a:ext>
                  </a:extLst>
                </a:gridCol>
                <a:gridCol w="1173447">
                  <a:extLst>
                    <a:ext uri="{9D8B030D-6E8A-4147-A177-3AD203B41FA5}">
                      <a16:colId xmlns:a16="http://schemas.microsoft.com/office/drawing/2014/main" val="2444213488"/>
                    </a:ext>
                  </a:extLst>
                </a:gridCol>
                <a:gridCol w="1224465">
                  <a:extLst>
                    <a:ext uri="{9D8B030D-6E8A-4147-A177-3AD203B41FA5}">
                      <a16:colId xmlns:a16="http://schemas.microsoft.com/office/drawing/2014/main" val="2904141198"/>
                    </a:ext>
                  </a:extLst>
                </a:gridCol>
                <a:gridCol w="2550972">
                  <a:extLst>
                    <a:ext uri="{9D8B030D-6E8A-4147-A177-3AD203B41FA5}">
                      <a16:colId xmlns:a16="http://schemas.microsoft.com/office/drawing/2014/main" val="3328464757"/>
                    </a:ext>
                  </a:extLst>
                </a:gridCol>
                <a:gridCol w="1326505">
                  <a:extLst>
                    <a:ext uri="{9D8B030D-6E8A-4147-A177-3AD203B41FA5}">
                      <a16:colId xmlns:a16="http://schemas.microsoft.com/office/drawing/2014/main" val="888199207"/>
                    </a:ext>
                  </a:extLst>
                </a:gridCol>
                <a:gridCol w="1309500">
                  <a:extLst>
                    <a:ext uri="{9D8B030D-6E8A-4147-A177-3AD203B41FA5}">
                      <a16:colId xmlns:a16="http://schemas.microsoft.com/office/drawing/2014/main" val="45206013"/>
                    </a:ext>
                  </a:extLst>
                </a:gridCol>
                <a:gridCol w="2653011">
                  <a:extLst>
                    <a:ext uri="{9D8B030D-6E8A-4147-A177-3AD203B41FA5}">
                      <a16:colId xmlns:a16="http://schemas.microsoft.com/office/drawing/2014/main" val="1941318214"/>
                    </a:ext>
                  </a:extLst>
                </a:gridCol>
              </a:tblGrid>
              <a:tr h="70371">
                <a:tc gridSpan="7"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Venda de Eucaliptos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32398"/>
                  </a:ext>
                </a:extLst>
              </a:tr>
              <a:tr h="7037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Nota Fiscal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Quantidade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Valor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Local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Utilização do pagamento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063434"/>
                  </a:ext>
                </a:extLst>
              </a:tr>
              <a:tr h="7037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30/10/2020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510729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193,72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Madeira Eucalipto - Toras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R$11.686,30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Campo Bom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 fornecedor MP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111065"/>
                  </a:ext>
                </a:extLst>
              </a:tr>
              <a:tr h="7037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19/11/2020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512797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346,92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Madeira Eucalipto - Toras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R$6.292,70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Campo Bom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 fornecedor MP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67657"/>
                  </a:ext>
                </a:extLst>
              </a:tr>
              <a:tr h="7037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05/01/2021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515838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53,64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Madeira Eucalipto - Toras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R$1.998,20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Campo Bom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 fornecedor MP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194615"/>
                  </a:ext>
                </a:extLst>
              </a:tr>
              <a:tr h="7037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18/01/2021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516816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172,19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Madeira Eucalipto - Toras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R$11.183,70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Campo Bom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Pagamento fornecedor MP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325683"/>
                  </a:ext>
                </a:extLst>
              </a:tr>
              <a:tr h="7037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766,47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R$31.160,90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314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394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7135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4231</Words>
  <Application>Microsoft Office PowerPoint</Application>
  <PresentationFormat>Widescreen</PresentationFormat>
  <Paragraphs>556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Abadi</vt:lpstr>
      <vt:lpstr>Arial</vt:lpstr>
      <vt:lpstr>Calibri</vt:lpstr>
      <vt:lpstr>Calibri Light</vt:lpstr>
      <vt:lpstr>Candara</vt:lpstr>
      <vt:lpstr>Wingdings</vt:lpstr>
      <vt:lpstr>Tema do Office</vt:lpstr>
      <vt:lpstr>GRUPO ARTECOLA  PROC N° 5000758-74.2020.8.21.0019</vt:lpstr>
      <vt:lpstr>Apresentação do PowerPoint</vt:lpstr>
      <vt:lpstr>SUMÁRIO</vt:lpstr>
      <vt:lpstr>CRONOGRAMA PROCESSUAL</vt:lpstr>
      <vt:lpstr>PREMISSAS DA RECUPERAÇÃO JUDICIAL</vt:lpstr>
      <vt:lpstr>PREMISSAS DA RECUPERAÇÃO JUDICIAL</vt:lpstr>
      <vt:lpstr>PREMISSAS DA RECUPERAÇÃO JUDICIAL</vt:lpstr>
      <vt:lpstr>PRESTAÇÃO DE CONTAS DOS PAGAMENTOS</vt:lpstr>
      <vt:lpstr>PRESTAÇÃO DE CONTAS DOS PAGAMENTOS</vt:lpstr>
      <vt:lpstr>PRESTAÇÃO DE CONTAS DOS PAGAMENTOS</vt:lpstr>
      <vt:lpstr>FISCALIZAÇÃO DE OUTROS EVENTOS</vt:lpstr>
      <vt:lpstr>FISCALIZAÇÃO DE OUTROS EVENTOS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padilha</dc:creator>
  <cp:lastModifiedBy>Yasmine Said | MSC Advogados</cp:lastModifiedBy>
  <cp:revision>52</cp:revision>
  <dcterms:created xsi:type="dcterms:W3CDTF">2021-03-19T12:50:54Z</dcterms:created>
  <dcterms:modified xsi:type="dcterms:W3CDTF">2021-05-31T17:25:34Z</dcterms:modified>
</cp:coreProperties>
</file>