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94" r:id="rId10"/>
    <p:sldId id="295"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5555"/>
    <a:srgbClr val="565656"/>
    <a:srgbClr val="B48A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62" autoAdjust="0"/>
    <p:restoredTop sz="94660"/>
  </p:normalViewPr>
  <p:slideViewPr>
    <p:cSldViewPr snapToGrid="0">
      <p:cViewPr varScale="1">
        <p:scale>
          <a:sx n="111" d="100"/>
          <a:sy n="111" d="100"/>
        </p:scale>
        <p:origin x="7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rgbClr val="565656"/>
                </a:solidFill>
                <a:latin typeface="Abadi" panose="020B0604020104020204" pitchFamily="34" charset="0"/>
                <a:ea typeface="+mn-ea"/>
                <a:cs typeface="+mn-cs"/>
              </a:defRPr>
            </a:pPr>
            <a:r>
              <a:rPr lang="pt-BR" b="1"/>
              <a:t>Resumo PRJ</a:t>
            </a: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565656"/>
              </a:solidFill>
              <a:latin typeface="Abadi" panose="020B0604020104020204" pitchFamily="34" charset="0"/>
              <a:ea typeface="+mn-ea"/>
              <a:cs typeface="+mn-cs"/>
            </a:defRPr>
          </a:pPr>
          <a:endParaRPr lang="pt-BR"/>
        </a:p>
      </c:txPr>
    </c:title>
    <c:autoTitleDeleted val="0"/>
    <c:plotArea>
      <c:layout/>
      <c:barChart>
        <c:barDir val="col"/>
        <c:grouping val="clustered"/>
        <c:varyColors val="0"/>
        <c:ser>
          <c:idx val="0"/>
          <c:order val="0"/>
          <c:spPr>
            <a:solidFill>
              <a:srgbClr val="C00000"/>
            </a:solidFill>
            <a:ln>
              <a:noFill/>
            </a:ln>
            <a:effectLst/>
          </c:spPr>
          <c:invertIfNegative val="0"/>
          <c:dPt>
            <c:idx val="0"/>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1-88B9-43C8-9AA4-1D1CCBF0F001}"/>
              </c:ext>
            </c:extLst>
          </c:dPt>
          <c:dPt>
            <c:idx val="1"/>
            <c:invertIfNegative val="0"/>
            <c:bubble3D val="0"/>
            <c:spPr>
              <a:solidFill>
                <a:srgbClr val="00B050"/>
              </a:solidFill>
              <a:ln>
                <a:noFill/>
              </a:ln>
              <a:effectLst/>
            </c:spPr>
            <c:extLst>
              <c:ext xmlns:c16="http://schemas.microsoft.com/office/drawing/2014/chart" uri="{C3380CC4-5D6E-409C-BE32-E72D297353CC}">
                <c16:uniqueId val="{00000003-88B9-43C8-9AA4-1D1CCBF0F001}"/>
              </c:ext>
            </c:extLst>
          </c:dPt>
          <c:dPt>
            <c:idx val="2"/>
            <c:invertIfNegative val="0"/>
            <c:bubble3D val="0"/>
            <c:spPr>
              <a:solidFill>
                <a:srgbClr val="FF0000"/>
              </a:solidFill>
              <a:ln>
                <a:noFill/>
              </a:ln>
              <a:effectLst/>
            </c:spPr>
            <c:extLst>
              <c:ext xmlns:c16="http://schemas.microsoft.com/office/drawing/2014/chart" uri="{C3380CC4-5D6E-409C-BE32-E72D297353CC}">
                <c16:uniqueId val="{00000005-88B9-43C8-9AA4-1D1CCBF0F001}"/>
              </c:ext>
            </c:extLst>
          </c:dPt>
          <c:dLbls>
            <c:spPr>
              <a:noFill/>
              <a:ln>
                <a:noFill/>
              </a:ln>
              <a:effectLst/>
            </c:spPr>
            <c:txPr>
              <a:bodyPr rot="0" spcFirstLastPara="1" vertOverflow="ellipsis" vert="horz" wrap="square" anchor="ctr" anchorCtr="1"/>
              <a:lstStyle/>
              <a:p>
                <a:pPr>
                  <a:defRPr sz="900" b="0" i="0" u="none" strike="noStrike" kern="1200" baseline="0">
                    <a:solidFill>
                      <a:srgbClr val="565656"/>
                    </a:solidFill>
                    <a:latin typeface="Abadi" panose="020B0604020104020204" pitchFamily="34"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Resumo!$O$17:$O$19</c:f>
              <c:strCache>
                <c:ptCount val="3"/>
                <c:pt idx="0">
                  <c:v>A vencer</c:v>
                </c:pt>
                <c:pt idx="1">
                  <c:v>Pago</c:v>
                </c:pt>
                <c:pt idx="2">
                  <c:v>Em atraso</c:v>
                </c:pt>
              </c:strCache>
            </c:strRef>
          </c:cat>
          <c:val>
            <c:numRef>
              <c:f>Resumo!$P$17:$P$19</c:f>
              <c:numCache>
                <c:formatCode>_("R$"* #,##0.00_);_("R$"* \(#,##0.00\);_("R$"* "-"??_);_(@_)</c:formatCode>
                <c:ptCount val="3"/>
                <c:pt idx="0">
                  <c:v>8246555.9178322526</c:v>
                </c:pt>
                <c:pt idx="1">
                  <c:v>60037.24</c:v>
                </c:pt>
                <c:pt idx="2">
                  <c:v>109407.99666775003</c:v>
                </c:pt>
              </c:numCache>
            </c:numRef>
          </c:val>
          <c:extLst>
            <c:ext xmlns:c16="http://schemas.microsoft.com/office/drawing/2014/chart" uri="{C3380CC4-5D6E-409C-BE32-E72D297353CC}">
              <c16:uniqueId val="{00000006-88B9-43C8-9AA4-1D1CCBF0F001}"/>
            </c:ext>
          </c:extLst>
        </c:ser>
        <c:dLbls>
          <c:dLblPos val="outEnd"/>
          <c:showLegendKey val="0"/>
          <c:showVal val="1"/>
          <c:showCatName val="0"/>
          <c:showSerName val="0"/>
          <c:showPercent val="0"/>
          <c:showBubbleSize val="0"/>
        </c:dLbls>
        <c:gapWidth val="219"/>
        <c:overlap val="-27"/>
        <c:axId val="210823488"/>
        <c:axId val="277538576"/>
      </c:barChart>
      <c:catAx>
        <c:axId val="2108234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565656"/>
                </a:solidFill>
                <a:latin typeface="Abadi" panose="020B0604020104020204" pitchFamily="34" charset="0"/>
                <a:ea typeface="+mn-ea"/>
                <a:cs typeface="+mn-cs"/>
              </a:defRPr>
            </a:pPr>
            <a:endParaRPr lang="pt-BR"/>
          </a:p>
        </c:txPr>
        <c:crossAx val="277538576"/>
        <c:crosses val="autoZero"/>
        <c:auto val="1"/>
        <c:lblAlgn val="ctr"/>
        <c:lblOffset val="100"/>
        <c:noMultiLvlLbl val="0"/>
      </c:catAx>
      <c:valAx>
        <c:axId val="277538576"/>
        <c:scaling>
          <c:orientation val="minMax"/>
        </c:scaling>
        <c:delete val="1"/>
        <c:axPos val="l"/>
        <c:majorGridlines>
          <c:spPr>
            <a:ln w="9525" cap="flat" cmpd="sng" algn="ctr">
              <a:solidFill>
                <a:schemeClr val="tx1">
                  <a:lumMod val="15000"/>
                  <a:lumOff val="85000"/>
                </a:schemeClr>
              </a:solidFill>
              <a:round/>
            </a:ln>
            <a:effectLst/>
          </c:spPr>
        </c:majorGridlines>
        <c:numFmt formatCode="_(&quot;R$&quot;* #,##0.00_);_(&quot;R$&quot;* \(#,##0.00\);_(&quot;R$&quot;* &quot;-&quot;??_);_(@_)" sourceLinked="1"/>
        <c:majorTickMark val="out"/>
        <c:minorTickMark val="none"/>
        <c:tickLblPos val="nextTo"/>
        <c:crossAx val="21082348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565656"/>
          </a:solidFill>
          <a:latin typeface="Abadi" panose="020B0604020104020204" pitchFamily="34" charset="0"/>
        </a:defRPr>
      </a:pPr>
      <a:endParaRPr lang="pt-B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9F22D9-9C25-4469-A576-0DBB8F299565}"/>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B27EB9FE-2366-4C46-89F9-8249178B8C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416344FD-11B5-4E63-B308-6B891D6AD07A}"/>
              </a:ext>
            </a:extLst>
          </p:cNvPr>
          <p:cNvSpPr>
            <a:spLocks noGrp="1"/>
          </p:cNvSpPr>
          <p:nvPr>
            <p:ph type="dt" sz="half" idx="10"/>
          </p:nvPr>
        </p:nvSpPr>
        <p:spPr/>
        <p:txBody>
          <a:bodyPr/>
          <a:lstStyle/>
          <a:p>
            <a:fld id="{B4C2C22C-FEC3-43BD-A91A-7CF57D0922FB}" type="datetimeFigureOut">
              <a:rPr lang="pt-BR" smtClean="0"/>
              <a:t>02/05/2022</a:t>
            </a:fld>
            <a:endParaRPr lang="pt-BR"/>
          </a:p>
        </p:txBody>
      </p:sp>
      <p:sp>
        <p:nvSpPr>
          <p:cNvPr id="5" name="Espaço Reservado para Rodapé 4">
            <a:extLst>
              <a:ext uri="{FF2B5EF4-FFF2-40B4-BE49-F238E27FC236}">
                <a16:creationId xmlns:a16="http://schemas.microsoft.com/office/drawing/2014/main" id="{7F229223-254D-4998-9C05-6E560C6A170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15D683F-09B9-4159-B1CF-AB077C8666D9}"/>
              </a:ext>
            </a:extLst>
          </p:cNvPr>
          <p:cNvSpPr>
            <a:spLocks noGrp="1"/>
          </p:cNvSpPr>
          <p:nvPr>
            <p:ph type="sldNum" sz="quarter" idx="12"/>
          </p:nvPr>
        </p:nvSpPr>
        <p:spPr/>
        <p:txBody>
          <a:bodyPr/>
          <a:lstStyle/>
          <a:p>
            <a:fld id="{27A8E7E3-9804-4DF6-9D38-75DFA584F00F}" type="slidenum">
              <a:rPr lang="pt-BR" smtClean="0"/>
              <a:t>‹nº›</a:t>
            </a:fld>
            <a:endParaRPr lang="pt-BR"/>
          </a:p>
        </p:txBody>
      </p:sp>
    </p:spTree>
    <p:extLst>
      <p:ext uri="{BB962C8B-B14F-4D97-AF65-F5344CB8AC3E}">
        <p14:creationId xmlns:p14="http://schemas.microsoft.com/office/powerpoint/2010/main" val="4115549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33DE8B-9774-47C8-A79F-E5E912895D8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9304EC4-FA06-42C3-9AC5-DC99065BBD1C}"/>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93656B4-9B74-4BC2-8F6E-377119DAEB59}"/>
              </a:ext>
            </a:extLst>
          </p:cNvPr>
          <p:cNvSpPr>
            <a:spLocks noGrp="1"/>
          </p:cNvSpPr>
          <p:nvPr>
            <p:ph type="dt" sz="half" idx="10"/>
          </p:nvPr>
        </p:nvSpPr>
        <p:spPr/>
        <p:txBody>
          <a:bodyPr/>
          <a:lstStyle/>
          <a:p>
            <a:fld id="{B4C2C22C-FEC3-43BD-A91A-7CF57D0922FB}" type="datetimeFigureOut">
              <a:rPr lang="pt-BR" smtClean="0"/>
              <a:t>02/05/2022</a:t>
            </a:fld>
            <a:endParaRPr lang="pt-BR"/>
          </a:p>
        </p:txBody>
      </p:sp>
      <p:sp>
        <p:nvSpPr>
          <p:cNvPr id="5" name="Espaço Reservado para Rodapé 4">
            <a:extLst>
              <a:ext uri="{FF2B5EF4-FFF2-40B4-BE49-F238E27FC236}">
                <a16:creationId xmlns:a16="http://schemas.microsoft.com/office/drawing/2014/main" id="{EC77D62B-C447-4BD2-92D3-45C2D243FA1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19066CA-B3BB-41AF-997B-E128FCAF6422}"/>
              </a:ext>
            </a:extLst>
          </p:cNvPr>
          <p:cNvSpPr>
            <a:spLocks noGrp="1"/>
          </p:cNvSpPr>
          <p:nvPr>
            <p:ph type="sldNum" sz="quarter" idx="12"/>
          </p:nvPr>
        </p:nvSpPr>
        <p:spPr/>
        <p:txBody>
          <a:bodyPr/>
          <a:lstStyle/>
          <a:p>
            <a:fld id="{27A8E7E3-9804-4DF6-9D38-75DFA584F00F}" type="slidenum">
              <a:rPr lang="pt-BR" smtClean="0"/>
              <a:t>‹nº›</a:t>
            </a:fld>
            <a:endParaRPr lang="pt-BR"/>
          </a:p>
        </p:txBody>
      </p:sp>
    </p:spTree>
    <p:extLst>
      <p:ext uri="{BB962C8B-B14F-4D97-AF65-F5344CB8AC3E}">
        <p14:creationId xmlns:p14="http://schemas.microsoft.com/office/powerpoint/2010/main" val="1166523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202A9E-EB02-4813-98B5-FF5EBBBA9A2C}"/>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42407910-8A89-425E-B9DF-C7A70366FD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B93B439-15B9-4275-8522-C747C4769E04}"/>
              </a:ext>
            </a:extLst>
          </p:cNvPr>
          <p:cNvSpPr>
            <a:spLocks noGrp="1"/>
          </p:cNvSpPr>
          <p:nvPr>
            <p:ph type="dt" sz="half" idx="10"/>
          </p:nvPr>
        </p:nvSpPr>
        <p:spPr/>
        <p:txBody>
          <a:bodyPr/>
          <a:lstStyle/>
          <a:p>
            <a:fld id="{B4C2C22C-FEC3-43BD-A91A-7CF57D0922FB}" type="datetimeFigureOut">
              <a:rPr lang="pt-BR" smtClean="0"/>
              <a:t>02/05/2022</a:t>
            </a:fld>
            <a:endParaRPr lang="pt-BR"/>
          </a:p>
        </p:txBody>
      </p:sp>
      <p:sp>
        <p:nvSpPr>
          <p:cNvPr id="5" name="Espaço Reservado para Rodapé 4">
            <a:extLst>
              <a:ext uri="{FF2B5EF4-FFF2-40B4-BE49-F238E27FC236}">
                <a16:creationId xmlns:a16="http://schemas.microsoft.com/office/drawing/2014/main" id="{0976CA46-5F65-4F2A-9C6F-E26F9E67921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F267C24-9AB3-4EB6-A134-712F3E033DA8}"/>
              </a:ext>
            </a:extLst>
          </p:cNvPr>
          <p:cNvSpPr>
            <a:spLocks noGrp="1"/>
          </p:cNvSpPr>
          <p:nvPr>
            <p:ph type="sldNum" sz="quarter" idx="12"/>
          </p:nvPr>
        </p:nvSpPr>
        <p:spPr/>
        <p:txBody>
          <a:bodyPr/>
          <a:lstStyle/>
          <a:p>
            <a:fld id="{27A8E7E3-9804-4DF6-9D38-75DFA584F00F}" type="slidenum">
              <a:rPr lang="pt-BR" smtClean="0"/>
              <a:t>‹nº›</a:t>
            </a:fld>
            <a:endParaRPr lang="pt-BR"/>
          </a:p>
        </p:txBody>
      </p:sp>
    </p:spTree>
    <p:extLst>
      <p:ext uri="{BB962C8B-B14F-4D97-AF65-F5344CB8AC3E}">
        <p14:creationId xmlns:p14="http://schemas.microsoft.com/office/powerpoint/2010/main" val="2521862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BC7E14-86B2-45EA-8BAF-49E6ADFEF4C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A332A2D-C90D-4833-AEAF-E7E12B9B387C}"/>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3220352-A0B9-4AE6-BC38-F48702213AF8}"/>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4410E1DE-771D-422A-8238-C48F6A618D8C}"/>
              </a:ext>
            </a:extLst>
          </p:cNvPr>
          <p:cNvSpPr>
            <a:spLocks noGrp="1"/>
          </p:cNvSpPr>
          <p:nvPr>
            <p:ph type="dt" sz="half" idx="10"/>
          </p:nvPr>
        </p:nvSpPr>
        <p:spPr/>
        <p:txBody>
          <a:bodyPr/>
          <a:lstStyle/>
          <a:p>
            <a:fld id="{B4C2C22C-FEC3-43BD-A91A-7CF57D0922FB}" type="datetimeFigureOut">
              <a:rPr lang="pt-BR" smtClean="0"/>
              <a:t>02/05/2022</a:t>
            </a:fld>
            <a:endParaRPr lang="pt-BR"/>
          </a:p>
        </p:txBody>
      </p:sp>
      <p:sp>
        <p:nvSpPr>
          <p:cNvPr id="6" name="Espaço Reservado para Rodapé 5">
            <a:extLst>
              <a:ext uri="{FF2B5EF4-FFF2-40B4-BE49-F238E27FC236}">
                <a16:creationId xmlns:a16="http://schemas.microsoft.com/office/drawing/2014/main" id="{00A669E3-8DB2-42EA-89BD-C42FA2DCCD2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25AF2EB-F0C7-4780-81E0-72E501E3E23D}"/>
              </a:ext>
            </a:extLst>
          </p:cNvPr>
          <p:cNvSpPr>
            <a:spLocks noGrp="1"/>
          </p:cNvSpPr>
          <p:nvPr>
            <p:ph type="sldNum" sz="quarter" idx="12"/>
          </p:nvPr>
        </p:nvSpPr>
        <p:spPr/>
        <p:txBody>
          <a:bodyPr/>
          <a:lstStyle/>
          <a:p>
            <a:fld id="{27A8E7E3-9804-4DF6-9D38-75DFA584F00F}" type="slidenum">
              <a:rPr lang="pt-BR" smtClean="0"/>
              <a:t>‹nº›</a:t>
            </a:fld>
            <a:endParaRPr lang="pt-BR"/>
          </a:p>
        </p:txBody>
      </p:sp>
    </p:spTree>
    <p:extLst>
      <p:ext uri="{BB962C8B-B14F-4D97-AF65-F5344CB8AC3E}">
        <p14:creationId xmlns:p14="http://schemas.microsoft.com/office/powerpoint/2010/main" val="34404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D46F57-6E4E-42FF-873E-9E8F2C5FE3F4}"/>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98C0ED08-2F7F-42CE-9E11-FC99B9CB3C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BA77DE51-01FC-4FA2-BBEF-2D7302C6B78B}"/>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D0C9DCF-39C9-486B-AF99-338DDBAEAD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E35DE79C-87DF-4A82-804B-9F6F32937BD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35D20CEA-71A9-4309-AD4A-4399466769EA}"/>
              </a:ext>
            </a:extLst>
          </p:cNvPr>
          <p:cNvSpPr>
            <a:spLocks noGrp="1"/>
          </p:cNvSpPr>
          <p:nvPr>
            <p:ph type="dt" sz="half" idx="10"/>
          </p:nvPr>
        </p:nvSpPr>
        <p:spPr/>
        <p:txBody>
          <a:bodyPr/>
          <a:lstStyle/>
          <a:p>
            <a:fld id="{B4C2C22C-FEC3-43BD-A91A-7CF57D0922FB}" type="datetimeFigureOut">
              <a:rPr lang="pt-BR" smtClean="0"/>
              <a:t>02/05/2022</a:t>
            </a:fld>
            <a:endParaRPr lang="pt-BR"/>
          </a:p>
        </p:txBody>
      </p:sp>
      <p:sp>
        <p:nvSpPr>
          <p:cNvPr id="8" name="Espaço Reservado para Rodapé 7">
            <a:extLst>
              <a:ext uri="{FF2B5EF4-FFF2-40B4-BE49-F238E27FC236}">
                <a16:creationId xmlns:a16="http://schemas.microsoft.com/office/drawing/2014/main" id="{9F7580A8-7446-4BAA-8876-B80E835A9C8D}"/>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80EE8AF4-0E5B-4775-8CC8-74248766170B}"/>
              </a:ext>
            </a:extLst>
          </p:cNvPr>
          <p:cNvSpPr>
            <a:spLocks noGrp="1"/>
          </p:cNvSpPr>
          <p:nvPr>
            <p:ph type="sldNum" sz="quarter" idx="12"/>
          </p:nvPr>
        </p:nvSpPr>
        <p:spPr/>
        <p:txBody>
          <a:bodyPr/>
          <a:lstStyle/>
          <a:p>
            <a:fld id="{27A8E7E3-9804-4DF6-9D38-75DFA584F00F}" type="slidenum">
              <a:rPr lang="pt-BR" smtClean="0"/>
              <a:t>‹nº›</a:t>
            </a:fld>
            <a:endParaRPr lang="pt-BR"/>
          </a:p>
        </p:txBody>
      </p:sp>
    </p:spTree>
    <p:extLst>
      <p:ext uri="{BB962C8B-B14F-4D97-AF65-F5344CB8AC3E}">
        <p14:creationId xmlns:p14="http://schemas.microsoft.com/office/powerpoint/2010/main" val="77749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5A9FAF-6FB9-4B53-8C57-948647603F44}"/>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D62D8582-777E-4CE9-8E42-A4975AD56E82}"/>
              </a:ext>
            </a:extLst>
          </p:cNvPr>
          <p:cNvSpPr>
            <a:spLocks noGrp="1"/>
          </p:cNvSpPr>
          <p:nvPr>
            <p:ph type="dt" sz="half" idx="10"/>
          </p:nvPr>
        </p:nvSpPr>
        <p:spPr/>
        <p:txBody>
          <a:bodyPr/>
          <a:lstStyle/>
          <a:p>
            <a:fld id="{B4C2C22C-FEC3-43BD-A91A-7CF57D0922FB}" type="datetimeFigureOut">
              <a:rPr lang="pt-BR" smtClean="0"/>
              <a:t>02/05/2022</a:t>
            </a:fld>
            <a:endParaRPr lang="pt-BR"/>
          </a:p>
        </p:txBody>
      </p:sp>
      <p:sp>
        <p:nvSpPr>
          <p:cNvPr id="4" name="Espaço Reservado para Rodapé 3">
            <a:extLst>
              <a:ext uri="{FF2B5EF4-FFF2-40B4-BE49-F238E27FC236}">
                <a16:creationId xmlns:a16="http://schemas.microsoft.com/office/drawing/2014/main" id="{B253AA91-6725-4F8B-8AB2-F9871B4A8168}"/>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E3183F01-319B-4B81-9DDB-CB24F78C15F0}"/>
              </a:ext>
            </a:extLst>
          </p:cNvPr>
          <p:cNvSpPr>
            <a:spLocks noGrp="1"/>
          </p:cNvSpPr>
          <p:nvPr>
            <p:ph type="sldNum" sz="quarter" idx="12"/>
          </p:nvPr>
        </p:nvSpPr>
        <p:spPr/>
        <p:txBody>
          <a:bodyPr/>
          <a:lstStyle/>
          <a:p>
            <a:fld id="{27A8E7E3-9804-4DF6-9D38-75DFA584F00F}" type="slidenum">
              <a:rPr lang="pt-BR" smtClean="0"/>
              <a:t>‹nº›</a:t>
            </a:fld>
            <a:endParaRPr lang="pt-BR"/>
          </a:p>
        </p:txBody>
      </p:sp>
    </p:spTree>
    <p:extLst>
      <p:ext uri="{BB962C8B-B14F-4D97-AF65-F5344CB8AC3E}">
        <p14:creationId xmlns:p14="http://schemas.microsoft.com/office/powerpoint/2010/main" val="1150317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374AD860-BE84-4A06-B9D2-D1B04241AD4D}"/>
              </a:ext>
            </a:extLst>
          </p:cNvPr>
          <p:cNvSpPr>
            <a:spLocks noGrp="1"/>
          </p:cNvSpPr>
          <p:nvPr>
            <p:ph type="dt" sz="half" idx="10"/>
          </p:nvPr>
        </p:nvSpPr>
        <p:spPr/>
        <p:txBody>
          <a:bodyPr/>
          <a:lstStyle/>
          <a:p>
            <a:fld id="{B4C2C22C-FEC3-43BD-A91A-7CF57D0922FB}" type="datetimeFigureOut">
              <a:rPr lang="pt-BR" smtClean="0"/>
              <a:t>02/05/2022</a:t>
            </a:fld>
            <a:endParaRPr lang="pt-BR"/>
          </a:p>
        </p:txBody>
      </p:sp>
      <p:sp>
        <p:nvSpPr>
          <p:cNvPr id="3" name="Espaço Reservado para Rodapé 2">
            <a:extLst>
              <a:ext uri="{FF2B5EF4-FFF2-40B4-BE49-F238E27FC236}">
                <a16:creationId xmlns:a16="http://schemas.microsoft.com/office/drawing/2014/main" id="{70CB944C-2AAA-491D-9662-7EBBFEB17D8E}"/>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887EF27C-CD70-46AF-ABCC-2B0FBF782399}"/>
              </a:ext>
            </a:extLst>
          </p:cNvPr>
          <p:cNvSpPr>
            <a:spLocks noGrp="1"/>
          </p:cNvSpPr>
          <p:nvPr>
            <p:ph type="sldNum" sz="quarter" idx="12"/>
          </p:nvPr>
        </p:nvSpPr>
        <p:spPr/>
        <p:txBody>
          <a:bodyPr/>
          <a:lstStyle/>
          <a:p>
            <a:fld id="{27A8E7E3-9804-4DF6-9D38-75DFA584F00F}" type="slidenum">
              <a:rPr lang="pt-BR" smtClean="0"/>
              <a:t>‹nº›</a:t>
            </a:fld>
            <a:endParaRPr lang="pt-BR"/>
          </a:p>
        </p:txBody>
      </p:sp>
    </p:spTree>
    <p:extLst>
      <p:ext uri="{BB962C8B-B14F-4D97-AF65-F5344CB8AC3E}">
        <p14:creationId xmlns:p14="http://schemas.microsoft.com/office/powerpoint/2010/main" val="3847558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7C1A60-5BD2-4018-A164-FA121A82E2EE}"/>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572D7A66-FBC1-4A53-B178-3756E0ABC4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DA224919-7749-40CC-A17D-1E3579F4F8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A1167AA-F7E9-4863-AEDE-5E16ADC938E0}"/>
              </a:ext>
            </a:extLst>
          </p:cNvPr>
          <p:cNvSpPr>
            <a:spLocks noGrp="1"/>
          </p:cNvSpPr>
          <p:nvPr>
            <p:ph type="dt" sz="half" idx="10"/>
          </p:nvPr>
        </p:nvSpPr>
        <p:spPr/>
        <p:txBody>
          <a:bodyPr/>
          <a:lstStyle/>
          <a:p>
            <a:fld id="{B4C2C22C-FEC3-43BD-A91A-7CF57D0922FB}" type="datetimeFigureOut">
              <a:rPr lang="pt-BR" smtClean="0"/>
              <a:t>02/05/2022</a:t>
            </a:fld>
            <a:endParaRPr lang="pt-BR"/>
          </a:p>
        </p:txBody>
      </p:sp>
      <p:sp>
        <p:nvSpPr>
          <p:cNvPr id="6" name="Espaço Reservado para Rodapé 5">
            <a:extLst>
              <a:ext uri="{FF2B5EF4-FFF2-40B4-BE49-F238E27FC236}">
                <a16:creationId xmlns:a16="http://schemas.microsoft.com/office/drawing/2014/main" id="{ADA18C6C-7FEB-4D21-B9E6-8CD71081C25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9E9065A-F0C9-4BE5-8D28-E177D218B886}"/>
              </a:ext>
            </a:extLst>
          </p:cNvPr>
          <p:cNvSpPr>
            <a:spLocks noGrp="1"/>
          </p:cNvSpPr>
          <p:nvPr>
            <p:ph type="sldNum" sz="quarter" idx="12"/>
          </p:nvPr>
        </p:nvSpPr>
        <p:spPr/>
        <p:txBody>
          <a:bodyPr/>
          <a:lstStyle/>
          <a:p>
            <a:fld id="{27A8E7E3-9804-4DF6-9D38-75DFA584F00F}" type="slidenum">
              <a:rPr lang="pt-BR" smtClean="0"/>
              <a:t>‹nº›</a:t>
            </a:fld>
            <a:endParaRPr lang="pt-BR"/>
          </a:p>
        </p:txBody>
      </p:sp>
    </p:spTree>
    <p:extLst>
      <p:ext uri="{BB962C8B-B14F-4D97-AF65-F5344CB8AC3E}">
        <p14:creationId xmlns:p14="http://schemas.microsoft.com/office/powerpoint/2010/main" val="3341902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D47F14-FC9E-4A49-8A08-523D15A91CBF}"/>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B73291EF-F167-4179-BE9E-B88F190E36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7179200C-E02B-4E02-A6FE-3B567675DF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589B1CD9-B21F-4F61-817D-5BF6059F6847}"/>
              </a:ext>
            </a:extLst>
          </p:cNvPr>
          <p:cNvSpPr>
            <a:spLocks noGrp="1"/>
          </p:cNvSpPr>
          <p:nvPr>
            <p:ph type="dt" sz="half" idx="10"/>
          </p:nvPr>
        </p:nvSpPr>
        <p:spPr/>
        <p:txBody>
          <a:bodyPr/>
          <a:lstStyle/>
          <a:p>
            <a:fld id="{B4C2C22C-FEC3-43BD-A91A-7CF57D0922FB}" type="datetimeFigureOut">
              <a:rPr lang="pt-BR" smtClean="0"/>
              <a:t>02/05/2022</a:t>
            </a:fld>
            <a:endParaRPr lang="pt-BR"/>
          </a:p>
        </p:txBody>
      </p:sp>
      <p:sp>
        <p:nvSpPr>
          <p:cNvPr id="6" name="Espaço Reservado para Rodapé 5">
            <a:extLst>
              <a:ext uri="{FF2B5EF4-FFF2-40B4-BE49-F238E27FC236}">
                <a16:creationId xmlns:a16="http://schemas.microsoft.com/office/drawing/2014/main" id="{F353D149-5DC6-4386-9B77-6CAD4BED45E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31D7404-5A5D-4782-ACAE-5FA677A8001C}"/>
              </a:ext>
            </a:extLst>
          </p:cNvPr>
          <p:cNvSpPr>
            <a:spLocks noGrp="1"/>
          </p:cNvSpPr>
          <p:nvPr>
            <p:ph type="sldNum" sz="quarter" idx="12"/>
          </p:nvPr>
        </p:nvSpPr>
        <p:spPr/>
        <p:txBody>
          <a:bodyPr/>
          <a:lstStyle/>
          <a:p>
            <a:fld id="{27A8E7E3-9804-4DF6-9D38-75DFA584F00F}" type="slidenum">
              <a:rPr lang="pt-BR" smtClean="0"/>
              <a:t>‹nº›</a:t>
            </a:fld>
            <a:endParaRPr lang="pt-BR"/>
          </a:p>
        </p:txBody>
      </p:sp>
    </p:spTree>
    <p:extLst>
      <p:ext uri="{BB962C8B-B14F-4D97-AF65-F5344CB8AC3E}">
        <p14:creationId xmlns:p14="http://schemas.microsoft.com/office/powerpoint/2010/main" val="611868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0FCB36-BAB2-4E5E-A24F-7D5B471C845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F7A1457-0E6C-4996-9E60-0A9B4F5AEABF}"/>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931770E-1D11-41E7-9EF8-25DD647944AC}"/>
              </a:ext>
            </a:extLst>
          </p:cNvPr>
          <p:cNvSpPr>
            <a:spLocks noGrp="1"/>
          </p:cNvSpPr>
          <p:nvPr>
            <p:ph type="dt" sz="half" idx="10"/>
          </p:nvPr>
        </p:nvSpPr>
        <p:spPr/>
        <p:txBody>
          <a:bodyPr/>
          <a:lstStyle/>
          <a:p>
            <a:fld id="{B4C2C22C-FEC3-43BD-A91A-7CF57D0922FB}" type="datetimeFigureOut">
              <a:rPr lang="pt-BR" smtClean="0"/>
              <a:t>02/05/2022</a:t>
            </a:fld>
            <a:endParaRPr lang="pt-BR"/>
          </a:p>
        </p:txBody>
      </p:sp>
      <p:sp>
        <p:nvSpPr>
          <p:cNvPr id="5" name="Espaço Reservado para Rodapé 4">
            <a:extLst>
              <a:ext uri="{FF2B5EF4-FFF2-40B4-BE49-F238E27FC236}">
                <a16:creationId xmlns:a16="http://schemas.microsoft.com/office/drawing/2014/main" id="{762FDE3E-C85F-4B9F-A626-5D94672895D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FC94239-695D-435C-845D-E72D10C68383}"/>
              </a:ext>
            </a:extLst>
          </p:cNvPr>
          <p:cNvSpPr>
            <a:spLocks noGrp="1"/>
          </p:cNvSpPr>
          <p:nvPr>
            <p:ph type="sldNum" sz="quarter" idx="12"/>
          </p:nvPr>
        </p:nvSpPr>
        <p:spPr/>
        <p:txBody>
          <a:bodyPr/>
          <a:lstStyle/>
          <a:p>
            <a:fld id="{27A8E7E3-9804-4DF6-9D38-75DFA584F00F}" type="slidenum">
              <a:rPr lang="pt-BR" smtClean="0"/>
              <a:t>‹nº›</a:t>
            </a:fld>
            <a:endParaRPr lang="pt-BR"/>
          </a:p>
        </p:txBody>
      </p:sp>
    </p:spTree>
    <p:extLst>
      <p:ext uri="{BB962C8B-B14F-4D97-AF65-F5344CB8AC3E}">
        <p14:creationId xmlns:p14="http://schemas.microsoft.com/office/powerpoint/2010/main" val="3760082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FC74DA-2CCA-4BF6-AF9C-A256106ABFC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7AEEA146-62EE-454C-A812-DA02F9AD011F}"/>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6763CA4-E1D1-4578-986A-F6BDDDA8E5D2}"/>
              </a:ext>
            </a:extLst>
          </p:cNvPr>
          <p:cNvSpPr>
            <a:spLocks noGrp="1"/>
          </p:cNvSpPr>
          <p:nvPr>
            <p:ph type="dt" sz="half" idx="10"/>
          </p:nvPr>
        </p:nvSpPr>
        <p:spPr/>
        <p:txBody>
          <a:bodyPr/>
          <a:lstStyle/>
          <a:p>
            <a:fld id="{B4C2C22C-FEC3-43BD-A91A-7CF57D0922FB}" type="datetimeFigureOut">
              <a:rPr lang="pt-BR" smtClean="0"/>
              <a:t>02/05/2022</a:t>
            </a:fld>
            <a:endParaRPr lang="pt-BR"/>
          </a:p>
        </p:txBody>
      </p:sp>
      <p:sp>
        <p:nvSpPr>
          <p:cNvPr id="5" name="Espaço Reservado para Rodapé 4">
            <a:extLst>
              <a:ext uri="{FF2B5EF4-FFF2-40B4-BE49-F238E27FC236}">
                <a16:creationId xmlns:a16="http://schemas.microsoft.com/office/drawing/2014/main" id="{BDF7C377-018C-444C-9619-999AF4249F1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735FD8E-423C-43AD-9DA8-B7CF78F6358E}"/>
              </a:ext>
            </a:extLst>
          </p:cNvPr>
          <p:cNvSpPr>
            <a:spLocks noGrp="1"/>
          </p:cNvSpPr>
          <p:nvPr>
            <p:ph type="sldNum" sz="quarter" idx="12"/>
          </p:nvPr>
        </p:nvSpPr>
        <p:spPr/>
        <p:txBody>
          <a:bodyPr/>
          <a:lstStyle/>
          <a:p>
            <a:fld id="{27A8E7E3-9804-4DF6-9D38-75DFA584F00F}" type="slidenum">
              <a:rPr lang="pt-BR" smtClean="0"/>
              <a:t>‹nº›</a:t>
            </a:fld>
            <a:endParaRPr lang="pt-BR"/>
          </a:p>
        </p:txBody>
      </p:sp>
    </p:spTree>
    <p:extLst>
      <p:ext uri="{BB962C8B-B14F-4D97-AF65-F5344CB8AC3E}">
        <p14:creationId xmlns:p14="http://schemas.microsoft.com/office/powerpoint/2010/main" val="4280580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apa Final">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6" y="0"/>
            <a:ext cx="12189709" cy="6859288"/>
          </a:xfrm>
          <a:prstGeom prst="rect">
            <a:avLst/>
          </a:prstGeom>
        </p:spPr>
      </p:pic>
      <p:pic>
        <p:nvPicPr>
          <p:cNvPr id="2" name="Imagem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55"/>
            <a:ext cx="12192000" cy="6857291"/>
          </a:xfrm>
          <a:prstGeom prst="rect">
            <a:avLst/>
          </a:prstGeom>
        </p:spPr>
      </p:pic>
    </p:spTree>
    <p:extLst>
      <p:ext uri="{BB962C8B-B14F-4D97-AF65-F5344CB8AC3E}">
        <p14:creationId xmlns:p14="http://schemas.microsoft.com/office/powerpoint/2010/main" val="1478333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5B25B18-5DE4-4EF8-95C6-ED6BC9278F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1575359-9FEB-4DF7-9B51-D05182675A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E6E3504-51AC-4F86-B756-63D0BF8EA8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2C22C-FEC3-43BD-A91A-7CF57D0922FB}" type="datetimeFigureOut">
              <a:rPr lang="pt-BR" smtClean="0"/>
              <a:t>02/05/2022</a:t>
            </a:fld>
            <a:endParaRPr lang="pt-BR"/>
          </a:p>
        </p:txBody>
      </p:sp>
      <p:sp>
        <p:nvSpPr>
          <p:cNvPr id="5" name="Espaço Reservado para Rodapé 4">
            <a:extLst>
              <a:ext uri="{FF2B5EF4-FFF2-40B4-BE49-F238E27FC236}">
                <a16:creationId xmlns:a16="http://schemas.microsoft.com/office/drawing/2014/main" id="{C7D84B46-00B9-4AA9-A9DE-06C79DFC71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32E3358-18F9-4238-8E6C-0597BFE70E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A8E7E3-9804-4DF6-9D38-75DFA584F00F}" type="slidenum">
              <a:rPr lang="pt-BR" smtClean="0"/>
              <a:t>‹nº›</a:t>
            </a:fld>
            <a:endParaRPr lang="pt-BR"/>
          </a:p>
        </p:txBody>
      </p:sp>
    </p:spTree>
    <p:extLst>
      <p:ext uri="{BB962C8B-B14F-4D97-AF65-F5344CB8AC3E}">
        <p14:creationId xmlns:p14="http://schemas.microsoft.com/office/powerpoint/2010/main" val="2205867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ítulo 1">
            <a:extLst>
              <a:ext uri="{FF2B5EF4-FFF2-40B4-BE49-F238E27FC236}">
                <a16:creationId xmlns:a16="http://schemas.microsoft.com/office/drawing/2014/main" id="{9663BCC9-AED8-411E-B4B2-191442254114}"/>
              </a:ext>
            </a:extLst>
          </p:cNvPr>
          <p:cNvSpPr>
            <a:spLocks noGrp="1"/>
          </p:cNvSpPr>
          <p:nvPr>
            <p:ph type="ctrTitle"/>
          </p:nvPr>
        </p:nvSpPr>
        <p:spPr>
          <a:xfrm>
            <a:off x="145532" y="1959123"/>
            <a:ext cx="5218338" cy="2387600"/>
          </a:xfrm>
        </p:spPr>
        <p:txBody>
          <a:bodyPr anchor="ctr">
            <a:normAutofit fontScale="90000"/>
          </a:bodyPr>
          <a:lstStyle/>
          <a:p>
            <a:pPr>
              <a:defRPr/>
            </a:pPr>
            <a:r>
              <a:rPr lang="pt-BR" sz="2400" dirty="0">
                <a:solidFill>
                  <a:schemeClr val="bg1"/>
                </a:solidFill>
                <a:latin typeface="Abadi" panose="020B0604020104020204" pitchFamily="34" charset="0"/>
              </a:rPr>
              <a:t>ABC SHOES INDÚSTRIA E COMÉRCIO DE CALÇADOS LTDA</a:t>
            </a:r>
            <a:br>
              <a:rPr lang="pt-BR" sz="2400" dirty="0">
                <a:solidFill>
                  <a:schemeClr val="bg1"/>
                </a:solidFill>
                <a:latin typeface="Abadi" panose="020B0604020104020204" pitchFamily="34" charset="0"/>
              </a:rPr>
            </a:br>
            <a:br>
              <a:rPr lang="pt-BR" altLang="pt-BR" sz="2400" dirty="0">
                <a:solidFill>
                  <a:schemeClr val="bg1"/>
                </a:solidFill>
                <a:latin typeface="Abadi" panose="020B0604020104020204"/>
              </a:rPr>
            </a:br>
            <a:br>
              <a:rPr lang="pt-BR" altLang="pt-BR" sz="2400" dirty="0">
                <a:solidFill>
                  <a:schemeClr val="bg1"/>
                </a:solidFill>
                <a:latin typeface="Abadi" panose="020B0604020104020204"/>
              </a:rPr>
            </a:br>
            <a:br>
              <a:rPr lang="pt-BR" sz="1800" dirty="0">
                <a:solidFill>
                  <a:schemeClr val="bg1"/>
                </a:solidFill>
                <a:latin typeface="Abadi" panose="020B0604020104020204"/>
              </a:rPr>
            </a:br>
            <a:r>
              <a:rPr lang="pt-BR" sz="1800" dirty="0">
                <a:solidFill>
                  <a:schemeClr val="bg1"/>
                </a:solidFill>
                <a:latin typeface="Abadi" panose="020B0604020104020204" pitchFamily="34" charset="0"/>
              </a:rPr>
              <a:t>RECUPERAÇÃO JUDICIAL</a:t>
            </a:r>
            <a:br>
              <a:rPr lang="pt-BR" sz="1800" dirty="0">
                <a:solidFill>
                  <a:schemeClr val="bg1"/>
                </a:solidFill>
                <a:latin typeface="Abadi" panose="020B0604020104020204" pitchFamily="34" charset="0"/>
              </a:rPr>
            </a:br>
            <a:r>
              <a:rPr lang="pt-BR" sz="1800" dirty="0">
                <a:solidFill>
                  <a:schemeClr val="bg1"/>
                </a:solidFill>
                <a:latin typeface="Abadi" panose="020B0604020104020204" pitchFamily="34" charset="0"/>
              </a:rPr>
              <a:t>Nº </a:t>
            </a:r>
            <a:r>
              <a:rPr lang="pt-BR" sz="1800" b="1" dirty="0">
                <a:solidFill>
                  <a:schemeClr val="bg1"/>
                </a:solidFill>
                <a:latin typeface="Abadi" panose="020B0604020104020204" pitchFamily="34" charset="0"/>
              </a:rPr>
              <a:t>5002939-32.2020.8.24.0062</a:t>
            </a:r>
            <a:br>
              <a:rPr lang="pt-BR" sz="1600" b="1" dirty="0">
                <a:latin typeface="Abadi" panose="020B0604020104020204" pitchFamily="34" charset="0"/>
              </a:rPr>
            </a:br>
            <a:br>
              <a:rPr lang="pt-BR" sz="1800" dirty="0">
                <a:solidFill>
                  <a:schemeClr val="bg1"/>
                </a:solidFill>
                <a:latin typeface="Abadi" panose="020B0604020104020204"/>
              </a:rPr>
            </a:br>
            <a:endParaRPr lang="pt-BR" altLang="pt-BR" sz="1800" b="1" dirty="0">
              <a:latin typeface="Abadi" panose="020B0604020104020204"/>
            </a:endParaRPr>
          </a:p>
        </p:txBody>
      </p:sp>
      <p:sp>
        <p:nvSpPr>
          <p:cNvPr id="5" name="Subtítulo 2">
            <a:extLst>
              <a:ext uri="{FF2B5EF4-FFF2-40B4-BE49-F238E27FC236}">
                <a16:creationId xmlns:a16="http://schemas.microsoft.com/office/drawing/2014/main" id="{7AC649F2-7F51-47B6-9B87-9A946D0082E1}"/>
              </a:ext>
            </a:extLst>
          </p:cNvPr>
          <p:cNvSpPr>
            <a:spLocks noGrp="1"/>
          </p:cNvSpPr>
          <p:nvPr>
            <p:ph type="subTitle" idx="1"/>
          </p:nvPr>
        </p:nvSpPr>
        <p:spPr>
          <a:xfrm>
            <a:off x="450011" y="5042395"/>
            <a:ext cx="4609381" cy="1655762"/>
          </a:xfrm>
        </p:spPr>
        <p:txBody>
          <a:bodyPr>
            <a:normAutofit/>
          </a:bodyPr>
          <a:lstStyle/>
          <a:p>
            <a:r>
              <a:rPr lang="pt-BR" sz="1600" dirty="0">
                <a:solidFill>
                  <a:schemeClr val="bg1"/>
                </a:solidFill>
                <a:latin typeface="Abadi" panose="020B0604020104020204" pitchFamily="34" charset="0"/>
              </a:rPr>
              <a:t>5° RELATÓRIO DE INCIDENTE,</a:t>
            </a:r>
          </a:p>
          <a:p>
            <a:r>
              <a:rPr lang="pt-BR" sz="1600" dirty="0">
                <a:solidFill>
                  <a:schemeClr val="bg1"/>
                </a:solidFill>
                <a:latin typeface="Abadi" panose="020B0604020104020204" pitchFamily="34" charset="0"/>
              </a:rPr>
              <a:t>APRESENTADO </a:t>
            </a:r>
            <a:r>
              <a:rPr lang="pt-BR" sz="1600">
                <a:solidFill>
                  <a:schemeClr val="bg1"/>
                </a:solidFill>
                <a:latin typeface="Abadi" panose="020B0604020104020204" pitchFamily="34" charset="0"/>
              </a:rPr>
              <a:t>EM ABRIL </a:t>
            </a:r>
            <a:r>
              <a:rPr lang="pt-BR" sz="1600" dirty="0">
                <a:solidFill>
                  <a:schemeClr val="bg1"/>
                </a:solidFill>
                <a:latin typeface="Abadi" panose="020B0604020104020204" pitchFamily="34" charset="0"/>
              </a:rPr>
              <a:t>DE 2022</a:t>
            </a:r>
          </a:p>
        </p:txBody>
      </p:sp>
    </p:spTree>
    <p:extLst>
      <p:ext uri="{BB962C8B-B14F-4D97-AF65-F5344CB8AC3E}">
        <p14:creationId xmlns:p14="http://schemas.microsoft.com/office/powerpoint/2010/main" val="1711929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FEC23AAD-9AE9-4CC8-805E-24C442F44417}"/>
              </a:ext>
            </a:extLst>
          </p:cNvPr>
          <p:cNvSpPr txBox="1">
            <a:spLocks/>
          </p:cNvSpPr>
          <p:nvPr/>
        </p:nvSpPr>
        <p:spPr>
          <a:xfrm>
            <a:off x="0" y="0"/>
            <a:ext cx="10515600" cy="13511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200" b="1" dirty="0">
                <a:solidFill>
                  <a:schemeClr val="bg1"/>
                </a:solidFill>
                <a:latin typeface="Abadi" panose="020B0604020104020204" pitchFamily="34" charset="0"/>
              </a:rPr>
              <a:t>INTRODUÇÃO</a:t>
            </a:r>
          </a:p>
        </p:txBody>
      </p:sp>
      <p:sp>
        <p:nvSpPr>
          <p:cNvPr id="5" name="CaixaDeTexto 4">
            <a:extLst>
              <a:ext uri="{FF2B5EF4-FFF2-40B4-BE49-F238E27FC236}">
                <a16:creationId xmlns:a16="http://schemas.microsoft.com/office/drawing/2014/main" id="{364A66B3-BA53-4A80-9E56-384AABF93086}"/>
              </a:ext>
            </a:extLst>
          </p:cNvPr>
          <p:cNvSpPr txBox="1"/>
          <p:nvPr/>
        </p:nvSpPr>
        <p:spPr>
          <a:xfrm>
            <a:off x="284586" y="1757131"/>
            <a:ext cx="11437296" cy="3108543"/>
          </a:xfrm>
          <a:prstGeom prst="rect">
            <a:avLst/>
          </a:prstGeom>
          <a:noFill/>
        </p:spPr>
        <p:txBody>
          <a:bodyPr wrap="square">
            <a:spAutoFit/>
          </a:bodyPr>
          <a:lstStyle/>
          <a:p>
            <a:pPr algn="just"/>
            <a:r>
              <a:rPr lang="pt-BR" sz="1400" dirty="0">
                <a:solidFill>
                  <a:srgbClr val="555555"/>
                </a:solidFill>
                <a:latin typeface="Abadi" panose="020B0604020104020204" pitchFamily="34" charset="0"/>
              </a:rPr>
              <a:t>O presente relatório tem como fundamento o disposto no artigo 22, inciso II, alínea “a”, da Lei n.º 11.101/2005, que estabelece que compete ao Administrador Judicial a fiscalização das atividades do devedor e o cumprimento do plano de recuperação judicial.</a:t>
            </a:r>
          </a:p>
          <a:p>
            <a:pPr algn="just"/>
            <a:endParaRPr lang="pt-BR" sz="1400" dirty="0">
              <a:solidFill>
                <a:srgbClr val="555555"/>
              </a:solidFill>
              <a:latin typeface="Abadi" panose="020B0604020104020204" pitchFamily="34" charset="0"/>
            </a:endParaRPr>
          </a:p>
          <a:p>
            <a:pPr algn="just"/>
            <a:r>
              <a:rPr lang="pt-BR" sz="1400" dirty="0">
                <a:solidFill>
                  <a:srgbClr val="555555"/>
                </a:solidFill>
                <a:latin typeface="Abadi" panose="020B0604020104020204" pitchFamily="34" charset="0"/>
              </a:rPr>
              <a:t>As informações apresentadas também são objeto de demonstração nos Relatórios Mensais de Atividade (“RMA”) do devedor, porém, de forma sintetizada.</a:t>
            </a:r>
          </a:p>
          <a:p>
            <a:pPr algn="just"/>
            <a:endParaRPr lang="pt-BR" sz="1400" dirty="0">
              <a:solidFill>
                <a:srgbClr val="555555"/>
              </a:solidFill>
              <a:latin typeface="Abadi" panose="020B0604020104020204" pitchFamily="34" charset="0"/>
            </a:endParaRPr>
          </a:p>
          <a:p>
            <a:pPr algn="just"/>
            <a:r>
              <a:rPr lang="pt-BR" sz="1400" dirty="0">
                <a:solidFill>
                  <a:srgbClr val="555555"/>
                </a:solidFill>
                <a:latin typeface="Abadi" panose="020B0604020104020204" pitchFamily="34" charset="0"/>
              </a:rPr>
              <a:t>O objetivo deste relatório é reunir as informações referentes ao plano de recuperação judicial homologado das empresas ABC </a:t>
            </a:r>
            <a:r>
              <a:rPr lang="pt-BR" sz="1400" dirty="0" err="1">
                <a:solidFill>
                  <a:srgbClr val="555555"/>
                </a:solidFill>
                <a:latin typeface="Abadi" panose="020B0604020104020204" pitchFamily="34" charset="0"/>
              </a:rPr>
              <a:t>Shoes</a:t>
            </a:r>
            <a:r>
              <a:rPr lang="pt-BR" sz="1400" dirty="0">
                <a:solidFill>
                  <a:srgbClr val="555555"/>
                </a:solidFill>
                <a:latin typeface="Abadi" panose="020B0604020104020204" pitchFamily="34" charset="0"/>
              </a:rPr>
              <a:t> Indústria e Comércio de Calçados LTDA, que já está em fase de cumprimento, facilitando o acesso a todos os interessados.</a:t>
            </a:r>
          </a:p>
          <a:p>
            <a:pPr algn="just"/>
            <a:endParaRPr lang="pt-BR" sz="1400" dirty="0">
              <a:solidFill>
                <a:srgbClr val="555555"/>
              </a:solidFill>
              <a:latin typeface="Abadi" panose="020B0604020104020204" pitchFamily="34" charset="0"/>
            </a:endParaRPr>
          </a:p>
          <a:p>
            <a:pPr algn="just"/>
            <a:r>
              <a:rPr lang="pt-BR" sz="1400" dirty="0">
                <a:solidFill>
                  <a:srgbClr val="555555"/>
                </a:solidFill>
                <a:latin typeface="Abadi" panose="020B0604020104020204" pitchFamily="34" charset="0"/>
              </a:rPr>
              <a:t>O presente relatório vai subdividido entre cronograma processual, premissas do plano de recuperação judicial e prestação de contas dos pagamentos, visando facilitar o acesso do Juízo, Ministério Público, credores e interessados às informações relativas ao cumprimento das obrigações avençadas.</a:t>
            </a:r>
          </a:p>
          <a:p>
            <a:pPr algn="just"/>
            <a:endParaRPr lang="pt-BR" sz="1400" dirty="0">
              <a:solidFill>
                <a:srgbClr val="555555"/>
              </a:solidFill>
              <a:latin typeface="Abadi" panose="020B0604020104020204" pitchFamily="34" charset="0"/>
            </a:endParaRPr>
          </a:p>
          <a:p>
            <a:pPr algn="just"/>
            <a:endParaRPr lang="pt-BR" sz="1400" b="1" u="sng" dirty="0">
              <a:solidFill>
                <a:srgbClr val="555555"/>
              </a:solidFill>
              <a:latin typeface="Abadi" panose="020B0604020104020204" pitchFamily="34" charset="0"/>
            </a:endParaRPr>
          </a:p>
        </p:txBody>
      </p:sp>
    </p:spTree>
    <p:extLst>
      <p:ext uri="{BB962C8B-B14F-4D97-AF65-F5344CB8AC3E}">
        <p14:creationId xmlns:p14="http://schemas.microsoft.com/office/powerpoint/2010/main" val="4288003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111F061-7747-46AE-9EA8-4FCAD46FA6EA}"/>
              </a:ext>
            </a:extLst>
          </p:cNvPr>
          <p:cNvSpPr>
            <a:spLocks noGrp="1"/>
          </p:cNvSpPr>
          <p:nvPr>
            <p:ph type="title"/>
          </p:nvPr>
        </p:nvSpPr>
        <p:spPr>
          <a:xfrm>
            <a:off x="0" y="1"/>
            <a:ext cx="10515600" cy="1319842"/>
          </a:xfrm>
        </p:spPr>
        <p:txBody>
          <a:bodyPr>
            <a:normAutofit/>
          </a:bodyPr>
          <a:lstStyle/>
          <a:p>
            <a:r>
              <a:rPr lang="pt-BR" sz="3200" b="1" dirty="0">
                <a:solidFill>
                  <a:schemeClr val="bg1"/>
                </a:solidFill>
                <a:latin typeface="Abadi" panose="020B0604020104020204" pitchFamily="34" charset="0"/>
              </a:rPr>
              <a:t>SUMÁRIO</a:t>
            </a:r>
          </a:p>
        </p:txBody>
      </p:sp>
      <p:sp>
        <p:nvSpPr>
          <p:cNvPr id="5" name="Espaço Reservado para Texto 2">
            <a:extLst>
              <a:ext uri="{FF2B5EF4-FFF2-40B4-BE49-F238E27FC236}">
                <a16:creationId xmlns:a16="http://schemas.microsoft.com/office/drawing/2014/main" id="{B968510F-FF2D-4B97-8976-D656102CB7FD}"/>
              </a:ext>
            </a:extLst>
          </p:cNvPr>
          <p:cNvSpPr txBox="1">
            <a:spLocks/>
          </p:cNvSpPr>
          <p:nvPr/>
        </p:nvSpPr>
        <p:spPr>
          <a:xfrm>
            <a:off x="474315" y="1649029"/>
            <a:ext cx="8181383" cy="520897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84511" indent="-584511">
              <a:spcBef>
                <a:spcPts val="2000"/>
              </a:spcBef>
              <a:buFont typeface="Arial" panose="020B0604020202020204" pitchFamily="34" charset="0"/>
              <a:buAutoNum type="arabicPeriod"/>
            </a:pPr>
            <a:r>
              <a:rPr lang="pt-BR" sz="1400" b="1" dirty="0">
                <a:solidFill>
                  <a:schemeClr val="bg2">
                    <a:lumMod val="25000"/>
                  </a:schemeClr>
                </a:solidFill>
                <a:latin typeface="Abadi" panose="020B0604020104020204" pitchFamily="34" charset="0"/>
              </a:rPr>
              <a:t>CRONOGRAMA PROCESSUAL</a:t>
            </a:r>
          </a:p>
          <a:p>
            <a:pPr marL="584511" indent="-584511">
              <a:spcBef>
                <a:spcPts val="2000"/>
              </a:spcBef>
              <a:buFont typeface="Arial" panose="020B0604020202020204" pitchFamily="34" charset="0"/>
              <a:buAutoNum type="arabicPeriod"/>
            </a:pPr>
            <a:r>
              <a:rPr lang="pt-BR" sz="1400" b="1" dirty="0">
                <a:solidFill>
                  <a:schemeClr val="bg2">
                    <a:lumMod val="25000"/>
                  </a:schemeClr>
                </a:solidFill>
                <a:latin typeface="Abadi" panose="020B0604020104020204" pitchFamily="34" charset="0"/>
              </a:rPr>
              <a:t>PREMISSAS DO PLANO DE RECUPERAÇÃO JUDICIAL</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Meios de Recuperação</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Proposta de pagamento</a:t>
            </a:r>
          </a:p>
          <a:p>
            <a:pPr marL="584511" indent="-584511">
              <a:spcBef>
                <a:spcPts val="2000"/>
              </a:spcBef>
              <a:buFont typeface="Arial" panose="020B0604020202020204" pitchFamily="34" charset="0"/>
              <a:buAutoNum type="arabicPeriod"/>
            </a:pPr>
            <a:r>
              <a:rPr lang="pt-BR" sz="1400" b="1" dirty="0">
                <a:solidFill>
                  <a:schemeClr val="bg2">
                    <a:lumMod val="25000"/>
                  </a:schemeClr>
                </a:solidFill>
                <a:latin typeface="Abadi" panose="020B0604020104020204" pitchFamily="34" charset="0"/>
              </a:rPr>
              <a:t>PRESTAÇÃO DE CONTAS DOS PAGAMENTOS</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Resumo do Cumprimento</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Classe I -  Trabalhista</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Classe II – Garantia Real</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Classe II – Quirografários</a:t>
            </a:r>
          </a:p>
          <a:p>
            <a:pPr marL="1333885" lvl="1" indent="-584511">
              <a:spcBef>
                <a:spcPts val="1000"/>
              </a:spcBef>
              <a:buFont typeface="Arial" panose="020B0604020202020204" pitchFamily="34" charset="0"/>
              <a:buAutoNum type="arabicPeriod"/>
            </a:pPr>
            <a:r>
              <a:rPr lang="pt-BR" sz="1400" b="1" dirty="0">
                <a:solidFill>
                  <a:schemeClr val="bg2">
                    <a:lumMod val="75000"/>
                  </a:schemeClr>
                </a:solidFill>
                <a:latin typeface="Abadi" panose="020B0604020104020204" pitchFamily="34" charset="0"/>
              </a:rPr>
              <a:t>Classe IV – ME e </a:t>
            </a:r>
            <a:r>
              <a:rPr lang="pt-BR" sz="1400" b="1" dirty="0" err="1">
                <a:solidFill>
                  <a:schemeClr val="bg2">
                    <a:lumMod val="75000"/>
                  </a:schemeClr>
                </a:solidFill>
                <a:latin typeface="Abadi" panose="020B0604020104020204" pitchFamily="34" charset="0"/>
              </a:rPr>
              <a:t>EPP’s</a:t>
            </a:r>
            <a:endParaRPr lang="pt-BR" sz="1400" b="1" dirty="0">
              <a:solidFill>
                <a:schemeClr val="bg2">
                  <a:lumMod val="75000"/>
                </a:schemeClr>
              </a:solidFill>
              <a:latin typeface="Abadi" panose="020B0604020104020204" pitchFamily="34" charset="0"/>
            </a:endParaRPr>
          </a:p>
          <a:p>
            <a:pPr marL="1333885" lvl="1" indent="-584511">
              <a:spcBef>
                <a:spcPts val="1000"/>
              </a:spcBef>
              <a:buFont typeface="Arial" panose="020B0604020202020204" pitchFamily="34" charset="0"/>
              <a:buAutoNum type="arabicPeriod"/>
            </a:pPr>
            <a:endParaRPr lang="pt-BR" sz="1400" b="1" dirty="0">
              <a:solidFill>
                <a:schemeClr val="bg2">
                  <a:lumMod val="75000"/>
                </a:schemeClr>
              </a:solidFill>
              <a:latin typeface="Abadi" panose="020B0604020104020204" pitchFamily="34" charset="0"/>
            </a:endParaRPr>
          </a:p>
        </p:txBody>
      </p:sp>
    </p:spTree>
    <p:extLst>
      <p:ext uri="{BB962C8B-B14F-4D97-AF65-F5344CB8AC3E}">
        <p14:creationId xmlns:p14="http://schemas.microsoft.com/office/powerpoint/2010/main" val="655768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D97151AF-C2BC-473C-8102-5EA2FD17EFCC}"/>
              </a:ext>
            </a:extLst>
          </p:cNvPr>
          <p:cNvSpPr>
            <a:spLocks noGrp="1"/>
          </p:cNvSpPr>
          <p:nvPr>
            <p:ph type="title"/>
          </p:nvPr>
        </p:nvSpPr>
        <p:spPr>
          <a:xfrm>
            <a:off x="0" y="1"/>
            <a:ext cx="10515600" cy="1319842"/>
          </a:xfrm>
        </p:spPr>
        <p:txBody>
          <a:bodyPr>
            <a:normAutofit/>
          </a:bodyPr>
          <a:lstStyle/>
          <a:p>
            <a:r>
              <a:rPr lang="pt-BR" sz="3200" b="1" dirty="0">
                <a:solidFill>
                  <a:schemeClr val="bg1"/>
                </a:solidFill>
                <a:latin typeface="Abadi" panose="020B0604020104020204" pitchFamily="34" charset="0"/>
              </a:rPr>
              <a:t>CRONOGRAMA PROCESSUAL</a:t>
            </a:r>
          </a:p>
        </p:txBody>
      </p:sp>
      <p:graphicFrame>
        <p:nvGraphicFramePr>
          <p:cNvPr id="5" name="Tabela 4">
            <a:extLst>
              <a:ext uri="{FF2B5EF4-FFF2-40B4-BE49-F238E27FC236}">
                <a16:creationId xmlns:a16="http://schemas.microsoft.com/office/drawing/2014/main" id="{7D5C1686-01DF-4A31-A452-E89938C78A6B}"/>
              </a:ext>
            </a:extLst>
          </p:cNvPr>
          <p:cNvGraphicFramePr>
            <a:graphicFrameLocks noGrp="1"/>
          </p:cNvGraphicFramePr>
          <p:nvPr>
            <p:extLst>
              <p:ext uri="{D42A27DB-BD31-4B8C-83A1-F6EECF244321}">
                <p14:modId xmlns:p14="http://schemas.microsoft.com/office/powerpoint/2010/main" val="963690416"/>
              </p:ext>
            </p:extLst>
          </p:nvPr>
        </p:nvGraphicFramePr>
        <p:xfrm>
          <a:off x="160759" y="1742602"/>
          <a:ext cx="6035325" cy="4860864"/>
        </p:xfrm>
        <a:graphic>
          <a:graphicData uri="http://schemas.openxmlformats.org/drawingml/2006/table">
            <a:tbl>
              <a:tblPr/>
              <a:tblGrid>
                <a:gridCol w="905272">
                  <a:extLst>
                    <a:ext uri="{9D8B030D-6E8A-4147-A177-3AD203B41FA5}">
                      <a16:colId xmlns:a16="http://schemas.microsoft.com/office/drawing/2014/main" val="20000"/>
                    </a:ext>
                  </a:extLst>
                </a:gridCol>
                <a:gridCol w="3795518">
                  <a:extLst>
                    <a:ext uri="{9D8B030D-6E8A-4147-A177-3AD203B41FA5}">
                      <a16:colId xmlns:a16="http://schemas.microsoft.com/office/drawing/2014/main" val="20001"/>
                    </a:ext>
                  </a:extLst>
                </a:gridCol>
                <a:gridCol w="1334535">
                  <a:extLst>
                    <a:ext uri="{9D8B030D-6E8A-4147-A177-3AD203B41FA5}">
                      <a16:colId xmlns:a16="http://schemas.microsoft.com/office/drawing/2014/main" val="20002"/>
                    </a:ext>
                  </a:extLst>
                </a:gridCol>
              </a:tblGrid>
              <a:tr h="298336">
                <a:tc>
                  <a:txBody>
                    <a:bodyPr/>
                    <a:lstStyle/>
                    <a:p>
                      <a:pPr algn="ctr" fontAlgn="ctr"/>
                      <a:r>
                        <a:rPr lang="pt-BR" sz="1150" b="1" i="0" u="none" strike="noStrike" dirty="0">
                          <a:solidFill>
                            <a:srgbClr val="B58B2B"/>
                          </a:solidFill>
                          <a:effectLst/>
                          <a:latin typeface="Abadi" panose="020B0604020104020204" pitchFamily="34" charset="0"/>
                        </a:rPr>
                        <a:t>Data</a:t>
                      </a:r>
                    </a:p>
                  </a:txBody>
                  <a:tcPr marL="10408" marR="10408" marT="10408" marB="0" anchor="ctr">
                    <a:lnL>
                      <a:noFill/>
                    </a:lnL>
                    <a:lnR>
                      <a:noFill/>
                    </a:lnR>
                    <a:lnT>
                      <a:noFill/>
                    </a:lnT>
                    <a:lnB>
                      <a:noFill/>
                    </a:lnB>
                    <a:solidFill>
                      <a:srgbClr val="000000"/>
                    </a:solidFill>
                  </a:tcPr>
                </a:tc>
                <a:tc>
                  <a:txBody>
                    <a:bodyPr/>
                    <a:lstStyle/>
                    <a:p>
                      <a:pPr algn="ctr" fontAlgn="ctr"/>
                      <a:r>
                        <a:rPr lang="pt-BR" sz="1150" b="1" i="0" u="none" strike="noStrike" dirty="0">
                          <a:solidFill>
                            <a:srgbClr val="B58B2B"/>
                          </a:solidFill>
                          <a:effectLst/>
                          <a:latin typeface="Abadi" panose="020B0604020104020204" pitchFamily="34" charset="0"/>
                        </a:rPr>
                        <a:t>Evento</a:t>
                      </a:r>
                    </a:p>
                  </a:txBody>
                  <a:tcPr marL="10408" marR="10408" marT="10408" marB="0" anchor="ctr">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pt-BR" sz="1150" b="1" i="0" u="none" strike="noStrike" dirty="0">
                          <a:solidFill>
                            <a:srgbClr val="B58B2B"/>
                          </a:solidFill>
                          <a:effectLst/>
                          <a:latin typeface="Abadi" panose="020B0604020104020204" pitchFamily="34" charset="0"/>
                        </a:rPr>
                        <a:t>Lei 11.101/05</a:t>
                      </a:r>
                    </a:p>
                  </a:txBody>
                  <a:tcPr marL="10408" marR="10408" marT="10408" marB="0" anchor="ctr">
                    <a:lnL>
                      <a:noFill/>
                    </a:lnL>
                    <a:lnR>
                      <a:noFill/>
                    </a:lnR>
                    <a:lnT>
                      <a:noFill/>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512428">
                <a:tc>
                  <a:txBody>
                    <a:bodyPr/>
                    <a:lstStyle/>
                    <a:p>
                      <a:pPr algn="ctr" fontAlgn="ctr"/>
                      <a:r>
                        <a:rPr lang="pt-BR" sz="1150" b="1" i="0" u="none" strike="noStrike" dirty="0">
                          <a:solidFill>
                            <a:srgbClr val="555555"/>
                          </a:solidFill>
                          <a:effectLst/>
                          <a:latin typeface="Abadi" panose="020B0604020104020204" pitchFamily="34" charset="0"/>
                        </a:rPr>
                        <a:t>22/09/2020</a:t>
                      </a:r>
                    </a:p>
                  </a:txBody>
                  <a:tcPr marL="10408" marR="10408" marT="10408" marB="0" anchor="ctr">
                    <a:lnL>
                      <a:noFill/>
                    </a:lnL>
                    <a:lnR>
                      <a:noFill/>
                    </a:lnR>
                    <a:lnT>
                      <a:noFill/>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Ajuizamento do Pedido de Recuperação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 </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18247">
                <a:tc>
                  <a:txBody>
                    <a:bodyPr/>
                    <a:lstStyle/>
                    <a:p>
                      <a:pPr algn="ctr" fontAlgn="ctr"/>
                      <a:r>
                        <a:rPr lang="pt-BR" sz="1150" b="1" i="0" u="none" strike="noStrike" kern="1200" dirty="0">
                          <a:solidFill>
                            <a:srgbClr val="555555"/>
                          </a:solidFill>
                          <a:effectLst/>
                          <a:latin typeface="Abadi" panose="020B0604020104020204" pitchFamily="34" charset="0"/>
                          <a:ea typeface="+mn-ea"/>
                          <a:cs typeface="+mn-cs"/>
                        </a:rPr>
                        <a:t> 08/10/2020</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Deferimento do Processamento da Recuperação.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52, inciso I, II, III, IV e V e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08000">
                <a:tc>
                  <a:txBody>
                    <a:bodyPr/>
                    <a:lstStyle/>
                    <a:p>
                      <a:pPr algn="ctr" fontAlgn="ctr"/>
                      <a:r>
                        <a:rPr lang="pt-BR" sz="1150" b="1" i="0" u="none" strike="noStrike" kern="1200" dirty="0">
                          <a:solidFill>
                            <a:srgbClr val="555555"/>
                          </a:solidFill>
                          <a:effectLst/>
                          <a:latin typeface="Abadi" panose="020B0604020104020204" pitchFamily="34" charset="0"/>
                          <a:ea typeface="+mn-ea"/>
                          <a:cs typeface="+mn-cs"/>
                        </a:rPr>
                        <a:t>12/11/2020</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Publicação do deferimento no D.O. </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 </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64457">
                <a:tc>
                  <a:txBody>
                    <a:bodyPr/>
                    <a:lstStyle/>
                    <a:p>
                      <a:pPr algn="ctr" fontAlgn="ctr"/>
                      <a:r>
                        <a:rPr lang="pt-BR" sz="1150" b="1" i="0" u="none" strike="noStrike" dirty="0">
                          <a:solidFill>
                            <a:srgbClr val="555555"/>
                          </a:solidFill>
                          <a:effectLst/>
                          <a:latin typeface="Abadi" panose="020B0604020104020204" pitchFamily="34" charset="0"/>
                        </a:rPr>
                        <a:t>12/11/2020</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Publicação do 1º Edital pelo devedor.</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52,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31902">
                <a:tc>
                  <a:txBody>
                    <a:bodyPr/>
                    <a:lstStyle/>
                    <a:p>
                      <a:pPr algn="ctr" fontAlgn="ctr"/>
                      <a:r>
                        <a:rPr lang="pt-BR" sz="1150" b="1" i="0" u="none" strike="noStrike" dirty="0">
                          <a:solidFill>
                            <a:srgbClr val="555555"/>
                          </a:solidFill>
                          <a:effectLst/>
                          <a:latin typeface="Abadi" panose="020B0604020104020204" pitchFamily="34" charset="0"/>
                        </a:rPr>
                        <a:t>03/12/2020</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Fim do prazo para apresentar habilitações e divergências ao AJ (15 dias da publicação do 1º Edital)</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7°, § 1º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27641">
                <a:tc>
                  <a:txBody>
                    <a:bodyPr/>
                    <a:lstStyle/>
                    <a:p>
                      <a:pPr algn="ctr" fontAlgn="ctr"/>
                      <a:r>
                        <a:rPr lang="pt-BR" sz="1150" b="1" i="0" u="none" strike="noStrike" dirty="0">
                          <a:solidFill>
                            <a:srgbClr val="555555"/>
                          </a:solidFill>
                          <a:effectLst/>
                          <a:latin typeface="Abadi" panose="020B0604020104020204" pitchFamily="34" charset="0"/>
                        </a:rPr>
                        <a:t>25/01/2020</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Fim do prazo</a:t>
                      </a:r>
                      <a:r>
                        <a:rPr lang="pt-BR" sz="1150" b="0" i="0" u="none" strike="noStrike" baseline="0" dirty="0">
                          <a:solidFill>
                            <a:srgbClr val="555555"/>
                          </a:solidFill>
                          <a:effectLst/>
                          <a:latin typeface="Abadi" panose="020B0604020104020204" pitchFamily="34" charset="0"/>
                        </a:rPr>
                        <a:t> para a</a:t>
                      </a:r>
                      <a:r>
                        <a:rPr lang="pt-BR" sz="1150" b="0" i="0" u="none" strike="noStrike" dirty="0">
                          <a:solidFill>
                            <a:srgbClr val="555555"/>
                          </a:solidFill>
                          <a:effectLst/>
                          <a:latin typeface="Abadi" panose="020B0604020104020204" pitchFamily="34" charset="0"/>
                        </a:rPr>
                        <a:t>presentação do Plano de Recuperação ao Juízo (60 dias após publicação do deferimento da recuperação)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53</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22515">
                <a:tc>
                  <a:txBody>
                    <a:bodyPr/>
                    <a:lstStyle/>
                    <a:p>
                      <a:pPr algn="ctr" fontAlgn="ctr"/>
                      <a:r>
                        <a:rPr lang="pt-BR" sz="1150" b="1" i="0" u="none" strike="noStrike" dirty="0">
                          <a:solidFill>
                            <a:srgbClr val="555555"/>
                          </a:solidFill>
                          <a:effectLst/>
                          <a:latin typeface="Abadi" panose="020B0604020104020204" pitchFamily="34" charset="0"/>
                        </a:rPr>
                        <a:t>01/02/2021</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Publicação de aviso sobre o recebimento do PRJ no D.O.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53, § Único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31941">
                <a:tc>
                  <a:txBody>
                    <a:bodyPr/>
                    <a:lstStyle/>
                    <a:p>
                      <a:pPr algn="ctr" fontAlgn="ctr"/>
                      <a:r>
                        <a:rPr lang="pt-BR" sz="1150" b="1" i="0" u="none" strike="noStrike" dirty="0">
                          <a:solidFill>
                            <a:srgbClr val="555555"/>
                          </a:solidFill>
                          <a:effectLst/>
                          <a:latin typeface="Abadi" panose="020B0604020104020204" pitchFamily="34" charset="0"/>
                        </a:rPr>
                        <a:t>03/03/2021 </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Fim do prazo para apresentar objeções ao PRJ</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53, § Único e art. 55, § Único</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36850">
                <a:tc>
                  <a:txBody>
                    <a:bodyPr/>
                    <a:lstStyle/>
                    <a:p>
                      <a:pPr algn="ctr" fontAlgn="ctr"/>
                      <a:r>
                        <a:rPr lang="pt-BR" sz="1150" b="1" i="0" u="none" strike="noStrike" dirty="0">
                          <a:solidFill>
                            <a:srgbClr val="555555"/>
                          </a:solidFill>
                          <a:effectLst/>
                          <a:latin typeface="Abadi" panose="020B0604020104020204" pitchFamily="34" charset="0"/>
                        </a:rPr>
                        <a:t>22/01/2021</a:t>
                      </a:r>
                    </a:p>
                  </a:txBody>
                  <a:tcPr marL="10408" marR="10408" marT="10408"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Publicação do Edital pelo AJ - 2º Edital</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7º, § 2º</a:t>
                      </a:r>
                    </a:p>
                  </a:txBody>
                  <a:tcPr marL="10408" marR="10408" marT="1040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aphicFrame>
        <p:nvGraphicFramePr>
          <p:cNvPr id="6" name="Tabela 5">
            <a:extLst>
              <a:ext uri="{FF2B5EF4-FFF2-40B4-BE49-F238E27FC236}">
                <a16:creationId xmlns:a16="http://schemas.microsoft.com/office/drawing/2014/main" id="{7F2C3546-D63A-4A79-BB1E-304B0F0D49B9}"/>
              </a:ext>
            </a:extLst>
          </p:cNvPr>
          <p:cNvGraphicFramePr>
            <a:graphicFrameLocks noGrp="1"/>
          </p:cNvGraphicFramePr>
          <p:nvPr>
            <p:extLst>
              <p:ext uri="{D42A27DB-BD31-4B8C-83A1-F6EECF244321}">
                <p14:modId xmlns:p14="http://schemas.microsoft.com/office/powerpoint/2010/main" val="969416618"/>
              </p:ext>
            </p:extLst>
          </p:nvPr>
        </p:nvGraphicFramePr>
        <p:xfrm>
          <a:off x="6196084" y="1742602"/>
          <a:ext cx="5835158" cy="4873853"/>
        </p:xfrm>
        <a:graphic>
          <a:graphicData uri="http://schemas.openxmlformats.org/drawingml/2006/table">
            <a:tbl>
              <a:tblPr/>
              <a:tblGrid>
                <a:gridCol w="863117">
                  <a:extLst>
                    <a:ext uri="{9D8B030D-6E8A-4147-A177-3AD203B41FA5}">
                      <a16:colId xmlns:a16="http://schemas.microsoft.com/office/drawing/2014/main" val="20000"/>
                    </a:ext>
                  </a:extLst>
                </a:gridCol>
                <a:gridCol w="3938732">
                  <a:extLst>
                    <a:ext uri="{9D8B030D-6E8A-4147-A177-3AD203B41FA5}">
                      <a16:colId xmlns:a16="http://schemas.microsoft.com/office/drawing/2014/main" val="20001"/>
                    </a:ext>
                  </a:extLst>
                </a:gridCol>
                <a:gridCol w="1033309">
                  <a:extLst>
                    <a:ext uri="{9D8B030D-6E8A-4147-A177-3AD203B41FA5}">
                      <a16:colId xmlns:a16="http://schemas.microsoft.com/office/drawing/2014/main" val="20002"/>
                    </a:ext>
                  </a:extLst>
                </a:gridCol>
              </a:tblGrid>
              <a:tr h="304562">
                <a:tc>
                  <a:txBody>
                    <a:bodyPr/>
                    <a:lstStyle/>
                    <a:p>
                      <a:pPr algn="ctr" fontAlgn="ctr"/>
                      <a:r>
                        <a:rPr lang="pt-BR" sz="1150" b="1" i="0" u="none" strike="noStrike" dirty="0">
                          <a:solidFill>
                            <a:srgbClr val="B58B2B"/>
                          </a:solidFill>
                          <a:effectLst/>
                          <a:latin typeface="Abadi" panose="020B0604020104020204" pitchFamily="34" charset="0"/>
                        </a:rPr>
                        <a:t>Data</a:t>
                      </a:r>
                    </a:p>
                  </a:txBody>
                  <a:tcPr marL="10314" marR="10314" marT="10314" marB="0" anchor="ctr">
                    <a:lnL>
                      <a:noFill/>
                    </a:lnL>
                    <a:lnR>
                      <a:noFill/>
                    </a:lnR>
                    <a:lnT>
                      <a:noFill/>
                    </a:lnT>
                    <a:lnB>
                      <a:noFill/>
                    </a:lnB>
                    <a:solidFill>
                      <a:srgbClr val="000000"/>
                    </a:solidFill>
                  </a:tcPr>
                </a:tc>
                <a:tc>
                  <a:txBody>
                    <a:bodyPr/>
                    <a:lstStyle/>
                    <a:p>
                      <a:pPr algn="ctr" fontAlgn="ctr"/>
                      <a:r>
                        <a:rPr lang="pt-BR" sz="1150" b="1" i="0" u="none" strike="noStrike" dirty="0">
                          <a:solidFill>
                            <a:srgbClr val="B58B2B"/>
                          </a:solidFill>
                          <a:effectLst/>
                          <a:latin typeface="Abadi" panose="020B0604020104020204" pitchFamily="34" charset="0"/>
                        </a:rPr>
                        <a:t>Evento</a:t>
                      </a:r>
                    </a:p>
                  </a:txBody>
                  <a:tcPr marL="10314" marR="10314" marT="10314" marB="0" anchor="ctr">
                    <a:lnL>
                      <a:noFill/>
                    </a:lnL>
                    <a:lnR>
                      <a:noFill/>
                    </a:lnR>
                    <a:lnT>
                      <a:noFill/>
                    </a:lnT>
                    <a:lnB>
                      <a:noFill/>
                    </a:lnB>
                    <a:solidFill>
                      <a:srgbClr val="000000"/>
                    </a:solidFill>
                  </a:tcPr>
                </a:tc>
                <a:tc>
                  <a:txBody>
                    <a:bodyPr/>
                    <a:lstStyle/>
                    <a:p>
                      <a:pPr algn="ctr" fontAlgn="ctr"/>
                      <a:r>
                        <a:rPr lang="pt-BR" sz="1150" b="1" i="0" u="none" strike="noStrike">
                          <a:solidFill>
                            <a:srgbClr val="B58B2B"/>
                          </a:solidFill>
                          <a:effectLst/>
                          <a:latin typeface="Abadi" panose="020B0604020104020204" pitchFamily="34" charset="0"/>
                        </a:rPr>
                        <a:t>Lei 11.101/05</a:t>
                      </a:r>
                    </a:p>
                  </a:txBody>
                  <a:tcPr marL="10314" marR="10314" marT="10314" marB="0" anchor="ctr">
                    <a:lnL>
                      <a:noFill/>
                    </a:lnL>
                    <a:lnR>
                      <a:noFill/>
                    </a:lnR>
                    <a:lnT>
                      <a:noFill/>
                    </a:lnT>
                    <a:lnB>
                      <a:noFill/>
                    </a:lnB>
                    <a:solidFill>
                      <a:srgbClr val="000000"/>
                    </a:solidFill>
                  </a:tcPr>
                </a:tc>
                <a:extLst>
                  <a:ext uri="{0D108BD9-81ED-4DB2-BD59-A6C34878D82A}">
                    <a16:rowId xmlns:a16="http://schemas.microsoft.com/office/drawing/2014/main" val="10000"/>
                  </a:ext>
                </a:extLst>
              </a:tr>
              <a:tr h="527215">
                <a:tc>
                  <a:txBody>
                    <a:bodyPr/>
                    <a:lstStyle/>
                    <a:p>
                      <a:pPr algn="ctr" fontAlgn="ctr"/>
                      <a:r>
                        <a:rPr lang="pt-BR" sz="1150" b="1" i="0" u="none" strike="noStrike" dirty="0">
                          <a:solidFill>
                            <a:srgbClr val="555555"/>
                          </a:solidFill>
                          <a:effectLst/>
                          <a:latin typeface="Abadi" panose="020B0604020104020204" pitchFamily="34" charset="0"/>
                        </a:rPr>
                        <a:t>05/02/2021</a:t>
                      </a:r>
                    </a:p>
                  </a:txBody>
                  <a:tcPr marL="10314" marR="10314" marT="10314" marB="0" anchor="ctr">
                    <a:lnL>
                      <a:noFill/>
                    </a:lnL>
                    <a:lnR>
                      <a:noFill/>
                    </a:lnR>
                    <a:lnT>
                      <a:noFill/>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Fim do prazo para apresentar impugnações ao Juízo (10 dias após publicação do 2º Edital)</a:t>
                      </a:r>
                    </a:p>
                  </a:txBody>
                  <a:tcPr marL="10314" marR="10314" marT="1031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8°</a:t>
                      </a:r>
                    </a:p>
                  </a:txBody>
                  <a:tcPr marL="10314" marR="10314" marT="10314"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32112">
                <a:tc>
                  <a:txBody>
                    <a:bodyPr/>
                    <a:lstStyle/>
                    <a:p>
                      <a:pPr algn="ctr" fontAlgn="ctr"/>
                      <a:r>
                        <a:rPr lang="pt-BR" sz="1150" b="1" i="0" u="none" strike="noStrike" dirty="0">
                          <a:solidFill>
                            <a:srgbClr val="555555"/>
                          </a:solidFill>
                          <a:effectLst/>
                          <a:latin typeface="Abadi" panose="020B0604020104020204" pitchFamily="34" charset="0"/>
                        </a:rPr>
                        <a:t>06/04/2021</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Publicação do Edital de convocação para votação do PRJ - AGC (15 dias de antecedência da realização da AGC)</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56, § 1º</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54561">
                <a:tc>
                  <a:txBody>
                    <a:bodyPr/>
                    <a:lstStyle/>
                    <a:p>
                      <a:pPr algn="ctr" fontAlgn="ctr"/>
                      <a:r>
                        <a:rPr lang="pt-BR" sz="1150" b="1" i="0" u="none" strike="noStrike" dirty="0">
                          <a:solidFill>
                            <a:srgbClr val="555555"/>
                          </a:solidFill>
                          <a:effectLst/>
                          <a:latin typeface="Abadi" panose="020B0604020104020204" pitchFamily="34" charset="0"/>
                        </a:rPr>
                        <a:t>27/05/2021</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 1ª Convocação da Assembleia Geral de Credores</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36, inciso I</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39225">
                <a:tc>
                  <a:txBody>
                    <a:bodyPr/>
                    <a:lstStyle/>
                    <a:p>
                      <a:pPr algn="ctr" fontAlgn="ctr"/>
                      <a:r>
                        <a:rPr lang="pt-BR" sz="1150" b="1" i="0" u="none" strike="noStrike" dirty="0">
                          <a:solidFill>
                            <a:srgbClr val="555555"/>
                          </a:solidFill>
                          <a:effectLst/>
                          <a:latin typeface="Abadi" panose="020B0604020104020204" pitchFamily="34" charset="0"/>
                        </a:rPr>
                        <a:t> -</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marL="0" marR="0" lvl="0" indent="0" algn="l" defTabSz="1069848" rtl="0" eaLnBrk="1" fontAlgn="ctr" latinLnBrk="0" hangingPunct="1">
                        <a:lnSpc>
                          <a:spcPct val="100000"/>
                        </a:lnSpc>
                        <a:spcBef>
                          <a:spcPts val="0"/>
                        </a:spcBef>
                        <a:spcAft>
                          <a:spcPts val="0"/>
                        </a:spcAft>
                        <a:buClrTx/>
                        <a:buSzTx/>
                        <a:buFontTx/>
                        <a:buNone/>
                        <a:tabLst/>
                        <a:defRPr/>
                      </a:pPr>
                      <a:r>
                        <a:rPr lang="pt-BR" sz="1150" b="0" i="0" u="none" strike="noStrike" dirty="0">
                          <a:solidFill>
                            <a:srgbClr val="555555"/>
                          </a:solidFill>
                          <a:effectLst/>
                          <a:latin typeface="Abadi" panose="020B0604020104020204" pitchFamily="34" charset="0"/>
                        </a:rPr>
                        <a:t> 2ª Convocação da Assembleia Geral de Credores</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36, inciso I </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32113">
                <a:tc>
                  <a:txBody>
                    <a:bodyPr/>
                    <a:lstStyle/>
                    <a:p>
                      <a:pPr algn="ctr" fontAlgn="ctr"/>
                      <a:r>
                        <a:rPr lang="pt-BR" sz="1150" b="1" i="0" u="none" strike="noStrike" dirty="0">
                          <a:solidFill>
                            <a:srgbClr val="555555"/>
                          </a:solidFill>
                          <a:effectLst/>
                          <a:latin typeface="Abadi" panose="020B0604020104020204" pitchFamily="34" charset="0"/>
                        </a:rPr>
                        <a:t>03/11/2021</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Homologação do PRJ</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 </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21019">
                <a:tc>
                  <a:txBody>
                    <a:bodyPr/>
                    <a:lstStyle/>
                    <a:p>
                      <a:pPr algn="ctr" fontAlgn="ctr"/>
                      <a:r>
                        <a:rPr lang="pt-BR" sz="1150" b="1" i="0" u="none" strike="noStrike" dirty="0">
                          <a:solidFill>
                            <a:srgbClr val="555555"/>
                          </a:solidFill>
                          <a:effectLst/>
                          <a:latin typeface="Abadi" panose="020B0604020104020204" pitchFamily="34" charset="0"/>
                        </a:rPr>
                        <a:t>03/11/2023</a:t>
                      </a:r>
                    </a:p>
                  </a:txBody>
                  <a:tcPr marL="10314" marR="10314" marT="10314"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65000"/>
                      </a:schemeClr>
                    </a:solidFill>
                  </a:tcPr>
                </a:tc>
                <a:tc>
                  <a:txBody>
                    <a:bodyPr/>
                    <a:lstStyle/>
                    <a:p>
                      <a:pPr algn="l" fontAlgn="ctr"/>
                      <a:r>
                        <a:rPr lang="pt-BR" sz="1150" b="0" i="0" u="none" strike="noStrike" dirty="0">
                          <a:solidFill>
                            <a:srgbClr val="555555"/>
                          </a:solidFill>
                          <a:effectLst/>
                          <a:latin typeface="Abadi" panose="020B0604020104020204" pitchFamily="34" charset="0"/>
                        </a:rPr>
                        <a:t>Fim do prazo de recuperação judicial (se cumpridas todas as obrigações previstas no PRJ que</a:t>
                      </a:r>
                      <a:r>
                        <a:rPr lang="pt-BR" sz="1150" b="0" i="0" u="none" strike="noStrike" baseline="0" dirty="0">
                          <a:solidFill>
                            <a:srgbClr val="555555"/>
                          </a:solidFill>
                          <a:effectLst/>
                          <a:latin typeface="Abadi" panose="020B0604020104020204" pitchFamily="34" charset="0"/>
                        </a:rPr>
                        <a:t> se vencerem em até </a:t>
                      </a:r>
                      <a:r>
                        <a:rPr lang="pt-BR" sz="1150" b="0" i="0" u="none" strike="noStrike" dirty="0">
                          <a:solidFill>
                            <a:srgbClr val="555555"/>
                          </a:solidFill>
                          <a:effectLst/>
                          <a:latin typeface="Abadi" panose="020B0604020104020204" pitchFamily="34" charset="0"/>
                        </a:rPr>
                        <a:t>2 anos após a concessão de recuperação judicial)</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50" b="0" i="0" u="none" strike="noStrike" dirty="0">
                          <a:solidFill>
                            <a:srgbClr val="555555"/>
                          </a:solidFill>
                          <a:effectLst/>
                          <a:latin typeface="Abadi" panose="020B0604020104020204" pitchFamily="34" charset="0"/>
                        </a:rPr>
                        <a:t>art. 61</a:t>
                      </a:r>
                    </a:p>
                  </a:txBody>
                  <a:tcPr marL="10314" marR="10314" marT="103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21019">
                <a:tc gridSpan="3">
                  <a:txBody>
                    <a:bodyPr/>
                    <a:lstStyle/>
                    <a:p>
                      <a:pPr algn="just" fontAlgn="ctr"/>
                      <a:r>
                        <a:rPr lang="pt-BR" sz="1150" b="0" i="0" u="none" strike="noStrike" dirty="0">
                          <a:solidFill>
                            <a:srgbClr val="555555"/>
                          </a:solidFill>
                          <a:effectLst/>
                          <a:latin typeface="Abadi" panose="020B0604020104020204" pitchFamily="34" charset="0"/>
                        </a:rPr>
                        <a:t>Nota: Quadro elaborado pela Administradora Judicial com base nos processos previstos na Lei 11.101/05 e as datas de suas ocorrências, conforme o trâmite processual.</a:t>
                      </a:r>
                    </a:p>
                  </a:txBody>
                  <a:tcPr marL="10314" marR="10314" marT="10314" marB="0" anchor="ctr">
                    <a:lnL>
                      <a:noFill/>
                    </a:lnL>
                    <a:lnR>
                      <a:noFill/>
                    </a:lnR>
                    <a:lnT w="6350" cap="flat" cmpd="sng" algn="ctr">
                      <a:solidFill>
                        <a:srgbClr val="FFFFFF"/>
                      </a:solidFill>
                      <a:prstDash val="solid"/>
                      <a:round/>
                      <a:headEnd type="none" w="med" len="med"/>
                      <a:tailEnd type="none" w="med" len="med"/>
                    </a:lnT>
                    <a:lnB>
                      <a:noFill/>
                    </a:lnB>
                  </a:tcPr>
                </a:tc>
                <a:tc hMerge="1">
                  <a:txBody>
                    <a:bodyPr/>
                    <a:lstStyle/>
                    <a:p>
                      <a:endParaRPr lang="pt-BR"/>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pt-BR"/>
                    </a:p>
                  </a:txBody>
                  <a:tcPr/>
                </a:tc>
                <a:extLst>
                  <a:ext uri="{0D108BD9-81ED-4DB2-BD59-A6C34878D82A}">
                    <a16:rowId xmlns:a16="http://schemas.microsoft.com/office/drawing/2014/main" val="10009"/>
                  </a:ext>
                </a:extLst>
              </a:tr>
              <a:tr h="214009">
                <a:tc>
                  <a:txBody>
                    <a:bodyPr/>
                    <a:lstStyle/>
                    <a:p>
                      <a:pPr algn="l" fontAlgn="b"/>
                      <a:endParaRPr lang="pt-BR" sz="1150" b="0" i="0" u="none" strike="noStrike">
                        <a:solidFill>
                          <a:srgbClr val="555555"/>
                        </a:solidFill>
                        <a:effectLst/>
                        <a:latin typeface="Abadi" panose="020B0604020104020204" pitchFamily="34" charset="0"/>
                      </a:endParaRPr>
                    </a:p>
                  </a:txBody>
                  <a:tcPr marL="10314" marR="10314" marT="10314" marB="0" anchor="b">
                    <a:lnL>
                      <a:noFill/>
                    </a:lnL>
                    <a:lnR>
                      <a:noFill/>
                    </a:lnR>
                    <a:lnT>
                      <a:noFill/>
                    </a:lnT>
                    <a:lnB>
                      <a:noFill/>
                    </a:lnB>
                  </a:tcPr>
                </a:tc>
                <a:tc>
                  <a:txBody>
                    <a:bodyPr/>
                    <a:lstStyle/>
                    <a:p>
                      <a:pPr algn="l" fontAlgn="b"/>
                      <a:endParaRPr lang="pt-BR" sz="1150" b="0" i="0" u="none" strike="noStrike" dirty="0">
                        <a:solidFill>
                          <a:srgbClr val="555555"/>
                        </a:solidFill>
                        <a:effectLst/>
                        <a:latin typeface="Abadi" panose="020B0604020104020204" pitchFamily="34" charset="0"/>
                      </a:endParaRPr>
                    </a:p>
                  </a:txBody>
                  <a:tcPr marL="10314" marR="10314" marT="10314" marB="0" anchor="b">
                    <a:lnL>
                      <a:noFill/>
                    </a:lnL>
                    <a:lnR>
                      <a:noFill/>
                    </a:lnR>
                    <a:lnB>
                      <a:noFill/>
                    </a:lnB>
                  </a:tcPr>
                </a:tc>
                <a:tc>
                  <a:txBody>
                    <a:bodyPr/>
                    <a:lstStyle/>
                    <a:p>
                      <a:pPr algn="l" fontAlgn="b"/>
                      <a:endParaRPr lang="pt-BR" sz="1150" b="0" i="0" u="none" strike="noStrike" dirty="0">
                        <a:solidFill>
                          <a:srgbClr val="555555"/>
                        </a:solidFill>
                        <a:effectLst/>
                        <a:latin typeface="Abadi" panose="020B0604020104020204" pitchFamily="34" charset="0"/>
                      </a:endParaRPr>
                    </a:p>
                  </a:txBody>
                  <a:tcPr marL="10314" marR="10314" marT="10314" marB="0" anchor="b">
                    <a:lnL>
                      <a:noFill/>
                    </a:lnL>
                    <a:lnR>
                      <a:noFill/>
                    </a:lnR>
                    <a:lnT>
                      <a:noFill/>
                    </a:lnT>
                    <a:lnB>
                      <a:noFill/>
                    </a:lnB>
                  </a:tcPr>
                </a:tc>
                <a:extLst>
                  <a:ext uri="{0D108BD9-81ED-4DB2-BD59-A6C34878D82A}">
                    <a16:rowId xmlns:a16="http://schemas.microsoft.com/office/drawing/2014/main" val="10010"/>
                  </a:ext>
                </a:extLst>
              </a:tr>
              <a:tr h="214009">
                <a:tc>
                  <a:txBody>
                    <a:bodyPr/>
                    <a:lstStyle/>
                    <a:p>
                      <a:pPr algn="l" fontAlgn="ctr"/>
                      <a:r>
                        <a:rPr lang="pt-BR" sz="1150" b="0" i="0" u="none" strike="noStrike" dirty="0">
                          <a:solidFill>
                            <a:srgbClr val="555555"/>
                          </a:solidFill>
                          <a:effectLst/>
                          <a:latin typeface="Abadi" panose="020B0604020104020204" pitchFamily="34" charset="0"/>
                        </a:rPr>
                        <a:t> </a:t>
                      </a:r>
                    </a:p>
                  </a:txBody>
                  <a:tcPr marL="10314" marR="10314" marT="10314" marB="0" anchor="ctr">
                    <a:lnL>
                      <a:noFill/>
                    </a:lnL>
                    <a:lnR>
                      <a:noFill/>
                    </a:lnR>
                    <a:lnT>
                      <a:noFill/>
                    </a:lnT>
                    <a:lnB>
                      <a:noFill/>
                    </a:lnB>
                    <a:solidFill>
                      <a:srgbClr val="B48A20"/>
                    </a:solidFill>
                  </a:tcPr>
                </a:tc>
                <a:tc>
                  <a:txBody>
                    <a:bodyPr/>
                    <a:lstStyle/>
                    <a:p>
                      <a:pPr algn="l" fontAlgn="ctr"/>
                      <a:r>
                        <a:rPr lang="pt-BR" sz="1150" b="0" i="0" u="none" strike="noStrike" dirty="0">
                          <a:solidFill>
                            <a:srgbClr val="555555"/>
                          </a:solidFill>
                          <a:effectLst/>
                          <a:latin typeface="Abadi" panose="020B0604020104020204" pitchFamily="34" charset="0"/>
                        </a:rPr>
                        <a:t>Eventos ocorridos</a:t>
                      </a:r>
                    </a:p>
                  </a:txBody>
                  <a:tcPr marL="92826" marR="10314" marT="10314" marB="0" anchor="ctr">
                    <a:lnL>
                      <a:noFill/>
                    </a:lnL>
                    <a:lnR>
                      <a:noFill/>
                    </a:lnR>
                    <a:lnT>
                      <a:noFill/>
                    </a:lnT>
                    <a:lnB>
                      <a:noFill/>
                    </a:lnB>
                  </a:tcPr>
                </a:tc>
                <a:tc>
                  <a:txBody>
                    <a:bodyPr/>
                    <a:lstStyle/>
                    <a:p>
                      <a:pPr algn="l" fontAlgn="b"/>
                      <a:endParaRPr lang="pt-BR" sz="1150" b="0" i="0" u="none" strike="noStrike" dirty="0">
                        <a:solidFill>
                          <a:srgbClr val="555555"/>
                        </a:solidFill>
                        <a:effectLst/>
                        <a:latin typeface="Abadi" panose="020B0604020104020204" pitchFamily="34" charset="0"/>
                      </a:endParaRPr>
                    </a:p>
                  </a:txBody>
                  <a:tcPr marL="10314" marR="10314" marT="10314" marB="0" anchor="b">
                    <a:lnL>
                      <a:noFill/>
                    </a:lnL>
                    <a:lnR>
                      <a:noFill/>
                    </a:lnR>
                    <a:lnT>
                      <a:noFill/>
                    </a:lnT>
                    <a:lnB>
                      <a:noFill/>
                    </a:lnB>
                  </a:tcPr>
                </a:tc>
                <a:extLst>
                  <a:ext uri="{0D108BD9-81ED-4DB2-BD59-A6C34878D82A}">
                    <a16:rowId xmlns:a16="http://schemas.microsoft.com/office/drawing/2014/main" val="10011"/>
                  </a:ext>
                </a:extLst>
              </a:tr>
              <a:tr h="214009">
                <a:tc>
                  <a:txBody>
                    <a:bodyPr/>
                    <a:lstStyle/>
                    <a:p>
                      <a:pPr algn="ctr" fontAlgn="ctr"/>
                      <a:r>
                        <a:rPr lang="pt-BR" sz="1150" b="1" i="0" u="none" strike="noStrike" dirty="0">
                          <a:solidFill>
                            <a:srgbClr val="555555"/>
                          </a:solidFill>
                          <a:effectLst/>
                          <a:latin typeface="Abadi" panose="020B0604020104020204" pitchFamily="34" charset="0"/>
                        </a:rPr>
                        <a:t> </a:t>
                      </a:r>
                    </a:p>
                  </a:txBody>
                  <a:tcPr marL="10314" marR="10314" marT="10314" marB="0" anchor="ctr">
                    <a:lnL>
                      <a:noFill/>
                    </a:lnL>
                    <a:lnR>
                      <a:noFill/>
                    </a:lnR>
                    <a:lnT>
                      <a:noFill/>
                    </a:lnT>
                    <a:lnB>
                      <a:noFill/>
                    </a:lnB>
                    <a:solidFill>
                      <a:srgbClr val="808080"/>
                    </a:solidFill>
                  </a:tcPr>
                </a:tc>
                <a:tc>
                  <a:txBody>
                    <a:bodyPr/>
                    <a:lstStyle/>
                    <a:p>
                      <a:pPr algn="l" fontAlgn="ctr"/>
                      <a:r>
                        <a:rPr lang="pt-BR" sz="1150" b="0" i="0" u="none" strike="noStrike" dirty="0">
                          <a:solidFill>
                            <a:srgbClr val="555555"/>
                          </a:solidFill>
                          <a:effectLst/>
                          <a:latin typeface="Abadi" panose="020B0604020104020204" pitchFamily="34" charset="0"/>
                        </a:rPr>
                        <a:t>Data estimada</a:t>
                      </a:r>
                    </a:p>
                  </a:txBody>
                  <a:tcPr marL="92826" marR="10314" marT="10314" marB="0" anchor="ctr">
                    <a:lnL>
                      <a:noFill/>
                    </a:lnL>
                    <a:lnR>
                      <a:noFill/>
                    </a:lnR>
                    <a:lnT>
                      <a:noFill/>
                    </a:lnT>
                    <a:lnB>
                      <a:noFill/>
                    </a:lnB>
                  </a:tcPr>
                </a:tc>
                <a:tc>
                  <a:txBody>
                    <a:bodyPr/>
                    <a:lstStyle/>
                    <a:p>
                      <a:pPr algn="l" fontAlgn="b"/>
                      <a:endParaRPr lang="pt-BR" sz="1150" b="0" i="0" u="none" strike="noStrike" dirty="0">
                        <a:solidFill>
                          <a:srgbClr val="555555"/>
                        </a:solidFill>
                        <a:effectLst/>
                        <a:latin typeface="Abadi" panose="020B0604020104020204" pitchFamily="34" charset="0"/>
                      </a:endParaRPr>
                    </a:p>
                  </a:txBody>
                  <a:tcPr marL="10314" marR="10314" marT="10314" marB="0" anchor="b">
                    <a:lnL>
                      <a:noFill/>
                    </a:lnL>
                    <a:lnR>
                      <a:noFill/>
                    </a:lnR>
                    <a:lnT>
                      <a:noFill/>
                    </a:lnT>
                    <a:lnB>
                      <a:noFill/>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629435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F7A7C36-3A17-47C1-A5E6-29FF252531AD}"/>
              </a:ext>
            </a:extLst>
          </p:cNvPr>
          <p:cNvSpPr>
            <a:spLocks noGrp="1"/>
          </p:cNvSpPr>
          <p:nvPr>
            <p:ph type="title"/>
          </p:nvPr>
        </p:nvSpPr>
        <p:spPr>
          <a:xfrm>
            <a:off x="0" y="1"/>
            <a:ext cx="10515600" cy="1319842"/>
          </a:xfrm>
        </p:spPr>
        <p:txBody>
          <a:bodyPr>
            <a:normAutofit/>
          </a:bodyPr>
          <a:lstStyle/>
          <a:p>
            <a:r>
              <a:rPr lang="pt-BR" sz="3200" b="1" dirty="0">
                <a:solidFill>
                  <a:schemeClr val="bg1"/>
                </a:solidFill>
                <a:latin typeface="Abadi" panose="020B0604020104020204" pitchFamily="34" charset="0"/>
              </a:rPr>
              <a:t>PREMISSAS DA RECUPERAÇÃO JUDICIAL</a:t>
            </a:r>
          </a:p>
        </p:txBody>
      </p:sp>
      <p:sp>
        <p:nvSpPr>
          <p:cNvPr id="5" name="Retângulo 4">
            <a:extLst>
              <a:ext uri="{FF2B5EF4-FFF2-40B4-BE49-F238E27FC236}">
                <a16:creationId xmlns:a16="http://schemas.microsoft.com/office/drawing/2014/main" id="{3F54F0F3-4664-47B9-A87F-52699CD09F06}"/>
              </a:ext>
            </a:extLst>
          </p:cNvPr>
          <p:cNvSpPr/>
          <p:nvPr/>
        </p:nvSpPr>
        <p:spPr>
          <a:xfrm>
            <a:off x="0" y="1538076"/>
            <a:ext cx="11386283" cy="381515"/>
          </a:xfrm>
          <a:prstGeom prst="rect">
            <a:avLst/>
          </a:prstGeom>
        </p:spPr>
        <p:txBody>
          <a:bodyPr wrap="square">
            <a:spAutoFit/>
          </a:bodyPr>
          <a:lstStyle/>
          <a:p>
            <a:pPr algn="just">
              <a:lnSpc>
                <a:spcPct val="150000"/>
              </a:lnSpc>
              <a:spcBef>
                <a:spcPts val="1000"/>
              </a:spcBef>
              <a:buClr>
                <a:srgbClr val="B48A20"/>
              </a:buClr>
            </a:pPr>
            <a:r>
              <a:rPr lang="pt-BR" sz="1400" b="1" dirty="0">
                <a:solidFill>
                  <a:schemeClr val="accent4">
                    <a:lumMod val="75000"/>
                  </a:schemeClr>
                </a:solidFill>
                <a:latin typeface="Abadi" panose="020B0604020104020204"/>
              </a:rPr>
              <a:t>2.1 Meios de Recuperação</a:t>
            </a:r>
          </a:p>
        </p:txBody>
      </p:sp>
      <p:sp>
        <p:nvSpPr>
          <p:cNvPr id="6" name="Espaço Reservado para Conteúdo 3">
            <a:extLst>
              <a:ext uri="{FF2B5EF4-FFF2-40B4-BE49-F238E27FC236}">
                <a16:creationId xmlns:a16="http://schemas.microsoft.com/office/drawing/2014/main" id="{CA56D9D9-489C-4D29-8E56-9E8898644E59}"/>
              </a:ext>
            </a:extLst>
          </p:cNvPr>
          <p:cNvSpPr txBox="1">
            <a:spLocks/>
          </p:cNvSpPr>
          <p:nvPr/>
        </p:nvSpPr>
        <p:spPr>
          <a:xfrm>
            <a:off x="146075" y="2090631"/>
            <a:ext cx="11809364" cy="3297237"/>
          </a:xfrm>
          <a:prstGeom prst="rect">
            <a:avLst/>
          </a:prstGeom>
          <a:ln>
            <a:noFill/>
          </a:ln>
        </p:spPr>
        <p:txBody>
          <a:bodyPr lIns="106985" tIns="53492" rIns="106985" bIns="53492"/>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just">
              <a:lnSpc>
                <a:spcPct val="100000"/>
              </a:lnSpc>
              <a:spcBef>
                <a:spcPts val="0"/>
              </a:spcBef>
              <a:spcAft>
                <a:spcPts val="600"/>
              </a:spcAft>
              <a:buNone/>
              <a:defRPr/>
            </a:pPr>
            <a:r>
              <a:rPr lang="pt-BR" sz="1200" dirty="0">
                <a:solidFill>
                  <a:srgbClr val="555555"/>
                </a:solidFill>
                <a:latin typeface="Abadi" panose="020B0604020104020204" pitchFamily="34" charset="0"/>
              </a:rPr>
              <a:t>ABC </a:t>
            </a:r>
            <a:r>
              <a:rPr lang="pt-BR" sz="1200" dirty="0" err="1">
                <a:solidFill>
                  <a:srgbClr val="555555"/>
                </a:solidFill>
                <a:latin typeface="Abadi" panose="020B0604020104020204" pitchFamily="34" charset="0"/>
              </a:rPr>
              <a:t>Shoes</a:t>
            </a:r>
            <a:r>
              <a:rPr lang="pt-BR" sz="1200" dirty="0">
                <a:solidFill>
                  <a:srgbClr val="555555"/>
                </a:solidFill>
                <a:latin typeface="Abadi" panose="020B0604020104020204" pitchFamily="34" charset="0"/>
              </a:rPr>
              <a:t> Indústria e Comércio de Calçados LTDA</a:t>
            </a:r>
            <a:r>
              <a:rPr lang="pt-BR" sz="1200" dirty="0">
                <a:solidFill>
                  <a:srgbClr val="555555"/>
                </a:solidFill>
                <a:latin typeface="Abadi" panose="020B0604020104020204"/>
              </a:rPr>
              <a:t> relata que para obter recursos necessários à continuidade operacional e, também, para honrar as obrigações vencidas e vincendas declaradas em plano e apreço, oferece os seguintes meios, todos abrangidos pelo art. 50 da Lei 11.101/05:</a:t>
            </a:r>
          </a:p>
          <a:p>
            <a:pPr marL="0" indent="0" algn="just">
              <a:lnSpc>
                <a:spcPct val="100000"/>
              </a:lnSpc>
              <a:spcBef>
                <a:spcPts val="0"/>
              </a:spcBef>
              <a:spcAft>
                <a:spcPts val="600"/>
              </a:spcAft>
              <a:buNone/>
              <a:defRPr/>
            </a:pPr>
            <a:endParaRPr lang="pt-BR" sz="1200" dirty="0">
              <a:solidFill>
                <a:srgbClr val="555555"/>
              </a:solidFill>
              <a:latin typeface="Abadi" panose="020B0604020104020204"/>
            </a:endParaRPr>
          </a:p>
          <a:p>
            <a:pPr algn="just">
              <a:lnSpc>
                <a:spcPct val="150000"/>
              </a:lnSpc>
              <a:spcBef>
                <a:spcPts val="0"/>
              </a:spcBef>
              <a:spcAft>
                <a:spcPts val="600"/>
              </a:spcAft>
              <a:buClr>
                <a:srgbClr val="B48A20"/>
              </a:buClr>
              <a:buFont typeface="Wingdings" panose="05000000000000000000" pitchFamily="2" charset="2"/>
              <a:buChar char="v"/>
              <a:defRPr/>
            </a:pPr>
            <a:r>
              <a:rPr lang="pt-BR" sz="1200" b="1" dirty="0">
                <a:solidFill>
                  <a:srgbClr val="555555"/>
                </a:solidFill>
                <a:latin typeface="Abadi" panose="020B0604020104020204"/>
              </a:rPr>
              <a:t>Reorganização Societária: </a:t>
            </a:r>
            <a:r>
              <a:rPr lang="pt-BR" sz="1200" dirty="0">
                <a:solidFill>
                  <a:srgbClr val="555555"/>
                </a:solidFill>
                <a:latin typeface="Abadi" panose="020B0604020104020204"/>
              </a:rPr>
              <a:t>Dilatação de prazos das obrigações devidas, com redução linear, negocial de valores devidos, meio imprescindível, pela absoluta falta de capital para disponibilização imediata para pagamento dos créditos;</a:t>
            </a:r>
          </a:p>
          <a:p>
            <a:pPr algn="just">
              <a:lnSpc>
                <a:spcPct val="150000"/>
              </a:lnSpc>
              <a:spcBef>
                <a:spcPts val="0"/>
              </a:spcBef>
              <a:spcAft>
                <a:spcPts val="600"/>
              </a:spcAft>
              <a:buClr>
                <a:srgbClr val="B48A20"/>
              </a:buClr>
              <a:buFont typeface="Wingdings" panose="05000000000000000000" pitchFamily="2" charset="2"/>
              <a:buChar char="v"/>
              <a:defRPr/>
            </a:pPr>
            <a:r>
              <a:rPr lang="pt-BR" sz="1200" b="1" dirty="0">
                <a:solidFill>
                  <a:srgbClr val="555555"/>
                </a:solidFill>
                <a:latin typeface="Abadi" panose="020B0604020104020204"/>
              </a:rPr>
              <a:t>Readequação Financeira:</a:t>
            </a:r>
            <a:r>
              <a:rPr lang="pt-BR" sz="1200" dirty="0">
                <a:solidFill>
                  <a:srgbClr val="555555"/>
                </a:solidFill>
                <a:latin typeface="Abadi" panose="020B0604020104020204"/>
              </a:rPr>
              <a:t> Equalizar encargos financeiros relativos a financiamentos; </a:t>
            </a:r>
          </a:p>
          <a:p>
            <a:pPr algn="just">
              <a:lnSpc>
                <a:spcPct val="150000"/>
              </a:lnSpc>
              <a:spcBef>
                <a:spcPts val="0"/>
              </a:spcBef>
              <a:spcAft>
                <a:spcPts val="600"/>
              </a:spcAft>
              <a:buClr>
                <a:srgbClr val="B48A20"/>
              </a:buClr>
              <a:buFont typeface="Wingdings" panose="05000000000000000000" pitchFamily="2" charset="2"/>
              <a:buChar char="v"/>
              <a:defRPr/>
            </a:pPr>
            <a:r>
              <a:rPr lang="pt-BR" sz="1200" b="1" dirty="0">
                <a:solidFill>
                  <a:srgbClr val="555555"/>
                </a:solidFill>
                <a:latin typeface="Abadi" panose="020B0604020104020204"/>
              </a:rPr>
              <a:t>Reorganização Administrativa: </a:t>
            </a:r>
            <a:r>
              <a:rPr lang="pt-BR" sz="1200" dirty="0">
                <a:solidFill>
                  <a:srgbClr val="555555"/>
                </a:solidFill>
                <a:latin typeface="Abadi" panose="020B0604020104020204"/>
              </a:rPr>
              <a:t>A empresa ABC </a:t>
            </a:r>
            <a:r>
              <a:rPr lang="pt-BR" sz="1200" dirty="0" err="1">
                <a:solidFill>
                  <a:srgbClr val="555555"/>
                </a:solidFill>
                <a:latin typeface="Abadi" panose="020B0604020104020204"/>
              </a:rPr>
              <a:t>Shoes</a:t>
            </a:r>
            <a:r>
              <a:rPr lang="pt-BR" sz="1200" dirty="0">
                <a:solidFill>
                  <a:srgbClr val="555555"/>
                </a:solidFill>
                <a:latin typeface="Abadi" panose="020B0604020104020204"/>
              </a:rPr>
              <a:t> vem promovendo uma ampla reorganização administrativa, com o corte de despesas operacionais, visando agilidade na tomada de decisões.</a:t>
            </a:r>
          </a:p>
        </p:txBody>
      </p:sp>
    </p:spTree>
    <p:extLst>
      <p:ext uri="{BB962C8B-B14F-4D97-AF65-F5344CB8AC3E}">
        <p14:creationId xmlns:p14="http://schemas.microsoft.com/office/powerpoint/2010/main" val="4248550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91CDD9E-98DB-4F7B-873A-01E679B002C9}"/>
              </a:ext>
            </a:extLst>
          </p:cNvPr>
          <p:cNvSpPr>
            <a:spLocks noGrp="1"/>
          </p:cNvSpPr>
          <p:nvPr>
            <p:ph type="title"/>
          </p:nvPr>
        </p:nvSpPr>
        <p:spPr>
          <a:xfrm>
            <a:off x="0" y="1"/>
            <a:ext cx="10515600" cy="1319842"/>
          </a:xfrm>
        </p:spPr>
        <p:txBody>
          <a:bodyPr>
            <a:normAutofit/>
          </a:bodyPr>
          <a:lstStyle/>
          <a:p>
            <a:r>
              <a:rPr lang="pt-BR" sz="3200" b="1" dirty="0">
                <a:solidFill>
                  <a:schemeClr val="bg1"/>
                </a:solidFill>
                <a:latin typeface="Abadi" panose="020B0604020104020204" pitchFamily="34" charset="0"/>
              </a:rPr>
              <a:t>PREMISSAS DA RECUPERAÇÃO JUDICIAL</a:t>
            </a:r>
          </a:p>
        </p:txBody>
      </p:sp>
      <p:sp>
        <p:nvSpPr>
          <p:cNvPr id="5" name="Retângulo 4">
            <a:extLst>
              <a:ext uri="{FF2B5EF4-FFF2-40B4-BE49-F238E27FC236}">
                <a16:creationId xmlns:a16="http://schemas.microsoft.com/office/drawing/2014/main" id="{EB5D4E2D-55E4-4746-AB58-F9CE4A93CC3F}"/>
              </a:ext>
            </a:extLst>
          </p:cNvPr>
          <p:cNvSpPr/>
          <p:nvPr/>
        </p:nvSpPr>
        <p:spPr>
          <a:xfrm>
            <a:off x="0" y="1510780"/>
            <a:ext cx="11386283" cy="381515"/>
          </a:xfrm>
          <a:prstGeom prst="rect">
            <a:avLst/>
          </a:prstGeom>
        </p:spPr>
        <p:txBody>
          <a:bodyPr wrap="square">
            <a:spAutoFit/>
          </a:bodyPr>
          <a:lstStyle/>
          <a:p>
            <a:pPr algn="just">
              <a:lnSpc>
                <a:spcPct val="150000"/>
              </a:lnSpc>
              <a:spcBef>
                <a:spcPts val="1000"/>
              </a:spcBef>
              <a:buClr>
                <a:srgbClr val="B48A20"/>
              </a:buClr>
            </a:pPr>
            <a:r>
              <a:rPr lang="pt-BR" sz="1400" b="1" dirty="0">
                <a:solidFill>
                  <a:schemeClr val="accent4">
                    <a:lumMod val="75000"/>
                  </a:schemeClr>
                </a:solidFill>
                <a:latin typeface="Abadi" panose="020B0604020104020204"/>
              </a:rPr>
              <a:t>2.1 Meios de Recuperação</a:t>
            </a:r>
          </a:p>
        </p:txBody>
      </p:sp>
      <p:sp>
        <p:nvSpPr>
          <p:cNvPr id="6" name="Espaço Reservado para Conteúdo 3">
            <a:extLst>
              <a:ext uri="{FF2B5EF4-FFF2-40B4-BE49-F238E27FC236}">
                <a16:creationId xmlns:a16="http://schemas.microsoft.com/office/drawing/2014/main" id="{0E531EC6-8B5E-4A82-8F45-B137B2573F4F}"/>
              </a:ext>
            </a:extLst>
          </p:cNvPr>
          <p:cNvSpPr txBox="1">
            <a:spLocks/>
          </p:cNvSpPr>
          <p:nvPr/>
        </p:nvSpPr>
        <p:spPr>
          <a:xfrm>
            <a:off x="187018" y="1981450"/>
            <a:ext cx="11782069" cy="502444"/>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106985" tIns="53492" rIns="106985" bIns="53492"/>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just">
              <a:lnSpc>
                <a:spcPct val="100000"/>
              </a:lnSpc>
              <a:spcBef>
                <a:spcPts val="0"/>
              </a:spcBef>
              <a:spcAft>
                <a:spcPts val="600"/>
              </a:spcAft>
              <a:buNone/>
              <a:defRPr/>
            </a:pPr>
            <a:r>
              <a:rPr lang="pt-BR" sz="1200" dirty="0">
                <a:solidFill>
                  <a:srgbClr val="555555"/>
                </a:solidFill>
                <a:latin typeface="Abadi" panose="020B0604020104020204"/>
              </a:rPr>
              <a:t>Conforme plano modificativo apresentado pela recuperanda, a empresa ABC </a:t>
            </a:r>
            <a:r>
              <a:rPr lang="pt-BR" sz="1200" dirty="0" err="1">
                <a:solidFill>
                  <a:srgbClr val="555555"/>
                </a:solidFill>
                <a:latin typeface="Abadi" panose="020B0604020104020204"/>
              </a:rPr>
              <a:t>Shoes</a:t>
            </a:r>
            <a:r>
              <a:rPr lang="pt-BR" sz="1200" dirty="0">
                <a:solidFill>
                  <a:srgbClr val="555555"/>
                </a:solidFill>
                <a:latin typeface="Abadi" panose="020B0604020104020204"/>
              </a:rPr>
              <a:t>, com vistas a incrementar seu fluxo de caixa e fazer frente às responsabilidades assumidas no plano, deverá alienar parte de seu ativo imobilizado através de leilão eletrônico, presencial ou hibrido, previsto no inciso IV do artigo 142 da LRF, consistente nos seguintes imóveis:</a:t>
            </a:r>
          </a:p>
        </p:txBody>
      </p:sp>
      <p:pic>
        <p:nvPicPr>
          <p:cNvPr id="7" name="Imagem 6">
            <a:extLst>
              <a:ext uri="{FF2B5EF4-FFF2-40B4-BE49-F238E27FC236}">
                <a16:creationId xmlns:a16="http://schemas.microsoft.com/office/drawing/2014/main" id="{F895B1B6-E57D-4DBE-B4C5-B04D184BFD97}"/>
              </a:ext>
            </a:extLst>
          </p:cNvPr>
          <p:cNvPicPr>
            <a:picLocks noChangeAspect="1"/>
          </p:cNvPicPr>
          <p:nvPr/>
        </p:nvPicPr>
        <p:blipFill rotWithShape="1">
          <a:blip r:embed="rId3"/>
          <a:srcRect l="47663" t="33207" r="23709" b="20173"/>
          <a:stretch/>
        </p:blipFill>
        <p:spPr>
          <a:xfrm>
            <a:off x="187018" y="2883107"/>
            <a:ext cx="3724276" cy="3409951"/>
          </a:xfrm>
          <a:prstGeom prst="rect">
            <a:avLst/>
          </a:prstGeom>
        </p:spPr>
      </p:pic>
      <p:sp>
        <p:nvSpPr>
          <p:cNvPr id="8" name="CaixaDeTexto 7">
            <a:extLst>
              <a:ext uri="{FF2B5EF4-FFF2-40B4-BE49-F238E27FC236}">
                <a16:creationId xmlns:a16="http://schemas.microsoft.com/office/drawing/2014/main" id="{EC3334B8-9D38-4D41-B798-FDAC05D61AF9}"/>
              </a:ext>
            </a:extLst>
          </p:cNvPr>
          <p:cNvSpPr txBox="1"/>
          <p:nvPr/>
        </p:nvSpPr>
        <p:spPr>
          <a:xfrm>
            <a:off x="3911295" y="2649090"/>
            <a:ext cx="8042164" cy="2139047"/>
          </a:xfrm>
          <a:prstGeom prst="rect">
            <a:avLst/>
          </a:prstGeom>
          <a:noFill/>
        </p:spPr>
        <p:txBody>
          <a:bodyPr wrap="square" rtlCol="0">
            <a:spAutoFit/>
          </a:bodyPr>
          <a:lstStyle/>
          <a:p>
            <a:pPr marL="171450" indent="-171450" algn="just">
              <a:buFont typeface="Courier New" panose="02070309020205020404" pitchFamily="49" charset="0"/>
              <a:buChar char="o"/>
            </a:pPr>
            <a:r>
              <a:rPr lang="pt-BR" sz="1100" b="1" dirty="0">
                <a:solidFill>
                  <a:srgbClr val="555555"/>
                </a:solidFill>
                <a:latin typeface="Abadi" panose="020B0604020104020204" pitchFamily="34" charset="0"/>
              </a:rPr>
              <a:t>Para o pagamento dos credores da Classe I</a:t>
            </a:r>
            <a:r>
              <a:rPr lang="pt-BR" sz="1100" dirty="0">
                <a:solidFill>
                  <a:srgbClr val="555555"/>
                </a:solidFill>
                <a:latin typeface="Abadi" panose="020B0604020104020204" pitchFamily="34" charset="0"/>
              </a:rPr>
              <a:t>, foi aprovado que os imóveis de matrículas 8.664 e 8.668 fossem levados à oferta pública pelos valores mínimos de R$ 1.775.375,00 e R$ 1.224.160,00, respectivamente, conforme avaliações acostadas ao modificativo, nos termos do inciso IV art. 142 da LRF.</a:t>
            </a:r>
          </a:p>
          <a:p>
            <a:pPr marL="350838" indent="-171450" algn="just">
              <a:buFont typeface="Symbol" panose="05050102010706020507" pitchFamily="18" charset="2"/>
              <a:buChar char="®"/>
            </a:pPr>
            <a:r>
              <a:rPr lang="pt-BR" sz="1100" dirty="0">
                <a:solidFill>
                  <a:srgbClr val="555555"/>
                </a:solidFill>
                <a:latin typeface="Abadi" panose="020B0604020104020204"/>
              </a:rPr>
              <a:t>No evento 405 dos autos a </a:t>
            </a:r>
            <a:r>
              <a:rPr lang="pt-BR" sz="1100" dirty="0" err="1">
                <a:solidFill>
                  <a:srgbClr val="555555"/>
                </a:solidFill>
                <a:latin typeface="Abadi" panose="020B0604020104020204"/>
              </a:rPr>
              <a:t>Recuperanda</a:t>
            </a:r>
            <a:r>
              <a:rPr lang="pt-BR" sz="1100" dirty="0">
                <a:solidFill>
                  <a:srgbClr val="555555"/>
                </a:solidFill>
                <a:latin typeface="Abadi" panose="020B0604020104020204"/>
              </a:rPr>
              <a:t> postulou pela venda dos referidos imóveis mediante processo competitivo com envio de propostas fechadas. </a:t>
            </a:r>
          </a:p>
          <a:p>
            <a:pPr marL="350838" indent="-171450" algn="just">
              <a:buFont typeface="Symbol" panose="05050102010706020507" pitchFamily="18" charset="2"/>
              <a:buChar char="®"/>
            </a:pPr>
            <a:r>
              <a:rPr lang="pt-BR" sz="1100" dirty="0">
                <a:solidFill>
                  <a:srgbClr val="555555"/>
                </a:solidFill>
                <a:latin typeface="Abadi" panose="020B0604020104020204"/>
              </a:rPr>
              <a:t>Deferido pelo juízo, apresentou no evento 450 relatório detalhado do procedimento para a venda, acompanhado de Laudo de Avaliação dos imóveis, na qual se atribui à matrícula nº 8668 o valor total de R$ 1.224.160,00 e à matrícula nº 8664, o valor de R$ 1.775.375,00.</a:t>
            </a:r>
          </a:p>
          <a:p>
            <a:pPr marL="350838" indent="-171450" algn="just">
              <a:buFont typeface="Symbol" panose="05050102010706020507" pitchFamily="18" charset="2"/>
              <a:buChar char="®"/>
            </a:pPr>
            <a:r>
              <a:rPr lang="pt-BR" sz="1100" dirty="0">
                <a:solidFill>
                  <a:srgbClr val="555555"/>
                </a:solidFill>
                <a:latin typeface="Abadi" panose="020B0604020104020204"/>
              </a:rPr>
              <a:t>Em 28/04/2022 (evento 480), sobreveio </a:t>
            </a:r>
            <a:r>
              <a:rPr lang="pt-BR" altLang="pt-BR" sz="1100" dirty="0">
                <a:solidFill>
                  <a:srgbClr val="555555"/>
                </a:solidFill>
                <a:latin typeface="Abadi" panose="020B0604020104020204"/>
              </a:rPr>
              <a:t>despacho homologatório do procedimento, com a nomeação do leiloeiro Norton </a:t>
            </a:r>
            <a:r>
              <a:rPr lang="pt-BR" altLang="pt-BR" sz="1100" dirty="0" err="1">
                <a:solidFill>
                  <a:srgbClr val="555555"/>
                </a:solidFill>
                <a:latin typeface="Abadi" panose="020B0604020104020204"/>
              </a:rPr>
              <a:t>Jochims</a:t>
            </a:r>
            <a:r>
              <a:rPr lang="pt-BR" altLang="pt-BR" sz="1100" dirty="0">
                <a:solidFill>
                  <a:srgbClr val="555555"/>
                </a:solidFill>
                <a:latin typeface="Abadi" panose="020B0604020104020204"/>
              </a:rPr>
              <a:t> Fernandes para a realização do ato. Aguarda-se indicação de datas e publicação de edital. </a:t>
            </a:r>
          </a:p>
          <a:p>
            <a:pPr marL="350838" indent="-171450" algn="just">
              <a:buFont typeface="Symbol" panose="05050102010706020507" pitchFamily="18" charset="2"/>
              <a:buChar char="®"/>
            </a:pPr>
            <a:endParaRPr lang="pt-BR" sz="1100" dirty="0">
              <a:solidFill>
                <a:srgbClr val="555555"/>
              </a:solidFill>
              <a:latin typeface="Abadi" panose="020B0604020104020204"/>
            </a:endParaRPr>
          </a:p>
          <a:p>
            <a:pPr algn="just"/>
            <a:endParaRPr lang="pt-BR" sz="1200" dirty="0">
              <a:solidFill>
                <a:srgbClr val="555555"/>
              </a:solidFill>
              <a:latin typeface="Abadi" panose="020B0604020104020204" pitchFamily="34" charset="0"/>
            </a:endParaRPr>
          </a:p>
        </p:txBody>
      </p:sp>
      <p:sp>
        <p:nvSpPr>
          <p:cNvPr id="9" name="CaixaDeTexto 8">
            <a:extLst>
              <a:ext uri="{FF2B5EF4-FFF2-40B4-BE49-F238E27FC236}">
                <a16:creationId xmlns:a16="http://schemas.microsoft.com/office/drawing/2014/main" id="{EFDF6D2F-3EA6-40AB-B1D5-310B10003B36}"/>
              </a:ext>
            </a:extLst>
          </p:cNvPr>
          <p:cNvSpPr txBox="1"/>
          <p:nvPr/>
        </p:nvSpPr>
        <p:spPr>
          <a:xfrm>
            <a:off x="3999432" y="4825017"/>
            <a:ext cx="7969655" cy="1954381"/>
          </a:xfrm>
          <a:prstGeom prst="rect">
            <a:avLst/>
          </a:prstGeom>
          <a:noFill/>
        </p:spPr>
        <p:txBody>
          <a:bodyPr wrap="square" rtlCol="0">
            <a:spAutoFit/>
          </a:bodyPr>
          <a:lstStyle/>
          <a:p>
            <a:pPr marL="171450" indent="-171450" algn="just">
              <a:buFont typeface="Courier New" panose="02070309020205020404" pitchFamily="49" charset="0"/>
              <a:buChar char="o"/>
            </a:pPr>
            <a:r>
              <a:rPr lang="pt-BR" sz="1100" b="1" dirty="0">
                <a:solidFill>
                  <a:srgbClr val="555555"/>
                </a:solidFill>
                <a:latin typeface="Abadi" panose="020B0604020104020204"/>
              </a:rPr>
              <a:t>Quanto ao pagamento do único credor da Classe II</a:t>
            </a:r>
            <a:r>
              <a:rPr lang="pt-BR" sz="1100" dirty="0">
                <a:solidFill>
                  <a:srgbClr val="555555"/>
                </a:solidFill>
                <a:latin typeface="Abadi" panose="020B0604020104020204"/>
              </a:rPr>
              <a:t> (Travessia </a:t>
            </a:r>
            <a:r>
              <a:rPr lang="pt-BR" sz="1100" dirty="0" err="1">
                <a:solidFill>
                  <a:srgbClr val="555555"/>
                </a:solidFill>
                <a:latin typeface="Abadi" panose="020B0604020104020204"/>
              </a:rPr>
              <a:t>Securitizadora</a:t>
            </a:r>
            <a:r>
              <a:rPr lang="pt-BR" sz="1100" dirty="0">
                <a:solidFill>
                  <a:srgbClr val="555555"/>
                </a:solidFill>
                <a:latin typeface="Abadi" panose="020B0604020104020204"/>
              </a:rPr>
              <a:t> de Créditos Financeiros VIII S.A) restou estabelecido a dação em pagamento do terreno urbano, lote 05, quadra “b”, situado na Avenida Deputado Valério Gomes, São João Batista/SC, com área total de 5.072.50m², matriculado sob o número 8.666, de propriedade da </a:t>
            </a:r>
            <a:r>
              <a:rPr lang="pt-BR" sz="1100" dirty="0" err="1">
                <a:solidFill>
                  <a:srgbClr val="555555"/>
                </a:solidFill>
                <a:latin typeface="Abadi" panose="020B0604020104020204"/>
              </a:rPr>
              <a:t>Recuperanda</a:t>
            </a:r>
            <a:r>
              <a:rPr lang="pt-BR" sz="1100" dirty="0">
                <a:solidFill>
                  <a:srgbClr val="555555"/>
                </a:solidFill>
                <a:latin typeface="Abadi" panose="020B0604020104020204"/>
              </a:rPr>
              <a:t>, ofertado em garantia à Célula de Crédito Bancário Confissão de Dívida n. 488896069, mediante Escritura Pública de Constituição de Hipoteca, firmado originalmente com o Itaú Unibanco S/A, posteriormente cedido ao Fundo de Investimento em Direitos Creditórios Não Padronizados </a:t>
            </a:r>
            <a:r>
              <a:rPr lang="pt-BR" sz="1100" dirty="0" err="1">
                <a:solidFill>
                  <a:srgbClr val="555555"/>
                </a:solidFill>
                <a:latin typeface="Abadi" panose="020B0604020104020204"/>
              </a:rPr>
              <a:t>Alternative</a:t>
            </a:r>
            <a:r>
              <a:rPr lang="pt-BR" sz="1100" dirty="0">
                <a:solidFill>
                  <a:srgbClr val="555555"/>
                </a:solidFill>
                <a:latin typeface="Abadi" panose="020B0604020104020204"/>
              </a:rPr>
              <a:t> </a:t>
            </a:r>
            <a:r>
              <a:rPr lang="pt-BR" sz="1100" dirty="0" err="1">
                <a:solidFill>
                  <a:srgbClr val="555555"/>
                </a:solidFill>
                <a:latin typeface="Abadi" panose="020B0604020104020204"/>
              </a:rPr>
              <a:t>Assets</a:t>
            </a:r>
            <a:r>
              <a:rPr lang="pt-BR" sz="1100" dirty="0">
                <a:solidFill>
                  <a:srgbClr val="555555"/>
                </a:solidFill>
                <a:latin typeface="Abadi" panose="020B0604020104020204"/>
              </a:rPr>
              <a:t> I (“</a:t>
            </a:r>
            <a:r>
              <a:rPr lang="pt-BR" sz="1100" i="1" dirty="0">
                <a:solidFill>
                  <a:srgbClr val="555555"/>
                </a:solidFill>
                <a:latin typeface="Abadi" panose="020B0604020104020204"/>
              </a:rPr>
              <a:t>FIDIC </a:t>
            </a:r>
            <a:r>
              <a:rPr lang="pt-BR" sz="1100" i="1" dirty="0" err="1">
                <a:solidFill>
                  <a:srgbClr val="555555"/>
                </a:solidFill>
                <a:latin typeface="Abadi" panose="020B0604020104020204"/>
              </a:rPr>
              <a:t>Assets</a:t>
            </a:r>
            <a:r>
              <a:rPr lang="pt-BR" sz="1100" dirty="0">
                <a:solidFill>
                  <a:srgbClr val="555555"/>
                </a:solidFill>
                <a:latin typeface="Abadi" panose="020B0604020104020204"/>
              </a:rPr>
              <a:t>”) e, em seguida, adquirido pela Travessia </a:t>
            </a:r>
            <a:r>
              <a:rPr lang="pt-BR" sz="1100" dirty="0" err="1">
                <a:solidFill>
                  <a:srgbClr val="555555"/>
                </a:solidFill>
                <a:latin typeface="Abadi" panose="020B0604020104020204"/>
              </a:rPr>
              <a:t>Securitizadora</a:t>
            </a:r>
            <a:r>
              <a:rPr lang="pt-BR" sz="1100" dirty="0">
                <a:solidFill>
                  <a:srgbClr val="555555"/>
                </a:solidFill>
                <a:latin typeface="Abadi" panose="020B0604020104020204"/>
              </a:rPr>
              <a:t> de Créditos Financeiros VIIIS/A (“</a:t>
            </a:r>
            <a:r>
              <a:rPr lang="pt-BR" sz="1100" i="1" dirty="0">
                <a:solidFill>
                  <a:srgbClr val="555555"/>
                </a:solidFill>
                <a:latin typeface="Abadi" panose="020B0604020104020204"/>
              </a:rPr>
              <a:t>Travessia</a:t>
            </a:r>
            <a:r>
              <a:rPr lang="pt-BR" sz="1100" dirty="0">
                <a:solidFill>
                  <a:srgbClr val="555555"/>
                </a:solidFill>
                <a:latin typeface="Abadi" panose="020B0604020104020204"/>
              </a:rPr>
              <a:t>”).</a:t>
            </a:r>
          </a:p>
          <a:p>
            <a:pPr marL="179388" algn="just"/>
            <a:r>
              <a:rPr lang="pt-BR" sz="1100" b="1" dirty="0">
                <a:solidFill>
                  <a:srgbClr val="555555"/>
                </a:solidFill>
                <a:latin typeface="Abadi" panose="020B0604020104020204"/>
                <a:sym typeface="Symbol" panose="05050102010706020507" pitchFamily="18" charset="2"/>
              </a:rPr>
              <a:t> </a:t>
            </a:r>
            <a:r>
              <a:rPr lang="pt-BR" sz="1100" dirty="0">
                <a:solidFill>
                  <a:srgbClr val="555555"/>
                </a:solidFill>
                <a:latin typeface="Abadi" panose="020B0604020104020204"/>
              </a:rPr>
              <a:t>No evento 329 dos autos restou determinada a expedição de ofícios aos Juízos da 2ª Vara desta Comarca, da 2ª Vara do Trabalho de Brusque e da 9ª Vara Federal de Florianópolis, para que procedam a baixa das restrições concernentes à penhora e/ou indisponibilidade lançadas na matrícula do bem, possibilitando a efetivação da transferência. Expedidos os ofícios, aguarda-se cumprimento das medidas. </a:t>
            </a:r>
          </a:p>
        </p:txBody>
      </p:sp>
    </p:spTree>
    <p:extLst>
      <p:ext uri="{BB962C8B-B14F-4D97-AF65-F5344CB8AC3E}">
        <p14:creationId xmlns:p14="http://schemas.microsoft.com/office/powerpoint/2010/main" val="961365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0633AAFC-10D3-49FD-AE2D-7F15F0AE2766}"/>
              </a:ext>
            </a:extLst>
          </p:cNvPr>
          <p:cNvSpPr>
            <a:spLocks noGrp="1"/>
          </p:cNvSpPr>
          <p:nvPr>
            <p:ph type="title"/>
          </p:nvPr>
        </p:nvSpPr>
        <p:spPr>
          <a:xfrm>
            <a:off x="0" y="1"/>
            <a:ext cx="10515600" cy="1319842"/>
          </a:xfrm>
        </p:spPr>
        <p:txBody>
          <a:bodyPr>
            <a:normAutofit/>
          </a:bodyPr>
          <a:lstStyle/>
          <a:p>
            <a:r>
              <a:rPr lang="pt-BR" sz="3200" b="1" dirty="0">
                <a:solidFill>
                  <a:schemeClr val="bg1"/>
                </a:solidFill>
                <a:latin typeface="Abadi" panose="020B0604020104020204" pitchFamily="34" charset="0"/>
              </a:rPr>
              <a:t>PREMISSAS DA RECUPERAÇÃO JUDICIAL</a:t>
            </a:r>
          </a:p>
        </p:txBody>
      </p:sp>
      <p:sp>
        <p:nvSpPr>
          <p:cNvPr id="6" name="Retângulo 5">
            <a:extLst>
              <a:ext uri="{FF2B5EF4-FFF2-40B4-BE49-F238E27FC236}">
                <a16:creationId xmlns:a16="http://schemas.microsoft.com/office/drawing/2014/main" id="{BD9942CE-D100-4BA7-92EC-2A086E4029E4}"/>
              </a:ext>
            </a:extLst>
          </p:cNvPr>
          <p:cNvSpPr/>
          <p:nvPr/>
        </p:nvSpPr>
        <p:spPr>
          <a:xfrm>
            <a:off x="0" y="1551724"/>
            <a:ext cx="11817964" cy="1735732"/>
          </a:xfrm>
          <a:prstGeom prst="rect">
            <a:avLst/>
          </a:prstGeom>
        </p:spPr>
        <p:txBody>
          <a:bodyPr wrap="square">
            <a:spAutoFit/>
          </a:bodyPr>
          <a:lstStyle/>
          <a:p>
            <a:pPr algn="just">
              <a:lnSpc>
                <a:spcPct val="150000"/>
              </a:lnSpc>
              <a:spcBef>
                <a:spcPts val="1000"/>
              </a:spcBef>
              <a:buClr>
                <a:srgbClr val="B48A20"/>
              </a:buClr>
            </a:pPr>
            <a:r>
              <a:rPr lang="pt-BR" sz="1400" b="1" dirty="0">
                <a:solidFill>
                  <a:schemeClr val="accent4">
                    <a:lumMod val="75000"/>
                  </a:schemeClr>
                </a:solidFill>
                <a:latin typeface="Abadi" panose="020B0604020104020204" pitchFamily="34" charset="0"/>
              </a:rPr>
              <a:t>2.2 Proposta de Pagamento</a:t>
            </a:r>
          </a:p>
          <a:p>
            <a:pPr algn="just">
              <a:lnSpc>
                <a:spcPct val="150000"/>
              </a:lnSpc>
              <a:spcBef>
                <a:spcPts val="1000"/>
              </a:spcBef>
              <a:buClr>
                <a:srgbClr val="B48A20"/>
              </a:buClr>
            </a:pPr>
            <a:endParaRPr lang="pt-BR" sz="1400" b="1" dirty="0">
              <a:solidFill>
                <a:schemeClr val="accent4">
                  <a:lumMod val="75000"/>
                </a:schemeClr>
              </a:solidFill>
              <a:latin typeface="Abadi" panose="020B0604020104020204" pitchFamily="34" charset="0"/>
            </a:endParaRPr>
          </a:p>
          <a:p>
            <a:pPr algn="just">
              <a:lnSpc>
                <a:spcPct val="150000"/>
              </a:lnSpc>
              <a:spcBef>
                <a:spcPts val="1000"/>
              </a:spcBef>
              <a:buClr>
                <a:srgbClr val="B48A20"/>
              </a:buClr>
            </a:pPr>
            <a:endParaRPr lang="pt-BR" sz="1400" b="1" dirty="0">
              <a:solidFill>
                <a:schemeClr val="accent4">
                  <a:lumMod val="75000"/>
                </a:schemeClr>
              </a:solidFill>
              <a:latin typeface="Abadi" panose="020B0604020104020204" pitchFamily="34" charset="0"/>
            </a:endParaRPr>
          </a:p>
          <a:p>
            <a:pPr marL="128588" indent="-128588" algn="just">
              <a:lnSpc>
                <a:spcPct val="150000"/>
              </a:lnSpc>
              <a:spcBef>
                <a:spcPts val="1000"/>
              </a:spcBef>
              <a:buClr>
                <a:srgbClr val="B48A20"/>
              </a:buClr>
              <a:buFont typeface="Wingdings" panose="05000000000000000000" pitchFamily="2" charset="2"/>
              <a:buChar char="v"/>
            </a:pPr>
            <a:endParaRPr lang="pt-BR" sz="1400" dirty="0">
              <a:latin typeface="Abadi" panose="020B0604020104020204" pitchFamily="34" charset="0"/>
            </a:endParaRPr>
          </a:p>
        </p:txBody>
      </p:sp>
      <p:graphicFrame>
        <p:nvGraphicFramePr>
          <p:cNvPr id="2" name="Tabela 1">
            <a:extLst>
              <a:ext uri="{FF2B5EF4-FFF2-40B4-BE49-F238E27FC236}">
                <a16:creationId xmlns:a16="http://schemas.microsoft.com/office/drawing/2014/main" id="{D2B7441D-E8ED-44DA-8AC9-BF33BBFABD02}"/>
              </a:ext>
            </a:extLst>
          </p:cNvPr>
          <p:cNvGraphicFramePr>
            <a:graphicFrameLocks noGrp="1"/>
          </p:cNvGraphicFramePr>
          <p:nvPr>
            <p:extLst>
              <p:ext uri="{D42A27DB-BD31-4B8C-83A1-F6EECF244321}">
                <p14:modId xmlns:p14="http://schemas.microsoft.com/office/powerpoint/2010/main" val="3859957673"/>
              </p:ext>
            </p:extLst>
          </p:nvPr>
        </p:nvGraphicFramePr>
        <p:xfrm>
          <a:off x="247436" y="2049518"/>
          <a:ext cx="11697127" cy="4342511"/>
        </p:xfrm>
        <a:graphic>
          <a:graphicData uri="http://schemas.openxmlformats.org/drawingml/2006/table">
            <a:tbl>
              <a:tblPr/>
              <a:tblGrid>
                <a:gridCol w="856796">
                  <a:extLst>
                    <a:ext uri="{9D8B030D-6E8A-4147-A177-3AD203B41FA5}">
                      <a16:colId xmlns:a16="http://schemas.microsoft.com/office/drawing/2014/main" val="470849190"/>
                    </a:ext>
                  </a:extLst>
                </a:gridCol>
                <a:gridCol w="856796">
                  <a:extLst>
                    <a:ext uri="{9D8B030D-6E8A-4147-A177-3AD203B41FA5}">
                      <a16:colId xmlns:a16="http://schemas.microsoft.com/office/drawing/2014/main" val="3882341472"/>
                    </a:ext>
                  </a:extLst>
                </a:gridCol>
                <a:gridCol w="739718">
                  <a:extLst>
                    <a:ext uri="{9D8B030D-6E8A-4147-A177-3AD203B41FA5}">
                      <a16:colId xmlns:a16="http://schemas.microsoft.com/office/drawing/2014/main" val="2946009769"/>
                    </a:ext>
                  </a:extLst>
                </a:gridCol>
                <a:gridCol w="457667">
                  <a:extLst>
                    <a:ext uri="{9D8B030D-6E8A-4147-A177-3AD203B41FA5}">
                      <a16:colId xmlns:a16="http://schemas.microsoft.com/office/drawing/2014/main" val="1341856956"/>
                    </a:ext>
                  </a:extLst>
                </a:gridCol>
                <a:gridCol w="537493">
                  <a:extLst>
                    <a:ext uri="{9D8B030D-6E8A-4147-A177-3AD203B41FA5}">
                      <a16:colId xmlns:a16="http://schemas.microsoft.com/office/drawing/2014/main" val="538203589"/>
                    </a:ext>
                  </a:extLst>
                </a:gridCol>
                <a:gridCol w="569424">
                  <a:extLst>
                    <a:ext uri="{9D8B030D-6E8A-4147-A177-3AD203B41FA5}">
                      <a16:colId xmlns:a16="http://schemas.microsoft.com/office/drawing/2014/main" val="4098808560"/>
                    </a:ext>
                  </a:extLst>
                </a:gridCol>
                <a:gridCol w="569424">
                  <a:extLst>
                    <a:ext uri="{9D8B030D-6E8A-4147-A177-3AD203B41FA5}">
                      <a16:colId xmlns:a16="http://schemas.microsoft.com/office/drawing/2014/main" val="287404209"/>
                    </a:ext>
                  </a:extLst>
                </a:gridCol>
                <a:gridCol w="681179">
                  <a:extLst>
                    <a:ext uri="{9D8B030D-6E8A-4147-A177-3AD203B41FA5}">
                      <a16:colId xmlns:a16="http://schemas.microsoft.com/office/drawing/2014/main" val="4063611817"/>
                    </a:ext>
                  </a:extLst>
                </a:gridCol>
                <a:gridCol w="681179">
                  <a:extLst>
                    <a:ext uri="{9D8B030D-6E8A-4147-A177-3AD203B41FA5}">
                      <a16:colId xmlns:a16="http://schemas.microsoft.com/office/drawing/2014/main" val="2433010563"/>
                    </a:ext>
                  </a:extLst>
                </a:gridCol>
                <a:gridCol w="484275">
                  <a:extLst>
                    <a:ext uri="{9D8B030D-6E8A-4147-A177-3AD203B41FA5}">
                      <a16:colId xmlns:a16="http://schemas.microsoft.com/office/drawing/2014/main" val="2553356315"/>
                    </a:ext>
                  </a:extLst>
                </a:gridCol>
                <a:gridCol w="771648">
                  <a:extLst>
                    <a:ext uri="{9D8B030D-6E8A-4147-A177-3AD203B41FA5}">
                      <a16:colId xmlns:a16="http://schemas.microsoft.com/office/drawing/2014/main" val="3311261911"/>
                    </a:ext>
                  </a:extLst>
                </a:gridCol>
                <a:gridCol w="2245764">
                  <a:extLst>
                    <a:ext uri="{9D8B030D-6E8A-4147-A177-3AD203B41FA5}">
                      <a16:colId xmlns:a16="http://schemas.microsoft.com/office/drawing/2014/main" val="2683326044"/>
                    </a:ext>
                  </a:extLst>
                </a:gridCol>
                <a:gridCol w="2245764">
                  <a:extLst>
                    <a:ext uri="{9D8B030D-6E8A-4147-A177-3AD203B41FA5}">
                      <a16:colId xmlns:a16="http://schemas.microsoft.com/office/drawing/2014/main" val="210485134"/>
                    </a:ext>
                  </a:extLst>
                </a:gridCol>
              </a:tblGrid>
              <a:tr h="111346">
                <a:tc gridSpan="13">
                  <a:txBody>
                    <a:bodyPr/>
                    <a:lstStyle/>
                    <a:p>
                      <a:pPr algn="ctr" rtl="0" fontAlgn="ctr"/>
                      <a:r>
                        <a:rPr lang="pt-BR" sz="7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4278028785"/>
                  </a:ext>
                </a:extLst>
              </a:tr>
              <a:tr h="222693">
                <a:tc>
                  <a:txBody>
                    <a:bodyPr/>
                    <a:lstStyle/>
                    <a:p>
                      <a:pPr algn="ctr" rtl="0" fontAlgn="ctr"/>
                      <a:r>
                        <a:rPr lang="pt-BR" sz="700" b="1" i="0" u="none" strike="noStrike">
                          <a:solidFill>
                            <a:srgbClr val="555555"/>
                          </a:solidFill>
                          <a:effectLst/>
                          <a:latin typeface="Abadi" panose="020B0604020104020204" pitchFamily="34" charset="0"/>
                        </a:rPr>
                        <a:t>CLASSE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Subclasse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VALOR RJ</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DESÁGIO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CARÊNCIA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INÍCIO DOS PAGAMENTOS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FIM DOS PAGAMENTOS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N° PARCELAS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PERIODICIDADE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JUROS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CORREÇÃO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AMORTIZAÇÃO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RECURSOS UTILIZADOS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extLst>
                  <a:ext uri="{0D108BD9-81ED-4DB2-BD59-A6C34878D82A}">
                    <a16:rowId xmlns:a16="http://schemas.microsoft.com/office/drawing/2014/main" val="761902648"/>
                  </a:ext>
                </a:extLst>
              </a:tr>
              <a:tr h="556732">
                <a:tc rowSpan="2">
                  <a:txBody>
                    <a:bodyPr/>
                    <a:lstStyle/>
                    <a:p>
                      <a:pPr algn="ctr" fontAlgn="ctr"/>
                      <a:r>
                        <a:rPr lang="pt-BR" sz="700" b="0" i="0" u="none" strike="noStrike">
                          <a:solidFill>
                            <a:srgbClr val="555555"/>
                          </a:solidFill>
                          <a:effectLst/>
                          <a:latin typeface="Abadi" panose="020B0604020104020204" pitchFamily="34" charset="0"/>
                        </a:rPr>
                        <a:t>Classe I - Trabalhista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Até 150 salários mínimos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 R$         3.866.550,53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50%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dez/21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nov/22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Até 12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Não consta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Será quitado com a venda direta dos imóveis de matrícula 8.668 (valor mínimo R$ 1.224.160,00) e 8.664 (valor mínimo R$ 1.775.375,00) em até 12 meses da decisão homologatória da aprovação do plano de recuperação judicial.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428877646"/>
                  </a:ext>
                </a:extLst>
              </a:tr>
              <a:tr h="445386">
                <a:tc vMerge="1">
                  <a:txBody>
                    <a:bodyPr/>
                    <a:lstStyle/>
                    <a:p>
                      <a:endParaRPr lang="pt-BR"/>
                    </a:p>
                  </a:txBody>
                  <a:tcPr/>
                </a:tc>
                <a:tc>
                  <a:txBody>
                    <a:bodyPr/>
                    <a:lstStyle/>
                    <a:p>
                      <a:pPr algn="ctr" rtl="0" fontAlgn="ctr"/>
                      <a:r>
                        <a:rPr lang="pt-BR" sz="700" b="0" i="0" u="none" strike="noStrike">
                          <a:solidFill>
                            <a:srgbClr val="555555"/>
                          </a:solidFill>
                          <a:effectLst/>
                          <a:latin typeface="Abadi" panose="020B0604020104020204" pitchFamily="34" charset="0"/>
                        </a:rPr>
                        <a:t>Acima de 150 salários mínimos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 R$            574.275,48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36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out/24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ago/34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120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Venda das lojas/filiais da Recuperanda como UPI, venda dos terrenos sob matrícula 6.549, 8.665, 8.667, 8.677, 13.022. Após a homologação do plano de recuperação judicial.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18528605"/>
                  </a:ext>
                </a:extLst>
              </a:tr>
              <a:tr h="1447503">
                <a:tc>
                  <a:txBody>
                    <a:bodyPr/>
                    <a:lstStyle/>
                    <a:p>
                      <a:pPr algn="l" fontAlgn="ctr"/>
                      <a:r>
                        <a:rPr lang="pt-BR" sz="700" b="0" i="0" u="none" strike="noStrike">
                          <a:solidFill>
                            <a:srgbClr val="555555"/>
                          </a:solidFill>
                          <a:effectLst/>
                          <a:latin typeface="Abadi" panose="020B0604020104020204" pitchFamily="34" charset="0"/>
                        </a:rPr>
                        <a:t>Classe II - Garantia Real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Aplicável a todos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 R$         3.797.157,43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À vista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Após a homologação do plano de recuperação judicial, o magistrado deverá determinar a expedição de ofício para o registro de imóveis da Comarca de São João Batista/SC, a fim de que transfira a titularidade para o respectivo credor do terreno urbano matriculado sob n° 8.666, ofertado em garantia à Cédula de Crédito Bancário Confissão de Dívida n° 488896069, mediante Escritura Pública de Constituição de Hipoteca, firmado originalmente com Itaú Unibanco S/A, posteriormente cedido ao Fundo de Investimento em Direitos Creditórios Não Padronizados Alternative I e em seguida adquirido pela Travessia Securitizadora de Créditos Financeiros VIII S/A.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253928254"/>
                  </a:ext>
                </a:extLst>
              </a:tr>
              <a:tr h="445386">
                <a:tc rowSpan="2">
                  <a:txBody>
                    <a:bodyPr/>
                    <a:lstStyle/>
                    <a:p>
                      <a:pPr algn="ctr" fontAlgn="ctr"/>
                      <a:r>
                        <a:rPr lang="pt-BR" sz="700" b="0" i="0" u="none" strike="noStrike">
                          <a:solidFill>
                            <a:srgbClr val="555555"/>
                          </a:solidFill>
                          <a:effectLst/>
                          <a:latin typeface="Abadi" panose="020B0604020104020204" pitchFamily="34" charset="0"/>
                        </a:rPr>
                        <a:t>Classe III - Quirografários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Demais Credores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 R$       10.079.008,68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36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out/24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ago/34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120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Venda das lojas/filiais da Recuperanda como UPI, venda dos terrenos sob matrícula 6.549, 8.665, 8.667, 8.677, 13.022. Após a homologação do plano de recuperação judicial.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27091166"/>
                  </a:ext>
                </a:extLst>
              </a:tr>
              <a:tr h="445386">
                <a:tc vMerge="1">
                  <a:txBody>
                    <a:bodyPr/>
                    <a:lstStyle/>
                    <a:p>
                      <a:endParaRPr lang="pt-BR"/>
                    </a:p>
                  </a:txBody>
                  <a:tcPr/>
                </a:tc>
                <a:tc>
                  <a:txBody>
                    <a:bodyPr/>
                    <a:lstStyle/>
                    <a:p>
                      <a:pPr algn="ctr" rtl="0" fontAlgn="ctr"/>
                      <a:r>
                        <a:rPr lang="pt-BR" sz="700" b="0" i="0" u="none" strike="noStrike">
                          <a:solidFill>
                            <a:srgbClr val="555555"/>
                          </a:solidFill>
                          <a:effectLst/>
                          <a:latin typeface="Abadi" panose="020B0604020104020204" pitchFamily="34" charset="0"/>
                        </a:rPr>
                        <a:t>Credores Financeiros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 R$         2.061.384,77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55%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2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dez/21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mai/23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18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CDI</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IDesconto de 55%. Pagamento em 18 parcelas mensais e consecutivas, sendo a primeira em 60 dias após após a aprovação do Plano de Recuperação Judicial, e correção monetária e juros: CDI + 1%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725991054"/>
                  </a:ext>
                </a:extLst>
              </a:tr>
              <a:tr h="445386">
                <a:tc>
                  <a:txBody>
                    <a:bodyPr/>
                    <a:lstStyle/>
                    <a:p>
                      <a:pPr algn="l" fontAlgn="ctr"/>
                      <a:r>
                        <a:rPr lang="pt-BR" sz="700" b="0" i="0" u="none" strike="noStrike">
                          <a:solidFill>
                            <a:srgbClr val="555555"/>
                          </a:solidFill>
                          <a:effectLst/>
                          <a:latin typeface="Abadi" panose="020B0604020104020204" pitchFamily="34" charset="0"/>
                        </a:rPr>
                        <a:t>Classe IV - ME e EPP</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Aplicável a todos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 R$         1.066.351,26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36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out/24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ago/34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120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Mensal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TR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Venda das lojas/filiais da Recuperanda como UPI, venda dos terrenos sob matrícula 6.549, 8.665, 8.667, 8.677, 13.022. Após a homologação do plano de recuperação judicial.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389815597"/>
                  </a:ext>
                </a:extLst>
              </a:tr>
              <a:tr h="222693">
                <a:tc>
                  <a:txBody>
                    <a:bodyPr/>
                    <a:lstStyle/>
                    <a:p>
                      <a:pPr algn="l" fontAlgn="ctr"/>
                      <a:r>
                        <a:rPr lang="pt-BR" sz="700" b="1" i="0" u="none" strike="noStrike">
                          <a:solidFill>
                            <a:srgbClr val="FFFFFF"/>
                          </a:solidFill>
                          <a:effectLst/>
                          <a:latin typeface="Abadi" panose="020B0604020104020204" pitchFamily="34" charset="0"/>
                        </a:rPr>
                        <a:t>TOTAL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1" i="0" u="none" strike="noStrike">
                          <a:solidFill>
                            <a:srgbClr val="FFFFFF"/>
                          </a:solidFill>
                          <a:effectLst/>
                          <a:latin typeface="Abadi" panose="020B0604020104020204" pitchFamily="34" charset="0"/>
                        </a:rPr>
                        <a:t> R$   21.444.728,15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dirty="0">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extLst>
                  <a:ext uri="{0D108BD9-81ED-4DB2-BD59-A6C34878D82A}">
                    <a16:rowId xmlns:a16="http://schemas.microsoft.com/office/drawing/2014/main" val="492172145"/>
                  </a:ext>
                </a:extLst>
              </a:tr>
            </a:tbl>
          </a:graphicData>
        </a:graphic>
      </p:graphicFrame>
    </p:spTree>
    <p:extLst>
      <p:ext uri="{BB962C8B-B14F-4D97-AF65-F5344CB8AC3E}">
        <p14:creationId xmlns:p14="http://schemas.microsoft.com/office/powerpoint/2010/main" val="1863029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FCA2E4FF-A752-4328-BA65-696DBD7F51EA}"/>
              </a:ext>
            </a:extLst>
          </p:cNvPr>
          <p:cNvSpPr>
            <a:spLocks noGrp="1"/>
          </p:cNvSpPr>
          <p:nvPr>
            <p:ph type="title"/>
          </p:nvPr>
        </p:nvSpPr>
        <p:spPr>
          <a:xfrm>
            <a:off x="0" y="1"/>
            <a:ext cx="10515600" cy="1319842"/>
          </a:xfrm>
        </p:spPr>
        <p:txBody>
          <a:bodyPr>
            <a:normAutofit/>
          </a:bodyPr>
          <a:lstStyle/>
          <a:p>
            <a:r>
              <a:rPr lang="pt-BR" sz="2800" b="1" dirty="0">
                <a:solidFill>
                  <a:schemeClr val="bg1"/>
                </a:solidFill>
                <a:latin typeface="Abadi" panose="020B0604020104020204" pitchFamily="34" charset="0"/>
              </a:rPr>
              <a:t>PRESTAÇÃO DE CONTAS DOS PAGAMENTOS</a:t>
            </a:r>
          </a:p>
        </p:txBody>
      </p:sp>
      <p:sp>
        <p:nvSpPr>
          <p:cNvPr id="5" name="Retângulo 4">
            <a:extLst>
              <a:ext uri="{FF2B5EF4-FFF2-40B4-BE49-F238E27FC236}">
                <a16:creationId xmlns:a16="http://schemas.microsoft.com/office/drawing/2014/main" id="{7A007B7E-E465-424A-BD17-5BC90FD0B0EC}"/>
              </a:ext>
            </a:extLst>
          </p:cNvPr>
          <p:cNvSpPr/>
          <p:nvPr/>
        </p:nvSpPr>
        <p:spPr>
          <a:xfrm>
            <a:off x="0" y="1483485"/>
            <a:ext cx="11817964" cy="1735732"/>
          </a:xfrm>
          <a:prstGeom prst="rect">
            <a:avLst/>
          </a:prstGeom>
        </p:spPr>
        <p:txBody>
          <a:bodyPr wrap="square">
            <a:spAutoFit/>
          </a:bodyPr>
          <a:lstStyle/>
          <a:p>
            <a:pPr algn="just">
              <a:lnSpc>
                <a:spcPct val="150000"/>
              </a:lnSpc>
              <a:spcBef>
                <a:spcPts val="1000"/>
              </a:spcBef>
              <a:buClr>
                <a:srgbClr val="B48A20"/>
              </a:buClr>
            </a:pPr>
            <a:r>
              <a:rPr lang="pt-BR" sz="1400" b="1" dirty="0">
                <a:solidFill>
                  <a:schemeClr val="accent4">
                    <a:lumMod val="75000"/>
                  </a:schemeClr>
                </a:solidFill>
                <a:latin typeface="Abadi" panose="020B0604020104020204" pitchFamily="34" charset="0"/>
              </a:rPr>
              <a:t>3.1 Resumo de Cumprimento do Plano</a:t>
            </a:r>
          </a:p>
          <a:p>
            <a:pPr algn="just">
              <a:lnSpc>
                <a:spcPct val="150000"/>
              </a:lnSpc>
              <a:spcBef>
                <a:spcPts val="1000"/>
              </a:spcBef>
              <a:buClr>
                <a:srgbClr val="B48A20"/>
              </a:buClr>
            </a:pPr>
            <a:endParaRPr lang="pt-BR" sz="1400" b="1" dirty="0">
              <a:solidFill>
                <a:schemeClr val="accent4">
                  <a:lumMod val="75000"/>
                </a:schemeClr>
              </a:solidFill>
              <a:latin typeface="Abadi" panose="020B0604020104020204" pitchFamily="34" charset="0"/>
            </a:endParaRPr>
          </a:p>
          <a:p>
            <a:pPr algn="just">
              <a:lnSpc>
                <a:spcPct val="150000"/>
              </a:lnSpc>
              <a:spcBef>
                <a:spcPts val="1000"/>
              </a:spcBef>
              <a:buClr>
                <a:srgbClr val="B48A20"/>
              </a:buClr>
            </a:pPr>
            <a:endParaRPr lang="pt-BR" sz="1400" b="1" dirty="0">
              <a:solidFill>
                <a:schemeClr val="accent4">
                  <a:lumMod val="75000"/>
                </a:schemeClr>
              </a:solidFill>
              <a:latin typeface="Abadi" panose="020B0604020104020204" pitchFamily="34" charset="0"/>
            </a:endParaRPr>
          </a:p>
          <a:p>
            <a:pPr marL="128588" indent="-128588" algn="just">
              <a:lnSpc>
                <a:spcPct val="150000"/>
              </a:lnSpc>
              <a:spcBef>
                <a:spcPts val="1000"/>
              </a:spcBef>
              <a:buClr>
                <a:srgbClr val="B48A20"/>
              </a:buClr>
              <a:buFont typeface="Wingdings" panose="05000000000000000000" pitchFamily="2" charset="2"/>
              <a:buChar char="v"/>
            </a:pPr>
            <a:endParaRPr lang="pt-BR" sz="1400" dirty="0">
              <a:latin typeface="Abadi" panose="020B0604020104020204" pitchFamily="34" charset="0"/>
            </a:endParaRPr>
          </a:p>
        </p:txBody>
      </p:sp>
      <p:graphicFrame>
        <p:nvGraphicFramePr>
          <p:cNvPr id="9" name="Tabela 8">
            <a:extLst>
              <a:ext uri="{FF2B5EF4-FFF2-40B4-BE49-F238E27FC236}">
                <a16:creationId xmlns:a16="http://schemas.microsoft.com/office/drawing/2014/main" id="{ED605D7C-7714-4ECB-A982-4E52A74D9095}"/>
              </a:ext>
            </a:extLst>
          </p:cNvPr>
          <p:cNvGraphicFramePr>
            <a:graphicFrameLocks noGrp="1"/>
          </p:cNvGraphicFramePr>
          <p:nvPr>
            <p:extLst>
              <p:ext uri="{D42A27DB-BD31-4B8C-83A1-F6EECF244321}">
                <p14:modId xmlns:p14="http://schemas.microsoft.com/office/powerpoint/2010/main" val="2807298287"/>
              </p:ext>
            </p:extLst>
          </p:nvPr>
        </p:nvGraphicFramePr>
        <p:xfrm>
          <a:off x="127553" y="1849751"/>
          <a:ext cx="11562858" cy="3241298"/>
        </p:xfrm>
        <a:graphic>
          <a:graphicData uri="http://schemas.openxmlformats.org/drawingml/2006/table">
            <a:tbl>
              <a:tblPr/>
              <a:tblGrid>
                <a:gridCol w="1220334">
                  <a:extLst>
                    <a:ext uri="{9D8B030D-6E8A-4147-A177-3AD203B41FA5}">
                      <a16:colId xmlns:a16="http://schemas.microsoft.com/office/drawing/2014/main" val="906996888"/>
                    </a:ext>
                  </a:extLst>
                </a:gridCol>
                <a:gridCol w="1220334">
                  <a:extLst>
                    <a:ext uri="{9D8B030D-6E8A-4147-A177-3AD203B41FA5}">
                      <a16:colId xmlns:a16="http://schemas.microsoft.com/office/drawing/2014/main" val="4204212756"/>
                    </a:ext>
                  </a:extLst>
                </a:gridCol>
                <a:gridCol w="1053580">
                  <a:extLst>
                    <a:ext uri="{9D8B030D-6E8A-4147-A177-3AD203B41FA5}">
                      <a16:colId xmlns:a16="http://schemas.microsoft.com/office/drawing/2014/main" val="3921150350"/>
                    </a:ext>
                  </a:extLst>
                </a:gridCol>
                <a:gridCol w="651856">
                  <a:extLst>
                    <a:ext uri="{9D8B030D-6E8A-4147-A177-3AD203B41FA5}">
                      <a16:colId xmlns:a16="http://schemas.microsoft.com/office/drawing/2014/main" val="3699740623"/>
                    </a:ext>
                  </a:extLst>
                </a:gridCol>
                <a:gridCol w="765551">
                  <a:extLst>
                    <a:ext uri="{9D8B030D-6E8A-4147-A177-3AD203B41FA5}">
                      <a16:colId xmlns:a16="http://schemas.microsoft.com/office/drawing/2014/main" val="1967574964"/>
                    </a:ext>
                  </a:extLst>
                </a:gridCol>
                <a:gridCol w="811030">
                  <a:extLst>
                    <a:ext uri="{9D8B030D-6E8A-4147-A177-3AD203B41FA5}">
                      <a16:colId xmlns:a16="http://schemas.microsoft.com/office/drawing/2014/main" val="2028611501"/>
                    </a:ext>
                  </a:extLst>
                </a:gridCol>
                <a:gridCol w="811030">
                  <a:extLst>
                    <a:ext uri="{9D8B030D-6E8A-4147-A177-3AD203B41FA5}">
                      <a16:colId xmlns:a16="http://schemas.microsoft.com/office/drawing/2014/main" val="2450683254"/>
                    </a:ext>
                  </a:extLst>
                </a:gridCol>
                <a:gridCol w="1356770">
                  <a:extLst>
                    <a:ext uri="{9D8B030D-6E8A-4147-A177-3AD203B41FA5}">
                      <a16:colId xmlns:a16="http://schemas.microsoft.com/office/drawing/2014/main" val="4021712653"/>
                    </a:ext>
                  </a:extLst>
                </a:gridCol>
                <a:gridCol w="1222229">
                  <a:extLst>
                    <a:ext uri="{9D8B030D-6E8A-4147-A177-3AD203B41FA5}">
                      <a16:colId xmlns:a16="http://schemas.microsoft.com/office/drawing/2014/main" val="2556339818"/>
                    </a:ext>
                  </a:extLst>
                </a:gridCol>
                <a:gridCol w="1222229">
                  <a:extLst>
                    <a:ext uri="{9D8B030D-6E8A-4147-A177-3AD203B41FA5}">
                      <a16:colId xmlns:a16="http://schemas.microsoft.com/office/drawing/2014/main" val="2096129420"/>
                    </a:ext>
                  </a:extLst>
                </a:gridCol>
                <a:gridCol w="1227915">
                  <a:extLst>
                    <a:ext uri="{9D8B030D-6E8A-4147-A177-3AD203B41FA5}">
                      <a16:colId xmlns:a16="http://schemas.microsoft.com/office/drawing/2014/main" val="1659954619"/>
                    </a:ext>
                  </a:extLst>
                </a:gridCol>
              </a:tblGrid>
              <a:tr h="90121">
                <a:tc gridSpan="7">
                  <a:txBody>
                    <a:bodyPr/>
                    <a:lstStyle/>
                    <a:p>
                      <a:pPr algn="ctr" rtl="0" fontAlgn="ctr"/>
                      <a:r>
                        <a:rPr lang="pt-BR" sz="700" b="1" i="0" u="none" strike="noStrike">
                          <a:solidFill>
                            <a:srgbClr val="FFFFFF"/>
                          </a:solidFill>
                          <a:effectLst/>
                          <a:latin typeface="Abadi" panose="020B0604020104020204" pitchFamily="34" charset="0"/>
                        </a:rPr>
                        <a:t>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565656"/>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700" b="0" i="0" u="none" strike="noStrike">
                          <a:solidFill>
                            <a:srgbClr val="555555"/>
                          </a:solidFill>
                          <a:effectLst/>
                          <a:latin typeface="Abadi" panose="020B0604020104020204" pitchFamily="34" charset="0"/>
                        </a:rPr>
                        <a:t> </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565656"/>
                    </a:solidFill>
                  </a:tcPr>
                </a:tc>
                <a:tc gridSpan="3">
                  <a:txBody>
                    <a:bodyPr/>
                    <a:lstStyle/>
                    <a:p>
                      <a:pPr algn="ctr" rtl="0" fontAlgn="b"/>
                      <a:r>
                        <a:rPr lang="pt-BR" sz="700" b="1" i="0" u="none" strike="noStrike">
                          <a:solidFill>
                            <a:srgbClr val="555555"/>
                          </a:solidFill>
                          <a:effectLst/>
                          <a:latin typeface="Abadi" panose="020B0604020104020204" pitchFamily="34" charset="0"/>
                        </a:rPr>
                        <a:t>ATUALIZAÇÃO EM FEVEREIRO DE 2022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811815316"/>
                  </a:ext>
                </a:extLst>
              </a:tr>
              <a:tr h="180240">
                <a:tc>
                  <a:txBody>
                    <a:bodyPr/>
                    <a:lstStyle/>
                    <a:p>
                      <a:pPr algn="ctr" rtl="0" fontAlgn="ctr"/>
                      <a:r>
                        <a:rPr lang="pt-BR" sz="700" b="1" i="0" u="none" strike="noStrike">
                          <a:solidFill>
                            <a:srgbClr val="555555"/>
                          </a:solidFill>
                          <a:effectLst/>
                          <a:latin typeface="Abadi" panose="020B0604020104020204" pitchFamily="34" charset="0"/>
                        </a:rPr>
                        <a:t>CLASSE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Subclasse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VALOR RJ</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DESÁGIO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CARÊNCIA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INÍCIO DOS PAGAMENTOS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FIM DOS PAGAMENTOS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VALOR APÓS DESÁGIO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solidFill>
                      <a:srgbClr val="BFBFBF"/>
                    </a:solidFill>
                  </a:tcPr>
                </a:tc>
                <a:tc>
                  <a:txBody>
                    <a:bodyPr/>
                    <a:lstStyle/>
                    <a:p>
                      <a:pPr algn="ctr" rtl="0" fontAlgn="ctr"/>
                      <a:r>
                        <a:rPr lang="pt-BR" sz="700" b="1" i="0" u="none" strike="noStrike">
                          <a:solidFill>
                            <a:srgbClr val="555555"/>
                          </a:solidFill>
                          <a:effectLst/>
                          <a:latin typeface="Abadi" panose="020B0604020104020204" pitchFamily="34" charset="0"/>
                        </a:rPr>
                        <a:t>PAGO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00B050"/>
                    </a:solidFill>
                  </a:tcPr>
                </a:tc>
                <a:tc>
                  <a:txBody>
                    <a:bodyPr/>
                    <a:lstStyle/>
                    <a:p>
                      <a:pPr algn="ctr" rtl="0" fontAlgn="ctr"/>
                      <a:r>
                        <a:rPr lang="pt-BR" sz="700" b="1" i="0" u="none" strike="noStrike">
                          <a:solidFill>
                            <a:srgbClr val="555555"/>
                          </a:solidFill>
                          <a:effectLst/>
                          <a:latin typeface="Abadi" panose="020B0604020104020204" pitchFamily="34" charset="0"/>
                        </a:rPr>
                        <a:t>EM ATRASO</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rtl="0" fontAlgn="ctr"/>
                      <a:r>
                        <a:rPr lang="pt-BR" sz="700" b="1" i="0" u="none" strike="noStrike">
                          <a:solidFill>
                            <a:srgbClr val="555555"/>
                          </a:solidFill>
                          <a:effectLst/>
                          <a:latin typeface="Abadi" panose="020B0604020104020204" pitchFamily="34" charset="0"/>
                        </a:rPr>
                        <a:t>A VENCER</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8EA9DB"/>
                    </a:solidFill>
                  </a:tcPr>
                </a:tc>
                <a:extLst>
                  <a:ext uri="{0D108BD9-81ED-4DB2-BD59-A6C34878D82A}">
                    <a16:rowId xmlns:a16="http://schemas.microsoft.com/office/drawing/2014/main" val="2496789867"/>
                  </a:ext>
                </a:extLst>
              </a:tr>
              <a:tr h="381938">
                <a:tc rowSpan="2">
                  <a:txBody>
                    <a:bodyPr/>
                    <a:lstStyle/>
                    <a:p>
                      <a:pPr algn="ctr" fontAlgn="ctr"/>
                      <a:r>
                        <a:rPr lang="pt-BR" sz="700" b="0" i="0" u="none" strike="noStrike">
                          <a:solidFill>
                            <a:srgbClr val="555555"/>
                          </a:solidFill>
                          <a:effectLst/>
                          <a:latin typeface="Abadi" panose="020B0604020104020204" pitchFamily="34" charset="0"/>
                        </a:rPr>
                        <a:t>Classe I - Trabalhista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Até 150 salários mínimos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700" b="0" i="0" u="none" strike="noStrike" dirty="0">
                          <a:solidFill>
                            <a:srgbClr val="555555"/>
                          </a:solidFill>
                          <a:effectLst/>
                          <a:latin typeface="Abadi" panose="020B0604020104020204" pitchFamily="34" charset="0"/>
                        </a:rPr>
                        <a:t> R$         3.866.550,53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50%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dez/21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nov/22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dirty="0">
                          <a:solidFill>
                            <a:srgbClr val="555555"/>
                          </a:solidFill>
                          <a:effectLst/>
                          <a:latin typeface="Abadi" panose="020B0604020104020204" pitchFamily="34" charset="0"/>
                        </a:rPr>
                        <a:t> R$                    1.933.275,27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dirty="0">
                          <a:solidFill>
                            <a:srgbClr val="555555"/>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dirty="0">
                          <a:solidFill>
                            <a:srgbClr val="555555"/>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a:solidFill>
                            <a:srgbClr val="555555"/>
                          </a:solidFill>
                          <a:effectLst/>
                          <a:latin typeface="Abadi" panose="020B0604020104020204" pitchFamily="34" charset="0"/>
                        </a:rPr>
                        <a:t> R$               1.933.275,27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95281758"/>
                  </a:ext>
                </a:extLst>
              </a:tr>
              <a:tr h="326149">
                <a:tc vMerge="1">
                  <a:txBody>
                    <a:bodyPr/>
                    <a:lstStyle/>
                    <a:p>
                      <a:endParaRPr lang="pt-BR"/>
                    </a:p>
                  </a:txBody>
                  <a:tcPr/>
                </a:tc>
                <a:tc>
                  <a:txBody>
                    <a:bodyPr/>
                    <a:lstStyle/>
                    <a:p>
                      <a:pPr algn="ctr" rtl="0" fontAlgn="ctr"/>
                      <a:r>
                        <a:rPr lang="pt-BR" sz="700" b="0" i="0" u="none" strike="noStrike">
                          <a:solidFill>
                            <a:srgbClr val="555555"/>
                          </a:solidFill>
                          <a:effectLst/>
                          <a:latin typeface="Abadi" panose="020B0604020104020204" pitchFamily="34" charset="0"/>
                        </a:rPr>
                        <a:t>Acima de 150 salários mínimos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700" b="0" i="0" u="none" strike="noStrike" dirty="0">
                          <a:solidFill>
                            <a:srgbClr val="555555"/>
                          </a:solidFill>
                          <a:effectLst/>
                          <a:latin typeface="Abadi" panose="020B0604020104020204" pitchFamily="34" charset="0"/>
                        </a:rPr>
                        <a:t> R$            574.275,48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36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out/24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ago/34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dirty="0">
                          <a:solidFill>
                            <a:srgbClr val="555555"/>
                          </a:solidFill>
                          <a:effectLst/>
                          <a:latin typeface="Abadi" panose="020B0604020104020204" pitchFamily="34" charset="0"/>
                        </a:rPr>
                        <a:t> R$                         86.141,32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a:solidFill>
                            <a:srgbClr val="555555"/>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a:solidFill>
                            <a:srgbClr val="555555"/>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dirty="0">
                          <a:solidFill>
                            <a:srgbClr val="555555"/>
                          </a:solidFill>
                          <a:effectLst/>
                          <a:latin typeface="Abadi" panose="020B0604020104020204" pitchFamily="34" charset="0"/>
                        </a:rPr>
                        <a:t> R$                    86.141,32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187713292"/>
                  </a:ext>
                </a:extLst>
              </a:tr>
              <a:tr h="939825">
                <a:tc>
                  <a:txBody>
                    <a:bodyPr/>
                    <a:lstStyle/>
                    <a:p>
                      <a:pPr algn="l" fontAlgn="ctr"/>
                      <a:r>
                        <a:rPr lang="pt-BR" sz="700" b="0" i="0" u="none" strike="noStrike">
                          <a:solidFill>
                            <a:srgbClr val="555555"/>
                          </a:solidFill>
                          <a:effectLst/>
                          <a:latin typeface="Abadi" panose="020B0604020104020204" pitchFamily="34" charset="0"/>
                        </a:rPr>
                        <a:t>Classe II - Garantia Real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Aplicável a todos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700" b="0" i="0" u="none" strike="noStrike" dirty="0">
                          <a:solidFill>
                            <a:srgbClr val="555555"/>
                          </a:solidFill>
                          <a:effectLst/>
                          <a:latin typeface="Abadi" panose="020B0604020104020204" pitchFamily="34" charset="0"/>
                        </a:rPr>
                        <a:t> R$         3.797.157,43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dirty="0">
                          <a:solidFill>
                            <a:srgbClr val="555555"/>
                          </a:solidFill>
                          <a:effectLst/>
                          <a:latin typeface="Abadi" panose="020B0604020104020204" pitchFamily="34" charset="0"/>
                        </a:rPr>
                        <a:t> R$                    3.797.157,43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700" b="0" i="0" u="none" strike="noStrike">
                          <a:solidFill>
                            <a:srgbClr val="555555"/>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700" b="0" i="0" u="none" strike="noStrike">
                          <a:solidFill>
                            <a:srgbClr val="555555"/>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700" b="0" i="0" u="none" strike="noStrike" dirty="0">
                          <a:solidFill>
                            <a:srgbClr val="555555"/>
                          </a:solidFill>
                          <a:effectLst/>
                          <a:latin typeface="Abadi" panose="020B0604020104020204" pitchFamily="34" charset="0"/>
                        </a:rPr>
                        <a:t> R$               3.797.157,43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32493701"/>
                  </a:ext>
                </a:extLst>
              </a:tr>
              <a:tr h="347607">
                <a:tc rowSpan="2">
                  <a:txBody>
                    <a:bodyPr/>
                    <a:lstStyle/>
                    <a:p>
                      <a:pPr algn="ctr" fontAlgn="ctr"/>
                      <a:r>
                        <a:rPr lang="pt-BR" sz="700" b="0" i="0" u="none" strike="noStrike">
                          <a:solidFill>
                            <a:srgbClr val="555555"/>
                          </a:solidFill>
                          <a:effectLst/>
                          <a:latin typeface="Abadi" panose="020B0604020104020204" pitchFamily="34" charset="0"/>
                        </a:rPr>
                        <a:t>Classe III - Quirografários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Demais Credores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700" b="0" i="0" u="none" strike="noStrike" dirty="0">
                          <a:solidFill>
                            <a:srgbClr val="555555"/>
                          </a:solidFill>
                          <a:effectLst/>
                          <a:latin typeface="Abadi" panose="020B0604020104020204" pitchFamily="34" charset="0"/>
                        </a:rPr>
                        <a:t> R$       10.079.008,68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36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out/24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ago/34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dirty="0">
                          <a:solidFill>
                            <a:srgbClr val="555555"/>
                          </a:solidFill>
                          <a:effectLst/>
                          <a:latin typeface="Abadi" panose="020B0604020104020204" pitchFamily="34" charset="0"/>
                        </a:rPr>
                        <a:t> R$                    1.511.851,30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a:solidFill>
                            <a:srgbClr val="555555"/>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a:solidFill>
                            <a:srgbClr val="555555"/>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dirty="0">
                          <a:solidFill>
                            <a:srgbClr val="555555"/>
                          </a:solidFill>
                          <a:effectLst/>
                          <a:latin typeface="Abadi" panose="020B0604020104020204" pitchFamily="34" charset="0"/>
                        </a:rPr>
                        <a:t> R$               1.511.851,30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277650765"/>
                  </a:ext>
                </a:extLst>
              </a:tr>
              <a:tr h="347607">
                <a:tc vMerge="1">
                  <a:txBody>
                    <a:bodyPr/>
                    <a:lstStyle/>
                    <a:p>
                      <a:endParaRPr lang="pt-BR"/>
                    </a:p>
                  </a:txBody>
                  <a:tcPr/>
                </a:tc>
                <a:tc>
                  <a:txBody>
                    <a:bodyPr/>
                    <a:lstStyle/>
                    <a:p>
                      <a:pPr algn="ctr" rtl="0" fontAlgn="ctr"/>
                      <a:r>
                        <a:rPr lang="pt-BR" sz="700" b="0" i="0" u="none" strike="noStrike">
                          <a:solidFill>
                            <a:srgbClr val="555555"/>
                          </a:solidFill>
                          <a:effectLst/>
                          <a:latin typeface="Abadi" panose="020B0604020104020204" pitchFamily="34" charset="0"/>
                        </a:rPr>
                        <a:t>Credores Financeiros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700" b="0" i="0" u="none" strike="noStrike">
                          <a:solidFill>
                            <a:srgbClr val="555555"/>
                          </a:solidFill>
                          <a:effectLst/>
                          <a:latin typeface="Abadi" panose="020B0604020104020204" pitchFamily="34" charset="0"/>
                        </a:rPr>
                        <a:t> R$         2.061.384,77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55%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2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dez/21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mai/23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dirty="0">
                          <a:solidFill>
                            <a:srgbClr val="555555"/>
                          </a:solidFill>
                          <a:effectLst/>
                          <a:latin typeface="Abadi" panose="020B0604020104020204" pitchFamily="34" charset="0"/>
                        </a:rPr>
                        <a:t> R$                       927.623,15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a:solidFill>
                            <a:srgbClr val="555555"/>
                          </a:solidFill>
                          <a:effectLst/>
                          <a:latin typeface="Abadi" panose="020B0604020104020204" pitchFamily="34" charset="0"/>
                        </a:rPr>
                        <a:t> R$                    60.037,24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a:solidFill>
                            <a:srgbClr val="555555"/>
                          </a:solidFill>
                          <a:effectLst/>
                          <a:latin typeface="Abadi" panose="020B0604020104020204" pitchFamily="34" charset="0"/>
                        </a:rPr>
                        <a:t> R$                  109.408,00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dirty="0">
                          <a:solidFill>
                            <a:srgbClr val="555555"/>
                          </a:solidFill>
                          <a:effectLst/>
                          <a:latin typeface="Abadi" panose="020B0604020104020204" pitchFamily="34" charset="0"/>
                        </a:rPr>
                        <a:t> R$                  758.177,91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248090626"/>
                  </a:ext>
                </a:extLst>
              </a:tr>
              <a:tr h="364772">
                <a:tc>
                  <a:txBody>
                    <a:bodyPr/>
                    <a:lstStyle/>
                    <a:p>
                      <a:pPr algn="l" fontAlgn="ctr"/>
                      <a:r>
                        <a:rPr lang="pt-BR" sz="700" b="0" i="0" u="none" strike="noStrike">
                          <a:solidFill>
                            <a:srgbClr val="555555"/>
                          </a:solidFill>
                          <a:effectLst/>
                          <a:latin typeface="Abadi" panose="020B0604020104020204" pitchFamily="34" charset="0"/>
                        </a:rPr>
                        <a:t>Classe IV - ME e EPP</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Aplicável a todos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pt-BR" sz="700" b="0" i="0" u="none" strike="noStrike" dirty="0">
                          <a:solidFill>
                            <a:srgbClr val="555555"/>
                          </a:solidFill>
                          <a:effectLst/>
                          <a:latin typeface="Abadi" panose="020B0604020104020204" pitchFamily="34" charset="0"/>
                        </a:rPr>
                        <a:t> R$         1.066.351,26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36 meses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out/24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pt-BR" sz="700" b="0" i="0" u="none" strike="noStrike">
                          <a:solidFill>
                            <a:srgbClr val="555555"/>
                          </a:solidFill>
                          <a:effectLst/>
                          <a:latin typeface="Abadi" panose="020B0604020104020204" pitchFamily="34" charset="0"/>
                        </a:rPr>
                        <a:t>ago/34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dirty="0">
                          <a:solidFill>
                            <a:srgbClr val="555555"/>
                          </a:solidFill>
                          <a:effectLst/>
                          <a:latin typeface="Abadi" panose="020B0604020104020204" pitchFamily="34" charset="0"/>
                        </a:rPr>
                        <a:t> R$                       159.952,69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a:solidFill>
                            <a:srgbClr val="555555"/>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a:solidFill>
                            <a:srgbClr val="555555"/>
                          </a:solidFill>
                          <a:effectLst/>
                          <a:latin typeface="Abadi" panose="020B0604020104020204" pitchFamily="34" charset="0"/>
                        </a:rPr>
                        <a:t> R$                                 -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pt-BR" sz="700" b="0" i="0" u="none" strike="noStrike" dirty="0">
                          <a:solidFill>
                            <a:srgbClr val="555555"/>
                          </a:solidFill>
                          <a:effectLst/>
                          <a:latin typeface="Abadi" panose="020B0604020104020204" pitchFamily="34" charset="0"/>
                        </a:rPr>
                        <a:t> R$                  159.952,69 </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906410875"/>
                  </a:ext>
                </a:extLst>
              </a:tr>
              <a:tr h="90121">
                <a:tc>
                  <a:txBody>
                    <a:bodyPr/>
                    <a:lstStyle/>
                    <a:p>
                      <a:pPr algn="l" fontAlgn="ctr"/>
                      <a:r>
                        <a:rPr lang="pt-BR" sz="700" b="1" i="0" u="none" strike="noStrike">
                          <a:solidFill>
                            <a:srgbClr val="FFFFFF"/>
                          </a:solidFill>
                          <a:effectLst/>
                          <a:latin typeface="Abadi" panose="020B0604020104020204" pitchFamily="34" charset="0"/>
                        </a:rPr>
                        <a:t>TOTAL</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r" fontAlgn="b"/>
                      <a:r>
                        <a:rPr lang="pt-BR" sz="700" b="1" i="0" u="none" strike="noStrike" dirty="0">
                          <a:solidFill>
                            <a:srgbClr val="FFFFFF"/>
                          </a:solidFill>
                          <a:effectLst/>
                          <a:latin typeface="Abadi" panose="020B0604020104020204" pitchFamily="34" charset="0"/>
                        </a:rPr>
                        <a:t> R$   21.444.728,15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l" fontAlgn="b"/>
                      <a:r>
                        <a:rPr lang="pt-BR" sz="700" b="0" i="0" u="none" strike="noStrike">
                          <a:solidFill>
                            <a:srgbClr val="FFFFFF"/>
                          </a:solidFill>
                          <a:effectLst/>
                          <a:latin typeface="Abadi" panose="020B0604020104020204" pitchFamily="34" charset="0"/>
                        </a:rPr>
                        <a:t>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r" fontAlgn="b"/>
                      <a:r>
                        <a:rPr lang="pt-BR" sz="700" b="1" i="1" u="none" strike="noStrike" dirty="0">
                          <a:solidFill>
                            <a:srgbClr val="FFFFFF"/>
                          </a:solidFill>
                          <a:effectLst/>
                          <a:latin typeface="Abadi" panose="020B0604020104020204" pitchFamily="34" charset="0"/>
                        </a:rPr>
                        <a:t> R$             8.416.001,15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r" fontAlgn="b"/>
                      <a:r>
                        <a:rPr lang="pt-BR" sz="700" b="1" i="1" u="none" strike="noStrike">
                          <a:solidFill>
                            <a:srgbClr val="FFFFFF"/>
                          </a:solidFill>
                          <a:effectLst/>
                          <a:latin typeface="Abadi" panose="020B0604020104020204" pitchFamily="34" charset="0"/>
                        </a:rPr>
                        <a:t> R$              60.037,24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r" fontAlgn="b"/>
                      <a:r>
                        <a:rPr lang="pt-BR" sz="700" b="1" i="1" u="none" strike="noStrike">
                          <a:solidFill>
                            <a:srgbClr val="FFFFFF"/>
                          </a:solidFill>
                          <a:effectLst/>
                          <a:latin typeface="Abadi" panose="020B0604020104020204" pitchFamily="34" charset="0"/>
                        </a:rPr>
                        <a:t> R$            109.408,00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tc>
                  <a:txBody>
                    <a:bodyPr/>
                    <a:lstStyle/>
                    <a:p>
                      <a:pPr algn="r" fontAlgn="b"/>
                      <a:r>
                        <a:rPr lang="pt-BR" sz="700" b="1" i="1" u="none" strike="noStrike" dirty="0">
                          <a:solidFill>
                            <a:srgbClr val="FFFFFF"/>
                          </a:solidFill>
                          <a:effectLst/>
                          <a:latin typeface="Abadi" panose="020B0604020104020204" pitchFamily="34" charset="0"/>
                        </a:rPr>
                        <a:t> R$          8.246.555,92 </a:t>
                      </a:r>
                    </a:p>
                  </a:txBody>
                  <a:tcPr marL="0" marR="0" marT="0" marB="0" anchor="b">
                    <a:lnL>
                      <a:noFill/>
                    </a:lnL>
                    <a:lnR>
                      <a:noFill/>
                    </a:lnR>
                    <a:lnT w="6350" cap="flat" cmpd="sng" algn="ctr">
                      <a:solidFill>
                        <a:srgbClr val="000000"/>
                      </a:solidFill>
                      <a:prstDash val="dot"/>
                      <a:round/>
                      <a:headEnd type="none" w="med" len="med"/>
                      <a:tailEnd type="none" w="med" len="med"/>
                    </a:lnT>
                    <a:lnB>
                      <a:noFill/>
                    </a:lnB>
                    <a:solidFill>
                      <a:srgbClr val="808080"/>
                    </a:solidFill>
                  </a:tcPr>
                </a:tc>
                <a:extLst>
                  <a:ext uri="{0D108BD9-81ED-4DB2-BD59-A6C34878D82A}">
                    <a16:rowId xmlns:a16="http://schemas.microsoft.com/office/drawing/2014/main" val="524882939"/>
                  </a:ext>
                </a:extLst>
              </a:tr>
              <a:tr h="90121">
                <a:tc>
                  <a:txBody>
                    <a:bodyPr/>
                    <a:lstStyle/>
                    <a:p>
                      <a:pPr algn="l" fontAlgn="b"/>
                      <a:endParaRPr lang="pt-BR" sz="700" b="0" i="0" u="none" strike="noStrike">
                        <a:solidFill>
                          <a:srgbClr val="000000"/>
                        </a:solidFill>
                        <a:effectLst/>
                        <a:latin typeface="Abadi" panose="020B0604020104020204" pitchFamily="34" charset="0"/>
                      </a:endParaRPr>
                    </a:p>
                  </a:txBody>
                  <a:tcPr marL="0" marR="0" marT="0" marB="0" anchor="b">
                    <a:lnL>
                      <a:noFill/>
                    </a:lnL>
                    <a:lnR>
                      <a:noFill/>
                    </a:lnR>
                    <a:lnT>
                      <a:noFill/>
                    </a:lnT>
                    <a:lnB>
                      <a:noFill/>
                    </a:lnB>
                  </a:tcPr>
                </a:tc>
                <a:tc>
                  <a:txBody>
                    <a:bodyPr/>
                    <a:lstStyle/>
                    <a:p>
                      <a:pPr algn="l" fontAlgn="b"/>
                      <a:endParaRPr lang="pt-BR" sz="700" b="0" i="0" u="none" strike="noStrike">
                        <a:solidFill>
                          <a:srgbClr val="000000"/>
                        </a:solidFill>
                        <a:effectLst/>
                        <a:latin typeface="Abadi" panose="020B0604020104020204" pitchFamily="34" charset="0"/>
                      </a:endParaRPr>
                    </a:p>
                  </a:txBody>
                  <a:tcPr marL="0" marR="0" marT="0" marB="0" anchor="b">
                    <a:lnL>
                      <a:noFill/>
                    </a:lnL>
                    <a:lnR>
                      <a:noFill/>
                    </a:lnR>
                    <a:lnT>
                      <a:noFill/>
                    </a:lnT>
                    <a:lnB>
                      <a:noFill/>
                    </a:lnB>
                  </a:tcPr>
                </a:tc>
                <a:tc>
                  <a:txBody>
                    <a:bodyPr/>
                    <a:lstStyle/>
                    <a:p>
                      <a:pPr algn="r" fontAlgn="b"/>
                      <a:endParaRPr lang="pt-BR" sz="700" b="0" i="0" u="none" strike="noStrike" dirty="0">
                        <a:solidFill>
                          <a:srgbClr val="000000"/>
                        </a:solidFill>
                        <a:effectLst/>
                        <a:latin typeface="Abadi" panose="020B0604020104020204" pitchFamily="34" charset="0"/>
                      </a:endParaRPr>
                    </a:p>
                  </a:txBody>
                  <a:tcPr marL="0" marR="0" marT="0" marB="0" anchor="b">
                    <a:lnL>
                      <a:noFill/>
                    </a:lnL>
                    <a:lnR>
                      <a:noFill/>
                    </a:lnR>
                    <a:lnT>
                      <a:noFill/>
                    </a:lnT>
                    <a:lnB>
                      <a:noFill/>
                    </a:lnB>
                  </a:tcPr>
                </a:tc>
                <a:tc>
                  <a:txBody>
                    <a:bodyPr/>
                    <a:lstStyle/>
                    <a:p>
                      <a:pPr algn="l" fontAlgn="b"/>
                      <a:endParaRPr lang="pt-BR" sz="700" b="0" i="0" u="none" strike="noStrike">
                        <a:solidFill>
                          <a:srgbClr val="000000"/>
                        </a:solidFill>
                        <a:effectLst/>
                        <a:latin typeface="Abadi" panose="020B0604020104020204" pitchFamily="34" charset="0"/>
                      </a:endParaRPr>
                    </a:p>
                  </a:txBody>
                  <a:tcPr marL="0" marR="0" marT="0" marB="0" anchor="b">
                    <a:lnL>
                      <a:noFill/>
                    </a:lnL>
                    <a:lnR>
                      <a:noFill/>
                    </a:lnR>
                    <a:lnT>
                      <a:noFill/>
                    </a:lnT>
                    <a:lnB>
                      <a:noFill/>
                    </a:lnB>
                  </a:tcPr>
                </a:tc>
                <a:tc>
                  <a:txBody>
                    <a:bodyPr/>
                    <a:lstStyle/>
                    <a:p>
                      <a:pPr algn="l" fontAlgn="b"/>
                      <a:endParaRPr lang="pt-BR" sz="700" b="0" i="0" u="none" strike="noStrike">
                        <a:solidFill>
                          <a:srgbClr val="000000"/>
                        </a:solidFill>
                        <a:effectLst/>
                        <a:latin typeface="Abadi" panose="020B0604020104020204" pitchFamily="34" charset="0"/>
                      </a:endParaRPr>
                    </a:p>
                  </a:txBody>
                  <a:tcPr marL="0" marR="0" marT="0" marB="0" anchor="b">
                    <a:lnL>
                      <a:noFill/>
                    </a:lnL>
                    <a:lnR>
                      <a:noFill/>
                    </a:lnR>
                    <a:lnT>
                      <a:noFill/>
                    </a:lnT>
                    <a:lnB>
                      <a:noFill/>
                    </a:lnB>
                  </a:tcPr>
                </a:tc>
                <a:tc>
                  <a:txBody>
                    <a:bodyPr/>
                    <a:lstStyle/>
                    <a:p>
                      <a:pPr algn="l" fontAlgn="b"/>
                      <a:endParaRPr lang="pt-BR" sz="700" b="0" i="0" u="none" strike="noStrike">
                        <a:solidFill>
                          <a:srgbClr val="000000"/>
                        </a:solidFill>
                        <a:effectLst/>
                        <a:latin typeface="Abadi" panose="020B0604020104020204" pitchFamily="34" charset="0"/>
                      </a:endParaRPr>
                    </a:p>
                  </a:txBody>
                  <a:tcPr marL="0" marR="0" marT="0" marB="0" anchor="b">
                    <a:lnL>
                      <a:noFill/>
                    </a:lnL>
                    <a:lnR>
                      <a:noFill/>
                    </a:lnR>
                    <a:lnT>
                      <a:noFill/>
                    </a:lnT>
                    <a:lnB>
                      <a:noFill/>
                    </a:lnB>
                  </a:tcPr>
                </a:tc>
                <a:tc>
                  <a:txBody>
                    <a:bodyPr/>
                    <a:lstStyle/>
                    <a:p>
                      <a:pPr algn="l" fontAlgn="b"/>
                      <a:endParaRPr lang="pt-BR" sz="700" b="0" i="0" u="none" strike="noStrike" dirty="0">
                        <a:solidFill>
                          <a:srgbClr val="000000"/>
                        </a:solidFill>
                        <a:effectLst/>
                        <a:latin typeface="Abadi" panose="020B0604020104020204" pitchFamily="34" charset="0"/>
                      </a:endParaRPr>
                    </a:p>
                  </a:txBody>
                  <a:tcPr marL="0" marR="0" marT="0" marB="0" anchor="b">
                    <a:lnL>
                      <a:noFill/>
                    </a:lnL>
                    <a:lnR>
                      <a:noFill/>
                    </a:lnR>
                    <a:lnT>
                      <a:noFill/>
                    </a:lnT>
                    <a:lnB>
                      <a:noFill/>
                    </a:lnB>
                  </a:tcPr>
                </a:tc>
                <a:tc>
                  <a:txBody>
                    <a:bodyPr/>
                    <a:lstStyle/>
                    <a:p>
                      <a:pPr algn="r" fontAlgn="b"/>
                      <a:r>
                        <a:rPr lang="pt-BR" sz="700" b="1" i="1" u="none" strike="noStrike" dirty="0">
                          <a:solidFill>
                            <a:srgbClr val="000000"/>
                          </a:solidFill>
                          <a:effectLst/>
                          <a:latin typeface="Abadi" panose="020B0604020104020204" pitchFamily="34" charset="0"/>
                        </a:rPr>
                        <a:t>100,00%</a:t>
                      </a:r>
                    </a:p>
                  </a:txBody>
                  <a:tcPr marL="0" marR="0" marT="0" marB="0" anchor="b">
                    <a:lnL>
                      <a:noFill/>
                    </a:lnL>
                    <a:lnR>
                      <a:noFill/>
                    </a:lnR>
                    <a:lnT>
                      <a:noFill/>
                    </a:lnT>
                    <a:lnB>
                      <a:noFill/>
                    </a:lnB>
                  </a:tcPr>
                </a:tc>
                <a:tc>
                  <a:txBody>
                    <a:bodyPr/>
                    <a:lstStyle/>
                    <a:p>
                      <a:pPr algn="r" fontAlgn="b"/>
                      <a:r>
                        <a:rPr lang="pt-BR" sz="700" b="1" i="1" u="none" strike="noStrike" dirty="0">
                          <a:solidFill>
                            <a:srgbClr val="000000"/>
                          </a:solidFill>
                          <a:effectLst/>
                          <a:latin typeface="Abadi" panose="020B0604020104020204" pitchFamily="34" charset="0"/>
                        </a:rPr>
                        <a:t>0,71%</a:t>
                      </a:r>
                    </a:p>
                  </a:txBody>
                  <a:tcPr marL="0" marR="0" marT="0" marB="0" anchor="b">
                    <a:lnL>
                      <a:noFill/>
                    </a:lnL>
                    <a:lnR>
                      <a:noFill/>
                    </a:lnR>
                    <a:lnT>
                      <a:noFill/>
                    </a:lnT>
                    <a:lnB>
                      <a:noFill/>
                    </a:lnB>
                  </a:tcPr>
                </a:tc>
                <a:tc>
                  <a:txBody>
                    <a:bodyPr/>
                    <a:lstStyle/>
                    <a:p>
                      <a:pPr algn="r" fontAlgn="b"/>
                      <a:endParaRPr lang="pt-BR" sz="700" b="1" i="1" u="none" strike="noStrike" dirty="0">
                        <a:solidFill>
                          <a:srgbClr val="000000"/>
                        </a:solidFill>
                        <a:effectLst/>
                        <a:latin typeface="Abadi" panose="020B0604020104020204" pitchFamily="34" charset="0"/>
                      </a:endParaRPr>
                    </a:p>
                  </a:txBody>
                  <a:tcPr marL="0" marR="0" marT="0" marB="0" anchor="b">
                    <a:lnL>
                      <a:noFill/>
                    </a:lnL>
                    <a:lnR>
                      <a:noFill/>
                    </a:lnR>
                    <a:lnT>
                      <a:noFill/>
                    </a:lnT>
                    <a:lnB>
                      <a:noFill/>
                    </a:lnB>
                  </a:tcPr>
                </a:tc>
                <a:tc>
                  <a:txBody>
                    <a:bodyPr/>
                    <a:lstStyle/>
                    <a:p>
                      <a:pPr algn="r" fontAlgn="ctr"/>
                      <a:r>
                        <a:rPr lang="pt-BR" sz="700" b="1" i="1" u="none" strike="noStrike" dirty="0">
                          <a:solidFill>
                            <a:srgbClr val="000000"/>
                          </a:solidFill>
                          <a:effectLst/>
                          <a:latin typeface="Abadi" panose="020B0604020104020204" pitchFamily="34" charset="0"/>
                        </a:rPr>
                        <a:t>97,99%</a:t>
                      </a:r>
                    </a:p>
                  </a:txBody>
                  <a:tcPr marL="0" marR="0" marT="0" marB="0" anchor="ctr">
                    <a:lnL>
                      <a:noFill/>
                    </a:lnL>
                    <a:lnR>
                      <a:noFill/>
                    </a:lnR>
                    <a:lnT>
                      <a:noFill/>
                    </a:lnT>
                    <a:lnB>
                      <a:noFill/>
                    </a:lnB>
                  </a:tcPr>
                </a:tc>
                <a:extLst>
                  <a:ext uri="{0D108BD9-81ED-4DB2-BD59-A6C34878D82A}">
                    <a16:rowId xmlns:a16="http://schemas.microsoft.com/office/drawing/2014/main" val="680038009"/>
                  </a:ext>
                </a:extLst>
              </a:tr>
            </a:tbl>
          </a:graphicData>
        </a:graphic>
      </p:graphicFrame>
      <p:graphicFrame>
        <p:nvGraphicFramePr>
          <p:cNvPr id="10" name="Gráfico 9">
            <a:extLst>
              <a:ext uri="{FF2B5EF4-FFF2-40B4-BE49-F238E27FC236}">
                <a16:creationId xmlns:a16="http://schemas.microsoft.com/office/drawing/2014/main" id="{7E97B649-79F4-4B38-97B2-BC3723BF76D0}"/>
              </a:ext>
            </a:extLst>
          </p:cNvPr>
          <p:cNvGraphicFramePr>
            <a:graphicFrameLocks/>
          </p:cNvGraphicFramePr>
          <p:nvPr>
            <p:extLst>
              <p:ext uri="{D42A27DB-BD31-4B8C-83A1-F6EECF244321}">
                <p14:modId xmlns:p14="http://schemas.microsoft.com/office/powerpoint/2010/main" val="1132368967"/>
              </p:ext>
            </p:extLst>
          </p:nvPr>
        </p:nvGraphicFramePr>
        <p:xfrm>
          <a:off x="2756039" y="5091049"/>
          <a:ext cx="6305885" cy="17357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76427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FCA2E4FF-A752-4328-BA65-696DBD7F51EA}"/>
              </a:ext>
            </a:extLst>
          </p:cNvPr>
          <p:cNvSpPr>
            <a:spLocks noGrp="1"/>
          </p:cNvSpPr>
          <p:nvPr>
            <p:ph type="title"/>
          </p:nvPr>
        </p:nvSpPr>
        <p:spPr>
          <a:xfrm>
            <a:off x="0" y="1"/>
            <a:ext cx="10515600" cy="1319842"/>
          </a:xfrm>
        </p:spPr>
        <p:txBody>
          <a:bodyPr>
            <a:normAutofit/>
          </a:bodyPr>
          <a:lstStyle/>
          <a:p>
            <a:r>
              <a:rPr lang="pt-BR" sz="2800" b="1" dirty="0">
                <a:solidFill>
                  <a:schemeClr val="bg1"/>
                </a:solidFill>
                <a:latin typeface="Abadi" panose="020B0604020104020204" pitchFamily="34" charset="0"/>
              </a:rPr>
              <a:t>PRESTAÇÃO DE CONTAS DOS PAGAMENTOS</a:t>
            </a:r>
          </a:p>
        </p:txBody>
      </p:sp>
      <p:sp>
        <p:nvSpPr>
          <p:cNvPr id="7" name="Espaço Reservado para Conteúdo 3">
            <a:extLst>
              <a:ext uri="{FF2B5EF4-FFF2-40B4-BE49-F238E27FC236}">
                <a16:creationId xmlns:a16="http://schemas.microsoft.com/office/drawing/2014/main" id="{706A04FF-94A8-49AA-A7A1-822D49E8EBCE}"/>
              </a:ext>
            </a:extLst>
          </p:cNvPr>
          <p:cNvSpPr txBox="1">
            <a:spLocks/>
          </p:cNvSpPr>
          <p:nvPr/>
        </p:nvSpPr>
        <p:spPr>
          <a:xfrm>
            <a:off x="202017" y="1557994"/>
            <a:ext cx="11907374" cy="5403528"/>
          </a:xfrm>
          <a:prstGeom prst="rect">
            <a:avLst/>
          </a:prstGeom>
          <a:ln w="19050">
            <a:noFill/>
          </a:ln>
        </p:spPr>
        <p:txBody>
          <a:bodyPr vert="horz" lIns="106985" tIns="53492" rIns="106985" bIns="53492" rtlCol="0">
            <a:noAutofit/>
          </a:bodyPr>
          <a:lstStyle>
            <a:lvl1pPr marL="267462" indent="-267462" algn="l" defTabSz="1069848" rtl="0" eaLnBrk="1" latinLnBrk="0" hangingPunct="1">
              <a:lnSpc>
                <a:spcPct val="90000"/>
              </a:lnSpc>
              <a:spcBef>
                <a:spcPts val="1170"/>
              </a:spcBef>
              <a:buFont typeface="Arial" panose="020B0604020202020204" pitchFamily="34" charset="0"/>
              <a:buChar char="•"/>
              <a:defRPr sz="3300" kern="1200">
                <a:solidFill>
                  <a:schemeClr val="tx1"/>
                </a:solidFill>
                <a:latin typeface="+mn-lt"/>
                <a:ea typeface="+mn-ea"/>
                <a:cs typeface="+mn-cs"/>
              </a:defRPr>
            </a:lvl1pPr>
            <a:lvl2pPr marL="802386" indent="-267462" algn="l" defTabSz="1069848" rtl="0" eaLnBrk="1" latinLnBrk="0" hangingPunct="1">
              <a:lnSpc>
                <a:spcPct val="90000"/>
              </a:lnSpc>
              <a:spcBef>
                <a:spcPts val="585"/>
              </a:spcBef>
              <a:buFont typeface="Arial" panose="020B0604020202020204" pitchFamily="34" charset="0"/>
              <a:buChar char="•"/>
              <a:defRPr sz="2800" kern="1200">
                <a:solidFill>
                  <a:schemeClr val="tx1"/>
                </a:solidFill>
                <a:latin typeface="+mn-lt"/>
                <a:ea typeface="+mn-ea"/>
                <a:cs typeface="+mn-cs"/>
              </a:defRPr>
            </a:lvl2pPr>
            <a:lvl3pPr marL="1337310" indent="-267462" algn="l" defTabSz="1069848" rtl="0" eaLnBrk="1" latinLnBrk="0" hangingPunct="1">
              <a:lnSpc>
                <a:spcPct val="90000"/>
              </a:lnSpc>
              <a:spcBef>
                <a:spcPts val="585"/>
              </a:spcBef>
              <a:buFont typeface="Arial" panose="020B0604020202020204" pitchFamily="34" charset="0"/>
              <a:buChar char="•"/>
              <a:defRPr sz="2300" kern="1200">
                <a:solidFill>
                  <a:schemeClr val="tx1"/>
                </a:solidFill>
                <a:latin typeface="+mn-lt"/>
                <a:ea typeface="+mn-ea"/>
                <a:cs typeface="+mn-cs"/>
              </a:defRPr>
            </a:lvl3pPr>
            <a:lvl4pPr marL="187223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4pPr>
            <a:lvl5pPr marL="2407158"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5pPr>
            <a:lvl6pPr marL="2942082"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6pPr>
            <a:lvl7pPr marL="3477006"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7pPr>
            <a:lvl8pPr marL="4011930"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8pPr>
            <a:lvl9pPr marL="4546854" indent="-267462" algn="l" defTabSz="1069848" rtl="0" eaLnBrk="1" latinLnBrk="0" hangingPunct="1">
              <a:lnSpc>
                <a:spcPct val="90000"/>
              </a:lnSpc>
              <a:spcBef>
                <a:spcPts val="585"/>
              </a:spcBef>
              <a:buFont typeface="Arial" panose="020B0604020202020204" pitchFamily="34" charset="0"/>
              <a:buChar char="•"/>
              <a:defRPr sz="2100" kern="1200">
                <a:solidFill>
                  <a:schemeClr val="tx1"/>
                </a:solidFill>
                <a:latin typeface="+mn-lt"/>
                <a:ea typeface="+mn-ea"/>
                <a:cs typeface="+mn-cs"/>
              </a:defRPr>
            </a:lvl9pPr>
          </a:lstStyle>
          <a:p>
            <a:pPr marL="0" indent="0" algn="just" defTabSz="914400">
              <a:lnSpc>
                <a:spcPct val="125000"/>
              </a:lnSpc>
              <a:spcBef>
                <a:spcPts val="1000"/>
              </a:spcBef>
              <a:buClr>
                <a:srgbClr val="B48A20"/>
              </a:buClr>
              <a:buNone/>
              <a:tabLst>
                <a:tab pos="7442200" algn="l"/>
              </a:tabLst>
              <a:defRPr/>
            </a:pPr>
            <a:r>
              <a:rPr lang="pt-BR" sz="900" b="1" dirty="0">
                <a:solidFill>
                  <a:schemeClr val="accent4">
                    <a:lumMod val="75000"/>
                  </a:schemeClr>
                </a:solidFill>
                <a:latin typeface="Abadi" panose="020B0604020104020204" pitchFamily="34" charset="0"/>
              </a:rPr>
              <a:t>3.2 Classe I - Trabalhistas</a:t>
            </a:r>
          </a:p>
          <a:p>
            <a:pPr marL="0" indent="0" algn="just">
              <a:lnSpc>
                <a:spcPct val="125000"/>
              </a:lnSpc>
              <a:spcBef>
                <a:spcPts val="600"/>
              </a:spcBef>
              <a:buNone/>
            </a:pPr>
            <a:r>
              <a:rPr lang="pt-BR" altLang="pt-BR" sz="900" dirty="0">
                <a:solidFill>
                  <a:srgbClr val="555555"/>
                </a:solidFill>
                <a:latin typeface="Abadi" panose="020B0604020104020204"/>
              </a:rPr>
              <a:t>A classe reúne 176 </a:t>
            </a:r>
            <a:r>
              <a:rPr lang="pt-BR" altLang="pt-BR" sz="900" b="1" dirty="0">
                <a:solidFill>
                  <a:srgbClr val="555555"/>
                </a:solidFill>
                <a:latin typeface="Abadi" panose="020B0604020104020204"/>
              </a:rPr>
              <a:t>credores </a:t>
            </a:r>
            <a:r>
              <a:rPr lang="pt-BR" altLang="pt-BR" sz="900" dirty="0">
                <a:solidFill>
                  <a:srgbClr val="555555"/>
                </a:solidFill>
                <a:latin typeface="Abadi" panose="020B0604020104020204"/>
              </a:rPr>
              <a:t>no valor total de </a:t>
            </a:r>
            <a:r>
              <a:rPr lang="pt-BR" altLang="pt-BR" sz="900" b="1" dirty="0">
                <a:solidFill>
                  <a:srgbClr val="555555"/>
                </a:solidFill>
                <a:latin typeface="Abadi" panose="020B0604020104020204"/>
              </a:rPr>
              <a:t>R$ 4.421.148,05</a:t>
            </a:r>
            <a:r>
              <a:rPr lang="pt-BR" altLang="pt-BR" sz="900" dirty="0">
                <a:solidFill>
                  <a:srgbClr val="555555"/>
                </a:solidFill>
                <a:latin typeface="Abadi" panose="020B0604020104020204"/>
              </a:rPr>
              <a:t>. O prazo inicial para o pagamento das parcelas dos credores até 150 salários mínimos é entre dezembro/2021 a novembro/2022, contudo os pagamentos estão condicionados a venda direta dos imóveis de matrícula 8.668 e 8.664. Os credores acima de 150 salários mínimos possuem carência de 36 meses, e serão pagos em 120 parcelas, que se iniciarão em outubro/2024, cujos pagamentos estão condicionados a venda das lojas/filiais da </a:t>
            </a:r>
            <a:r>
              <a:rPr lang="pt-BR" altLang="pt-BR" sz="900" dirty="0" err="1">
                <a:solidFill>
                  <a:srgbClr val="555555"/>
                </a:solidFill>
                <a:latin typeface="Abadi" panose="020B0604020104020204"/>
              </a:rPr>
              <a:t>Recuperanda</a:t>
            </a:r>
            <a:r>
              <a:rPr lang="pt-BR" altLang="pt-BR" sz="900" dirty="0">
                <a:solidFill>
                  <a:srgbClr val="555555"/>
                </a:solidFill>
                <a:latin typeface="Abadi" panose="020B0604020104020204"/>
              </a:rPr>
              <a:t> como UPI, venda dos terrenos sob matrícula 6.549, 8.665, 8.667 e 13.022. Devido a venda dos imóveis ainda não ter ocorrido, os pagamentos ainda não tiveram início. </a:t>
            </a:r>
          </a:p>
          <a:p>
            <a:pPr marL="0" indent="0" algn="just">
              <a:lnSpc>
                <a:spcPct val="125000"/>
              </a:lnSpc>
              <a:spcBef>
                <a:spcPts val="600"/>
              </a:spcBef>
              <a:buNone/>
            </a:pPr>
            <a:r>
              <a:rPr lang="pt-BR" altLang="pt-BR" sz="900" dirty="0">
                <a:solidFill>
                  <a:srgbClr val="555555"/>
                </a:solidFill>
                <a:latin typeface="Abadi" panose="020B0604020104020204"/>
              </a:rPr>
              <a:t>Em 12/2021 a </a:t>
            </a:r>
            <a:r>
              <a:rPr lang="pt-BR" altLang="pt-BR" sz="900" dirty="0" err="1">
                <a:solidFill>
                  <a:srgbClr val="555555"/>
                </a:solidFill>
                <a:latin typeface="Abadi" panose="020B0604020104020204"/>
              </a:rPr>
              <a:t>Recuperanda</a:t>
            </a:r>
            <a:r>
              <a:rPr lang="pt-BR" altLang="pt-BR" sz="900" dirty="0">
                <a:solidFill>
                  <a:srgbClr val="555555"/>
                </a:solidFill>
                <a:latin typeface="Abadi" panose="020B0604020104020204"/>
              </a:rPr>
              <a:t> requereu a constituição de UPI (Unidade Produtiva Isolada) dos imóveis de matricula 8.668 e 8.664, e a venda mediante processo competitivo organizado, com envio de propostas fechadas. O pedido foi deferido em 18/02/2022. Após a apresentação de relatório detalhado (evento 450), sobreveio despacho homologatório do procedimento em 28/04/2022 (evento 480), com a nomeação do leiloeiro Norton </a:t>
            </a:r>
            <a:r>
              <a:rPr lang="pt-BR" altLang="pt-BR" sz="900" dirty="0" err="1">
                <a:solidFill>
                  <a:srgbClr val="555555"/>
                </a:solidFill>
                <a:latin typeface="Abadi" panose="020B0604020104020204"/>
              </a:rPr>
              <a:t>Jochims</a:t>
            </a:r>
            <a:r>
              <a:rPr lang="pt-BR" altLang="pt-BR" sz="900" dirty="0">
                <a:solidFill>
                  <a:srgbClr val="555555"/>
                </a:solidFill>
                <a:latin typeface="Abadi" panose="020B0604020104020204"/>
              </a:rPr>
              <a:t> Fernandes para a realização do ato. Aguarda-se indicação de datas e publicação de edital. </a:t>
            </a:r>
          </a:p>
          <a:p>
            <a:pPr marL="0" indent="0" algn="just">
              <a:lnSpc>
                <a:spcPct val="125000"/>
              </a:lnSpc>
              <a:spcBef>
                <a:spcPts val="600"/>
              </a:spcBef>
              <a:buNone/>
            </a:pPr>
            <a:r>
              <a:rPr lang="pt-BR" sz="900" b="1" dirty="0">
                <a:solidFill>
                  <a:schemeClr val="accent4">
                    <a:lumMod val="75000"/>
                  </a:schemeClr>
                </a:solidFill>
                <a:latin typeface="Abadi" panose="020B0604020104020204" pitchFamily="34" charset="0"/>
              </a:rPr>
              <a:t>3.3 Classe II – Garantia Real</a:t>
            </a:r>
          </a:p>
          <a:p>
            <a:pPr marL="0" indent="0" algn="just">
              <a:lnSpc>
                <a:spcPct val="125000"/>
              </a:lnSpc>
              <a:spcBef>
                <a:spcPts val="600"/>
              </a:spcBef>
              <a:buNone/>
            </a:pPr>
            <a:r>
              <a:rPr lang="pt-BR" sz="900" dirty="0">
                <a:solidFill>
                  <a:srgbClr val="555555"/>
                </a:solidFill>
                <a:latin typeface="Abadi" panose="020B0604020104020204" pitchFamily="34" charset="0"/>
              </a:rPr>
              <a:t>A Classe II engloba </a:t>
            </a:r>
            <a:r>
              <a:rPr lang="pt-BR" sz="900" b="1" dirty="0">
                <a:solidFill>
                  <a:srgbClr val="555555"/>
                </a:solidFill>
                <a:latin typeface="Abadi" panose="020B0604020104020204" pitchFamily="34" charset="0"/>
              </a:rPr>
              <a:t>1 credor</a:t>
            </a:r>
            <a:r>
              <a:rPr lang="pt-BR" sz="900" dirty="0">
                <a:solidFill>
                  <a:srgbClr val="555555"/>
                </a:solidFill>
                <a:latin typeface="Abadi" panose="020B0604020104020204" pitchFamily="34" charset="0"/>
              </a:rPr>
              <a:t>, no valor total de </a:t>
            </a:r>
            <a:r>
              <a:rPr lang="pt-BR" sz="900" b="1" dirty="0">
                <a:solidFill>
                  <a:srgbClr val="555555"/>
                </a:solidFill>
                <a:latin typeface="Abadi" panose="020B0604020104020204" pitchFamily="34" charset="0"/>
              </a:rPr>
              <a:t>R$ 3.797.157,43 </a:t>
            </a:r>
            <a:r>
              <a:rPr lang="pt-BR" sz="900" dirty="0">
                <a:solidFill>
                  <a:srgbClr val="555555"/>
                </a:solidFill>
                <a:latin typeface="Abadi" panose="020B0604020104020204" pitchFamily="34" charset="0"/>
              </a:rPr>
              <a:t>cujos pagamentos estão condicionados a transferência da titularidade do terreno urbano matriculado sob n° 8.666, ofertado em garantia à Cédula de Crédito Bancário Confissão de Dívida n° 488896069, mediante Escritura Pública de Constituição de Hipoteca, firmado originalmente com Itaú Unibanco S/A, posteriormente cedido ao Fundo de Investimento em Direitos Creditórios Não Padronizados </a:t>
            </a:r>
            <a:r>
              <a:rPr lang="pt-BR" sz="900" dirty="0" err="1">
                <a:solidFill>
                  <a:srgbClr val="555555"/>
                </a:solidFill>
                <a:latin typeface="Abadi" panose="020B0604020104020204" pitchFamily="34" charset="0"/>
              </a:rPr>
              <a:t>Alternative</a:t>
            </a:r>
            <a:r>
              <a:rPr lang="pt-BR" sz="900" dirty="0">
                <a:solidFill>
                  <a:srgbClr val="555555"/>
                </a:solidFill>
                <a:latin typeface="Abadi" panose="020B0604020104020204" pitchFamily="34" charset="0"/>
              </a:rPr>
              <a:t> I e em seguida adquirido pela Travessia Securitizadora de Créditos Financeiros VIII S/A. </a:t>
            </a:r>
          </a:p>
          <a:p>
            <a:pPr marL="0" indent="0" algn="just">
              <a:lnSpc>
                <a:spcPct val="125000"/>
              </a:lnSpc>
              <a:spcBef>
                <a:spcPts val="600"/>
              </a:spcBef>
              <a:buNone/>
            </a:pPr>
            <a:r>
              <a:rPr lang="pt-BR" sz="900" dirty="0">
                <a:solidFill>
                  <a:srgbClr val="555555"/>
                </a:solidFill>
                <a:latin typeface="Abadi" panose="020B0604020104020204"/>
              </a:rPr>
              <a:t>No evento 329 dos autos restou determinada a expedição de ofícios aos Juízos da 2ª Vara desta Comarca, da 2ª Vara do Trabalho de Brusque e da 9ª Vara Federal de Florianópolis, para que procedam a baixa das restrições concernentes à penhora e/ou indisponibilidade lançadas na matrícula do bem, possibilitando a efetivação da transferência. Expedidos os ofícios, aguarda-se cumprimento das medidas. </a:t>
            </a:r>
            <a:endParaRPr lang="pt-BR" sz="900" dirty="0">
              <a:solidFill>
                <a:srgbClr val="555555"/>
              </a:solidFill>
              <a:latin typeface="Abadi" panose="020B0604020104020204" pitchFamily="34" charset="0"/>
            </a:endParaRPr>
          </a:p>
          <a:p>
            <a:pPr marL="0" indent="0" algn="just">
              <a:lnSpc>
                <a:spcPct val="125000"/>
              </a:lnSpc>
              <a:spcBef>
                <a:spcPts val="600"/>
              </a:spcBef>
              <a:buNone/>
            </a:pPr>
            <a:r>
              <a:rPr lang="pt-BR" sz="900" b="1" dirty="0">
                <a:solidFill>
                  <a:schemeClr val="accent4">
                    <a:lumMod val="75000"/>
                  </a:schemeClr>
                </a:solidFill>
                <a:latin typeface="Abadi" panose="020B0604020104020204" pitchFamily="34" charset="0"/>
              </a:rPr>
              <a:t>3.4 Classe III – Quirografários</a:t>
            </a:r>
          </a:p>
          <a:p>
            <a:pPr marL="0" indent="0" algn="just">
              <a:lnSpc>
                <a:spcPct val="125000"/>
              </a:lnSpc>
              <a:spcBef>
                <a:spcPts val="600"/>
              </a:spcBef>
              <a:buNone/>
            </a:pPr>
            <a:r>
              <a:rPr lang="pt-BR" sz="900" dirty="0">
                <a:solidFill>
                  <a:srgbClr val="555555"/>
                </a:solidFill>
                <a:latin typeface="Abadi" panose="020B0604020104020204" pitchFamily="34" charset="0"/>
              </a:rPr>
              <a:t>A Classe III compreende </a:t>
            </a:r>
            <a:r>
              <a:rPr lang="pt-BR" sz="900" b="1" dirty="0">
                <a:solidFill>
                  <a:srgbClr val="555555"/>
                </a:solidFill>
                <a:latin typeface="Abadi" panose="020B0604020104020204" pitchFamily="34" charset="0"/>
              </a:rPr>
              <a:t>185 credores</a:t>
            </a:r>
            <a:r>
              <a:rPr lang="pt-BR" sz="900" dirty="0">
                <a:solidFill>
                  <a:srgbClr val="555555"/>
                </a:solidFill>
                <a:latin typeface="Abadi" panose="020B0604020104020204" pitchFamily="34" charset="0"/>
              </a:rPr>
              <a:t>, no valor total de </a:t>
            </a:r>
            <a:r>
              <a:rPr lang="pt-BR" sz="900" b="1" dirty="0">
                <a:solidFill>
                  <a:srgbClr val="555555"/>
                </a:solidFill>
                <a:latin typeface="Abadi" panose="020B0604020104020204" pitchFamily="34" charset="0"/>
              </a:rPr>
              <a:t>R$ 12.140.393,45.</a:t>
            </a:r>
          </a:p>
          <a:p>
            <a:pPr algn="just">
              <a:lnSpc>
                <a:spcPct val="125000"/>
              </a:lnSpc>
              <a:spcBef>
                <a:spcPts val="600"/>
              </a:spcBef>
            </a:pPr>
            <a:r>
              <a:rPr lang="pt-BR" sz="900" b="1" dirty="0">
                <a:solidFill>
                  <a:srgbClr val="555555"/>
                </a:solidFill>
                <a:latin typeface="Abadi" panose="020B0604020104020204" pitchFamily="34" charset="0"/>
              </a:rPr>
              <a:t> Credores financeiros: </a:t>
            </a:r>
            <a:r>
              <a:rPr lang="pt-BR" sz="900" dirty="0">
                <a:solidFill>
                  <a:srgbClr val="555555"/>
                </a:solidFill>
                <a:latin typeface="Abadi" panose="020B0604020104020204" pitchFamily="34" charset="0"/>
              </a:rPr>
              <a:t>possui carência de 2 meses para esta subclasse onde, a</a:t>
            </a:r>
            <a:r>
              <a:rPr lang="pt-BR" sz="900" dirty="0">
                <a:solidFill>
                  <a:srgbClr val="565656"/>
                </a:solidFill>
                <a:latin typeface="Abadi" panose="020B0604020104020204" pitchFamily="34" charset="0"/>
              </a:rPr>
              <a:t>té o momento, apenas o credor G2 COMPANHIA SECURITIZADORA DE CREDITOS FINANCEIROS </a:t>
            </a:r>
            <a:r>
              <a:rPr lang="pt-BR" sz="900" dirty="0">
                <a:solidFill>
                  <a:srgbClr val="555555"/>
                </a:solidFill>
                <a:latin typeface="Abadi" panose="020B0604020104020204" pitchFamily="34" charset="0"/>
              </a:rPr>
              <a:t>se habilitou como credor financeiro, auferindo R$ 60.037,24 referente a primeira parcela, restando ainda 17 para quitação, contudo, cabe esclarecer, que o modificativo do plano narra que o pagamento da primeira parcela deveria ocorrer 60 dias após sua aprovação, o que ocorreu em 26/08/2021, contudo os pagamentos se iniciaram somente em 23/12/2021, pois a </a:t>
            </a:r>
            <a:r>
              <a:rPr lang="pt-BR" sz="900" dirty="0" err="1">
                <a:solidFill>
                  <a:srgbClr val="555555"/>
                </a:solidFill>
                <a:latin typeface="Abadi" panose="020B0604020104020204" pitchFamily="34" charset="0"/>
              </a:rPr>
              <a:t>Recuperanda</a:t>
            </a:r>
            <a:r>
              <a:rPr lang="pt-BR" sz="900" dirty="0">
                <a:solidFill>
                  <a:srgbClr val="555555"/>
                </a:solidFill>
                <a:latin typeface="Abadi" panose="020B0604020104020204" pitchFamily="34" charset="0"/>
              </a:rPr>
              <a:t> justificou ter contado o prazo após a credora ter se manifestado como credora financeira. Atualmente encontra-se em aberto a segunda e terceira parcela no valor de R$ 54.704,00 cada, além das correções e juros previstos, que foram negociadas com o credor, através de e-mail, para que fossem inclusas ao final das parcelas e a partir de abril/2022 voltassem a pagar as parcelas mensais em dia.</a:t>
            </a:r>
          </a:p>
          <a:p>
            <a:pPr algn="just">
              <a:lnSpc>
                <a:spcPct val="125000"/>
              </a:lnSpc>
              <a:spcBef>
                <a:spcPts val="600"/>
              </a:spcBef>
            </a:pPr>
            <a:r>
              <a:rPr lang="pt-BR" sz="900" b="1" dirty="0">
                <a:solidFill>
                  <a:srgbClr val="555555"/>
                </a:solidFill>
                <a:latin typeface="Abadi" panose="020B0604020104020204" pitchFamily="34" charset="0"/>
              </a:rPr>
              <a:t>Demais credores: </a:t>
            </a:r>
            <a:r>
              <a:rPr lang="pt-BR" sz="900" dirty="0">
                <a:solidFill>
                  <a:srgbClr val="555555"/>
                </a:solidFill>
                <a:latin typeface="Abadi" panose="020B0604020104020204" pitchFamily="34" charset="0"/>
              </a:rPr>
              <a:t>compreende 184 dos credores da classe III no valor total de R$ 10.079.008,68 e possui carência de 36 meses, onde os pagamentos deverão iniciar em outubro/2024 em 120 parcelas mensais. </a:t>
            </a:r>
            <a:endParaRPr lang="pt-BR" sz="900" b="1" dirty="0">
              <a:solidFill>
                <a:srgbClr val="555555"/>
              </a:solidFill>
              <a:latin typeface="Abadi" panose="020B0604020104020204" pitchFamily="34" charset="0"/>
            </a:endParaRPr>
          </a:p>
          <a:p>
            <a:pPr marL="0" indent="0" algn="just">
              <a:lnSpc>
                <a:spcPct val="125000"/>
              </a:lnSpc>
              <a:spcBef>
                <a:spcPts val="600"/>
              </a:spcBef>
              <a:buNone/>
            </a:pPr>
            <a:r>
              <a:rPr lang="pt-BR" sz="900" b="1" dirty="0">
                <a:solidFill>
                  <a:schemeClr val="accent4">
                    <a:lumMod val="75000"/>
                  </a:schemeClr>
                </a:solidFill>
                <a:latin typeface="Abadi" panose="020B0604020104020204" pitchFamily="34" charset="0"/>
              </a:rPr>
              <a:t>3.5 Classe IV – </a:t>
            </a:r>
            <a:r>
              <a:rPr lang="pt-BR" sz="900" b="1" dirty="0" err="1">
                <a:solidFill>
                  <a:schemeClr val="accent4">
                    <a:lumMod val="75000"/>
                  </a:schemeClr>
                </a:solidFill>
                <a:latin typeface="Abadi" panose="020B0604020104020204" pitchFamily="34" charset="0"/>
              </a:rPr>
              <a:t>ME’s</a:t>
            </a:r>
            <a:r>
              <a:rPr lang="pt-BR" sz="900" b="1" dirty="0">
                <a:solidFill>
                  <a:schemeClr val="accent4">
                    <a:lumMod val="75000"/>
                  </a:schemeClr>
                </a:solidFill>
                <a:latin typeface="Abadi" panose="020B0604020104020204" pitchFamily="34" charset="0"/>
              </a:rPr>
              <a:t> e </a:t>
            </a:r>
            <a:r>
              <a:rPr lang="pt-BR" sz="900" b="1" dirty="0" err="1">
                <a:solidFill>
                  <a:schemeClr val="accent4">
                    <a:lumMod val="75000"/>
                  </a:schemeClr>
                </a:solidFill>
                <a:latin typeface="Abadi" panose="020B0604020104020204" pitchFamily="34" charset="0"/>
              </a:rPr>
              <a:t>EPP’s</a:t>
            </a:r>
            <a:endParaRPr lang="pt-BR" sz="900" b="1" dirty="0">
              <a:solidFill>
                <a:schemeClr val="accent4">
                  <a:lumMod val="75000"/>
                </a:schemeClr>
              </a:solidFill>
              <a:latin typeface="Abadi" panose="020B0604020104020204" pitchFamily="34" charset="0"/>
            </a:endParaRPr>
          </a:p>
          <a:p>
            <a:pPr marL="0" indent="0" algn="just">
              <a:lnSpc>
                <a:spcPct val="125000"/>
              </a:lnSpc>
              <a:spcBef>
                <a:spcPts val="600"/>
              </a:spcBef>
              <a:buNone/>
            </a:pPr>
            <a:r>
              <a:rPr lang="pt-BR" sz="900" dirty="0">
                <a:solidFill>
                  <a:srgbClr val="555555"/>
                </a:solidFill>
                <a:latin typeface="Abadi" panose="020B0604020104020204" pitchFamily="34" charset="0"/>
              </a:rPr>
              <a:t>A Classe</a:t>
            </a:r>
            <a:r>
              <a:rPr lang="pt-BR" sz="900" dirty="0">
                <a:solidFill>
                  <a:srgbClr val="FF0000"/>
                </a:solidFill>
                <a:latin typeface="Abadi" panose="020B0604020104020204" pitchFamily="34" charset="0"/>
              </a:rPr>
              <a:t> </a:t>
            </a:r>
            <a:r>
              <a:rPr lang="pt-BR" sz="900" dirty="0">
                <a:solidFill>
                  <a:srgbClr val="555555"/>
                </a:solidFill>
                <a:latin typeface="Abadi" panose="020B0604020104020204" pitchFamily="34" charset="0"/>
              </a:rPr>
              <a:t>IV</a:t>
            </a:r>
            <a:r>
              <a:rPr lang="pt-BR" sz="900" dirty="0">
                <a:solidFill>
                  <a:srgbClr val="FF0000"/>
                </a:solidFill>
                <a:latin typeface="Abadi" panose="020B0604020104020204" pitchFamily="34" charset="0"/>
              </a:rPr>
              <a:t> </a:t>
            </a:r>
            <a:r>
              <a:rPr lang="pt-BR" sz="900" dirty="0">
                <a:solidFill>
                  <a:srgbClr val="555555"/>
                </a:solidFill>
                <a:latin typeface="Abadi" panose="020B0604020104020204" pitchFamily="34" charset="0"/>
              </a:rPr>
              <a:t>compreende </a:t>
            </a:r>
            <a:r>
              <a:rPr lang="pt-BR" sz="900" b="1" dirty="0">
                <a:solidFill>
                  <a:srgbClr val="555555"/>
                </a:solidFill>
                <a:latin typeface="Abadi" panose="020B0604020104020204" pitchFamily="34" charset="0"/>
              </a:rPr>
              <a:t>60 credores</a:t>
            </a:r>
            <a:r>
              <a:rPr lang="pt-BR" sz="900" dirty="0">
                <a:solidFill>
                  <a:srgbClr val="555555"/>
                </a:solidFill>
                <a:latin typeface="Abadi" panose="020B0604020104020204" pitchFamily="34" charset="0"/>
              </a:rPr>
              <a:t>, no valor total de </a:t>
            </a:r>
            <a:r>
              <a:rPr lang="pt-BR" sz="900" b="1" dirty="0">
                <a:solidFill>
                  <a:srgbClr val="555555"/>
                </a:solidFill>
                <a:latin typeface="Abadi" panose="020B0604020104020204" pitchFamily="34" charset="0"/>
              </a:rPr>
              <a:t>R$ 1.066.351,26 </a:t>
            </a:r>
            <a:r>
              <a:rPr lang="pt-BR" sz="900" dirty="0">
                <a:solidFill>
                  <a:srgbClr val="555555"/>
                </a:solidFill>
                <a:latin typeface="Abadi" panose="020B0604020104020204" pitchFamily="34" charset="0"/>
              </a:rPr>
              <a:t>com carência de 36 meses,</a:t>
            </a:r>
            <a:r>
              <a:rPr lang="pt-BR" sz="900" dirty="0">
                <a:solidFill>
                  <a:srgbClr val="00B0F0"/>
                </a:solidFill>
                <a:latin typeface="Abadi" panose="020B0604020104020204" pitchFamily="34" charset="0"/>
              </a:rPr>
              <a:t> </a:t>
            </a:r>
            <a:r>
              <a:rPr lang="pt-BR" sz="900" dirty="0">
                <a:solidFill>
                  <a:srgbClr val="555555"/>
                </a:solidFill>
                <a:latin typeface="Abadi" panose="020B0604020104020204" pitchFamily="34" charset="0"/>
              </a:rPr>
              <a:t>logo</a:t>
            </a:r>
            <a:r>
              <a:rPr lang="pt-BR" sz="900" dirty="0">
                <a:solidFill>
                  <a:srgbClr val="00B0F0"/>
                </a:solidFill>
                <a:latin typeface="Abadi" panose="020B0604020104020204" pitchFamily="34" charset="0"/>
              </a:rPr>
              <a:t> </a:t>
            </a:r>
            <a:r>
              <a:rPr lang="pt-BR" sz="900" dirty="0">
                <a:solidFill>
                  <a:srgbClr val="555555"/>
                </a:solidFill>
                <a:latin typeface="Abadi" panose="020B0604020104020204" pitchFamily="34" charset="0"/>
              </a:rPr>
              <a:t>o pagamento das 120 parcelas deverá ter seu início em </a:t>
            </a:r>
            <a:r>
              <a:rPr lang="pt-BR" sz="900" b="1" dirty="0">
                <a:solidFill>
                  <a:srgbClr val="555555"/>
                </a:solidFill>
                <a:latin typeface="Abadi" panose="020B0604020104020204" pitchFamily="34" charset="0"/>
              </a:rPr>
              <a:t>outubro/2024</a:t>
            </a:r>
            <a:r>
              <a:rPr lang="pt-BR" sz="900" dirty="0">
                <a:solidFill>
                  <a:srgbClr val="555555"/>
                </a:solidFill>
                <a:latin typeface="Abadi" panose="020B0604020104020204" pitchFamily="34" charset="0"/>
              </a:rPr>
              <a:t>. </a:t>
            </a:r>
            <a:endParaRPr lang="pt-BR" sz="900" b="1" dirty="0">
              <a:solidFill>
                <a:schemeClr val="accent4">
                  <a:lumMod val="75000"/>
                </a:schemeClr>
              </a:solidFill>
              <a:latin typeface="Abadi" panose="020B0604020104020204" pitchFamily="34" charset="0"/>
            </a:endParaRPr>
          </a:p>
          <a:p>
            <a:pPr marL="0" indent="0" algn="just">
              <a:lnSpc>
                <a:spcPct val="150000"/>
              </a:lnSpc>
              <a:spcBef>
                <a:spcPts val="600"/>
              </a:spcBef>
              <a:buNone/>
            </a:pPr>
            <a:endParaRPr lang="pt-BR" altLang="pt-BR" sz="900" dirty="0">
              <a:solidFill>
                <a:srgbClr val="FF0000"/>
              </a:solidFill>
              <a:latin typeface="Abadi" panose="020B0604020104020204"/>
            </a:endParaRPr>
          </a:p>
        </p:txBody>
      </p:sp>
    </p:spTree>
    <p:extLst>
      <p:ext uri="{BB962C8B-B14F-4D97-AF65-F5344CB8AC3E}">
        <p14:creationId xmlns:p14="http://schemas.microsoft.com/office/powerpoint/2010/main" val="2346897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E60A5E6-3FC8-4CD7-A9FB-170C8E0181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95" y="0"/>
            <a:ext cx="12083211" cy="6796807"/>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46" y="1008"/>
            <a:ext cx="12080908" cy="7428612"/>
          </a:xfrm>
          <a:prstGeom prst="rect">
            <a:avLst/>
          </a:prstGeom>
        </p:spPr>
      </p:pic>
    </p:spTree>
    <p:extLst>
      <p:ext uri="{BB962C8B-B14F-4D97-AF65-F5344CB8AC3E}">
        <p14:creationId xmlns:p14="http://schemas.microsoft.com/office/powerpoint/2010/main" val="121898781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897</TotalTime>
  <Words>2552</Words>
  <Application>Microsoft Office PowerPoint</Application>
  <PresentationFormat>Widescreen</PresentationFormat>
  <Paragraphs>310</Paragraphs>
  <Slides>10</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10</vt:i4>
      </vt:variant>
    </vt:vector>
  </HeadingPairs>
  <TitlesOfParts>
    <vt:vector size="18" baseType="lpstr">
      <vt:lpstr>Abadi</vt:lpstr>
      <vt:lpstr>Arial</vt:lpstr>
      <vt:lpstr>Calibri</vt:lpstr>
      <vt:lpstr>Calibri Light</vt:lpstr>
      <vt:lpstr>Courier New</vt:lpstr>
      <vt:lpstr>Symbol</vt:lpstr>
      <vt:lpstr>Wingdings</vt:lpstr>
      <vt:lpstr>Tema do Office</vt:lpstr>
      <vt:lpstr>ABC SHOES INDÚSTRIA E COMÉRCIO DE CALÇADOS LTDA    RECUPERAÇÃO JUDICIAL Nº 5002939-32.2020.8.24.0062  </vt:lpstr>
      <vt:lpstr>Apresentação do PowerPoint</vt:lpstr>
      <vt:lpstr>SUMÁRIO</vt:lpstr>
      <vt:lpstr>CRONOGRAMA PROCESSUAL</vt:lpstr>
      <vt:lpstr>PREMISSAS DA RECUPERAÇÃO JUDICIAL</vt:lpstr>
      <vt:lpstr>PREMISSAS DA RECUPERAÇÃO JUDICIAL</vt:lpstr>
      <vt:lpstr>PREMISSAS DA RECUPERAÇÃO JUDICIAL</vt:lpstr>
      <vt:lpstr>PRESTAÇÃO DE CONTAS DOS PAGAMENTOS</vt:lpstr>
      <vt:lpstr>PRESTAÇÃO DE CONTAS DOS PAGAMENTOS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SHOES INDÚSTRIA E COMÉRCIO DE CALÇADOS LTDA    RECUPERAÇÃO JUDICIAL Nº 5002939-32.2020.8.24.0062</dc:title>
  <dc:creator>Aline Brito Silveira | MSC Advogados</dc:creator>
  <cp:lastModifiedBy>Luana Vieira</cp:lastModifiedBy>
  <cp:revision>61</cp:revision>
  <dcterms:created xsi:type="dcterms:W3CDTF">2021-12-02T11:48:14Z</dcterms:created>
  <dcterms:modified xsi:type="dcterms:W3CDTF">2022-05-02T13:07:42Z</dcterms:modified>
</cp:coreProperties>
</file>