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sldIdLst>
    <p:sldId id="256" r:id="rId2"/>
    <p:sldId id="257" r:id="rId3"/>
    <p:sldId id="258" r:id="rId4"/>
    <p:sldId id="259" r:id="rId5"/>
    <p:sldId id="260" r:id="rId6"/>
    <p:sldId id="261" r:id="rId7"/>
    <p:sldId id="262" r:id="rId8"/>
    <p:sldId id="263" r:id="rId9"/>
    <p:sldId id="296" r:id="rId10"/>
    <p:sldId id="294" r:id="rId11"/>
    <p:sldId id="295" r:id="rId12"/>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55555"/>
    <a:srgbClr val="565656"/>
    <a:srgbClr val="B48A2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662" autoAdjust="0"/>
    <p:restoredTop sz="94660"/>
  </p:normalViewPr>
  <p:slideViewPr>
    <p:cSldViewPr snapToGrid="0">
      <p:cViewPr varScale="1">
        <p:scale>
          <a:sx n="111" d="100"/>
          <a:sy n="111" d="100"/>
        </p:scale>
        <p:origin x="762"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rgbClr val="565656"/>
                </a:solidFill>
                <a:latin typeface="Nexa Light" panose="02000000000000000000" pitchFamily="50" charset="0"/>
                <a:ea typeface="+mn-ea"/>
                <a:cs typeface="+mn-cs"/>
              </a:defRPr>
            </a:pPr>
            <a:r>
              <a:rPr lang="pt-BR">
                <a:latin typeface="Nexa Light" panose="02000000000000000000" pitchFamily="50" charset="0"/>
              </a:rPr>
              <a:t>Resumo PRJ</a:t>
            </a:r>
          </a:p>
        </c:rich>
      </c:tx>
      <c:overlay val="0"/>
      <c:spPr>
        <a:noFill/>
        <a:ln>
          <a:noFill/>
        </a:ln>
        <a:effectLst/>
      </c:spPr>
      <c:txPr>
        <a:bodyPr rot="0" spcFirstLastPara="1" vertOverflow="ellipsis" vert="horz" wrap="square" anchor="ctr" anchorCtr="1"/>
        <a:lstStyle/>
        <a:p>
          <a:pPr>
            <a:defRPr sz="1400" b="0" i="0" u="none" strike="noStrike" kern="1200" spc="0" baseline="0">
              <a:solidFill>
                <a:srgbClr val="565656"/>
              </a:solidFill>
              <a:latin typeface="Nexa Light" panose="02000000000000000000" pitchFamily="50" charset="0"/>
              <a:ea typeface="+mn-ea"/>
              <a:cs typeface="+mn-cs"/>
            </a:defRPr>
          </a:pPr>
          <a:endParaRPr lang="pt-BR"/>
        </a:p>
      </c:txPr>
    </c:title>
    <c:autoTitleDeleted val="0"/>
    <c:plotArea>
      <c:layout/>
      <c:barChart>
        <c:barDir val="col"/>
        <c:grouping val="clustered"/>
        <c:varyColors val="0"/>
        <c:ser>
          <c:idx val="0"/>
          <c:order val="0"/>
          <c:spPr>
            <a:solidFill>
              <a:srgbClr val="C00000"/>
            </a:solidFill>
            <a:ln>
              <a:noFill/>
            </a:ln>
            <a:effectLst/>
          </c:spPr>
          <c:invertIfNegative val="0"/>
          <c:dPt>
            <c:idx val="0"/>
            <c:invertIfNegative val="0"/>
            <c:bubble3D val="0"/>
            <c:spPr>
              <a:solidFill>
                <a:schemeClr val="accent1">
                  <a:lumMod val="60000"/>
                  <a:lumOff val="40000"/>
                </a:schemeClr>
              </a:solidFill>
              <a:ln>
                <a:noFill/>
              </a:ln>
              <a:effectLst/>
            </c:spPr>
            <c:extLst>
              <c:ext xmlns:c16="http://schemas.microsoft.com/office/drawing/2014/chart" uri="{C3380CC4-5D6E-409C-BE32-E72D297353CC}">
                <c16:uniqueId val="{00000001-0738-4EDC-BC31-69F11E47CDCB}"/>
              </c:ext>
            </c:extLst>
          </c:dPt>
          <c:dPt>
            <c:idx val="1"/>
            <c:invertIfNegative val="0"/>
            <c:bubble3D val="0"/>
            <c:spPr>
              <a:solidFill>
                <a:srgbClr val="00B050"/>
              </a:solidFill>
              <a:ln>
                <a:noFill/>
              </a:ln>
              <a:effectLst/>
            </c:spPr>
            <c:extLst>
              <c:ext xmlns:c16="http://schemas.microsoft.com/office/drawing/2014/chart" uri="{C3380CC4-5D6E-409C-BE32-E72D297353CC}">
                <c16:uniqueId val="{00000003-0738-4EDC-BC31-69F11E47CDCB}"/>
              </c:ext>
            </c:extLst>
          </c:dPt>
          <c:dPt>
            <c:idx val="2"/>
            <c:invertIfNegative val="0"/>
            <c:bubble3D val="0"/>
            <c:spPr>
              <a:solidFill>
                <a:srgbClr val="FF0000"/>
              </a:solidFill>
              <a:ln>
                <a:noFill/>
              </a:ln>
              <a:effectLst/>
            </c:spPr>
            <c:extLst>
              <c:ext xmlns:c16="http://schemas.microsoft.com/office/drawing/2014/chart" uri="{C3380CC4-5D6E-409C-BE32-E72D297353CC}">
                <c16:uniqueId val="{00000005-0738-4EDC-BC31-69F11E47CDCB}"/>
              </c:ext>
            </c:extLst>
          </c:dPt>
          <c:dLbls>
            <c:spPr>
              <a:noFill/>
              <a:ln>
                <a:noFill/>
              </a:ln>
              <a:effectLst/>
            </c:spPr>
            <c:txPr>
              <a:bodyPr rot="0" spcFirstLastPara="1" vertOverflow="ellipsis" vert="horz" wrap="square" anchor="ctr" anchorCtr="1"/>
              <a:lstStyle/>
              <a:p>
                <a:pPr>
                  <a:defRPr sz="900" b="0" i="0" u="none" strike="noStrike" kern="1200" baseline="0">
                    <a:solidFill>
                      <a:srgbClr val="565656"/>
                    </a:solidFill>
                    <a:latin typeface="Nexa Light" panose="02000000000000000000" pitchFamily="50" charset="0"/>
                    <a:ea typeface="+mn-ea"/>
                    <a:cs typeface="+mn-cs"/>
                  </a:defRPr>
                </a:pPr>
                <a:endParaRPr lang="pt-B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Resumo!$O$17:$O$19</c:f>
              <c:strCache>
                <c:ptCount val="3"/>
                <c:pt idx="0">
                  <c:v>A vencer</c:v>
                </c:pt>
                <c:pt idx="1">
                  <c:v>Pago</c:v>
                </c:pt>
                <c:pt idx="2">
                  <c:v>Em atraso</c:v>
                </c:pt>
              </c:strCache>
            </c:strRef>
          </c:cat>
          <c:val>
            <c:numRef>
              <c:f>Resumo!$P$17:$P$19</c:f>
              <c:numCache>
                <c:formatCode>_("R$"* #,##0.00_);_("R$"* \(#,##0.00\);_("R$"* "-"??_);_(@_)</c:formatCode>
                <c:ptCount val="3"/>
                <c:pt idx="0">
                  <c:v>7158795.2339967517</c:v>
                </c:pt>
                <c:pt idx="1">
                  <c:v>1687652.81</c:v>
                </c:pt>
                <c:pt idx="2">
                  <c:v>891165.60000324983</c:v>
                </c:pt>
              </c:numCache>
            </c:numRef>
          </c:val>
          <c:extLst>
            <c:ext xmlns:c16="http://schemas.microsoft.com/office/drawing/2014/chart" uri="{C3380CC4-5D6E-409C-BE32-E72D297353CC}">
              <c16:uniqueId val="{00000006-0738-4EDC-BC31-69F11E47CDCB}"/>
            </c:ext>
          </c:extLst>
        </c:ser>
        <c:dLbls>
          <c:dLblPos val="outEnd"/>
          <c:showLegendKey val="0"/>
          <c:showVal val="1"/>
          <c:showCatName val="0"/>
          <c:showSerName val="0"/>
          <c:showPercent val="0"/>
          <c:showBubbleSize val="0"/>
        </c:dLbls>
        <c:gapWidth val="219"/>
        <c:overlap val="-27"/>
        <c:axId val="210823488"/>
        <c:axId val="277538576"/>
      </c:barChart>
      <c:catAx>
        <c:axId val="210823488"/>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rgbClr val="565656"/>
                </a:solidFill>
                <a:latin typeface="Nexa Light" panose="02000000000000000000" pitchFamily="50" charset="0"/>
                <a:ea typeface="+mn-ea"/>
                <a:cs typeface="+mn-cs"/>
              </a:defRPr>
            </a:pPr>
            <a:endParaRPr lang="pt-BR"/>
          </a:p>
        </c:txPr>
        <c:crossAx val="277538576"/>
        <c:crosses val="autoZero"/>
        <c:auto val="1"/>
        <c:lblAlgn val="ctr"/>
        <c:lblOffset val="100"/>
        <c:noMultiLvlLbl val="0"/>
      </c:catAx>
      <c:valAx>
        <c:axId val="277538576"/>
        <c:scaling>
          <c:orientation val="minMax"/>
        </c:scaling>
        <c:delete val="1"/>
        <c:axPos val="l"/>
        <c:majorGridlines>
          <c:spPr>
            <a:ln w="9525" cap="flat" cmpd="sng" algn="ctr">
              <a:solidFill>
                <a:schemeClr val="tx1">
                  <a:lumMod val="15000"/>
                  <a:lumOff val="85000"/>
                </a:schemeClr>
              </a:solidFill>
              <a:round/>
            </a:ln>
            <a:effectLst/>
          </c:spPr>
        </c:majorGridlines>
        <c:numFmt formatCode="_(&quot;R$&quot;* #,##0.00_);_(&quot;R$&quot;* \(#,##0.00\);_(&quot;R$&quot;* &quot;-&quot;??_);_(@_)" sourceLinked="1"/>
        <c:majorTickMark val="out"/>
        <c:minorTickMark val="none"/>
        <c:tickLblPos val="nextTo"/>
        <c:crossAx val="210823488"/>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a:solidFill>
            <a:srgbClr val="565656"/>
          </a:solidFill>
          <a:latin typeface="Abadi" panose="020B0604020104020204" pitchFamily="34" charset="0"/>
        </a:defRPr>
      </a:pPr>
      <a:endParaRPr lang="pt-BR"/>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abeçalho da Seção">
    <p:spTree>
      <p:nvGrpSpPr>
        <p:cNvPr id="1" name=""/>
        <p:cNvGrpSpPr/>
        <p:nvPr/>
      </p:nvGrpSpPr>
      <p:grpSpPr>
        <a:xfrm>
          <a:off x="0" y="0"/>
          <a:ext cx="0" cy="0"/>
          <a:chOff x="0" y="0"/>
          <a:chExt cx="0" cy="0"/>
        </a:xfrm>
      </p:grpSpPr>
      <p:sp>
        <p:nvSpPr>
          <p:cNvPr id="4" name="Espaço Reservado para Data 3">
            <a:extLst>
              <a:ext uri="{FF2B5EF4-FFF2-40B4-BE49-F238E27FC236}">
                <a16:creationId xmlns:a16="http://schemas.microsoft.com/office/drawing/2014/main" id="{4B1C8DF0-10CD-99C4-C25A-65F46AA46F74}"/>
              </a:ext>
            </a:extLst>
          </p:cNvPr>
          <p:cNvSpPr>
            <a:spLocks noGrp="1"/>
          </p:cNvSpPr>
          <p:nvPr>
            <p:ph type="dt" sz="half" idx="10"/>
          </p:nvPr>
        </p:nvSpPr>
        <p:spPr/>
        <p:txBody>
          <a:bodyPr/>
          <a:lstStyle/>
          <a:p>
            <a:fld id="{A13E54FF-A616-4371-AA70-6A71AC82BDAA}" type="datetimeFigureOut">
              <a:rPr lang="pt-BR" smtClean="0"/>
              <a:t>06/03/2023</a:t>
            </a:fld>
            <a:endParaRPr lang="pt-BR"/>
          </a:p>
        </p:txBody>
      </p:sp>
      <p:sp>
        <p:nvSpPr>
          <p:cNvPr id="5" name="Espaço Reservado para Rodapé 4">
            <a:extLst>
              <a:ext uri="{FF2B5EF4-FFF2-40B4-BE49-F238E27FC236}">
                <a16:creationId xmlns:a16="http://schemas.microsoft.com/office/drawing/2014/main" id="{92301767-C5D2-E2F0-8C8E-9E4ACF7D0F5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ECCF8B7-3F3A-15C8-A552-552D4B18B435}"/>
              </a:ext>
            </a:extLst>
          </p:cNvPr>
          <p:cNvSpPr>
            <a:spLocks noGrp="1"/>
          </p:cNvSpPr>
          <p:nvPr>
            <p:ph type="sldNum" sz="quarter" idx="12"/>
          </p:nvPr>
        </p:nvSpPr>
        <p:spPr/>
        <p:txBody>
          <a:bodyPr/>
          <a:lstStyle/>
          <a:p>
            <a:fld id="{1F69F698-DD11-45DB-8E75-2E001B04343F}" type="slidenum">
              <a:rPr lang="pt-BR" smtClean="0"/>
              <a:t>‹nº›</a:t>
            </a:fld>
            <a:endParaRPr lang="pt-BR"/>
          </a:p>
        </p:txBody>
      </p:sp>
      <p:pic>
        <p:nvPicPr>
          <p:cNvPr id="7" name="Imagem 6">
            <a:extLst>
              <a:ext uri="{FF2B5EF4-FFF2-40B4-BE49-F238E27FC236}">
                <a16:creationId xmlns:a16="http://schemas.microsoft.com/office/drawing/2014/main" id="{5A9779E7-E428-8DD5-2556-F094A67030E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1"/>
            <a:ext cx="12192001" cy="6857999"/>
          </a:xfrm>
          <a:prstGeom prst="rect">
            <a:avLst/>
          </a:prstGeom>
        </p:spPr>
      </p:pic>
    </p:spTree>
    <p:extLst>
      <p:ext uri="{BB962C8B-B14F-4D97-AF65-F5344CB8AC3E}">
        <p14:creationId xmlns:p14="http://schemas.microsoft.com/office/powerpoint/2010/main" val="29557459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uas Partes de Conteúdo">
    <p:spTree>
      <p:nvGrpSpPr>
        <p:cNvPr id="1" name=""/>
        <p:cNvGrpSpPr/>
        <p:nvPr/>
      </p:nvGrpSpPr>
      <p:grpSpPr>
        <a:xfrm>
          <a:off x="0" y="0"/>
          <a:ext cx="0" cy="0"/>
          <a:chOff x="0" y="0"/>
          <a:chExt cx="0" cy="0"/>
        </a:xfrm>
      </p:grpSpPr>
      <p:sp>
        <p:nvSpPr>
          <p:cNvPr id="5" name="Espaço Reservado para Data 4">
            <a:extLst>
              <a:ext uri="{FF2B5EF4-FFF2-40B4-BE49-F238E27FC236}">
                <a16:creationId xmlns:a16="http://schemas.microsoft.com/office/drawing/2014/main" id="{4F2F16C4-DB80-2114-9EAA-009681646F3D}"/>
              </a:ext>
            </a:extLst>
          </p:cNvPr>
          <p:cNvSpPr>
            <a:spLocks noGrp="1"/>
          </p:cNvSpPr>
          <p:nvPr>
            <p:ph type="dt" sz="half" idx="10"/>
          </p:nvPr>
        </p:nvSpPr>
        <p:spPr/>
        <p:txBody>
          <a:bodyPr/>
          <a:lstStyle/>
          <a:p>
            <a:fld id="{A13E54FF-A616-4371-AA70-6A71AC82BDAA}" type="datetimeFigureOut">
              <a:rPr lang="pt-BR" smtClean="0"/>
              <a:t>06/03/2023</a:t>
            </a:fld>
            <a:endParaRPr lang="pt-BR"/>
          </a:p>
        </p:txBody>
      </p:sp>
      <p:sp>
        <p:nvSpPr>
          <p:cNvPr id="6" name="Espaço Reservado para Rodapé 5">
            <a:extLst>
              <a:ext uri="{FF2B5EF4-FFF2-40B4-BE49-F238E27FC236}">
                <a16:creationId xmlns:a16="http://schemas.microsoft.com/office/drawing/2014/main" id="{48EEAC77-FC57-E3A6-70AF-1AA9269228E4}"/>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1AFE7FF8-9C8C-6C79-1218-3CC10A2E75FD}"/>
              </a:ext>
            </a:extLst>
          </p:cNvPr>
          <p:cNvSpPr>
            <a:spLocks noGrp="1"/>
          </p:cNvSpPr>
          <p:nvPr>
            <p:ph type="sldNum" sz="quarter" idx="12"/>
          </p:nvPr>
        </p:nvSpPr>
        <p:spPr/>
        <p:txBody>
          <a:bodyPr/>
          <a:lstStyle/>
          <a:p>
            <a:fld id="{1F69F698-DD11-45DB-8E75-2E001B04343F}" type="slidenum">
              <a:rPr lang="pt-BR" smtClean="0"/>
              <a:t>‹nº›</a:t>
            </a:fld>
            <a:endParaRPr lang="pt-BR"/>
          </a:p>
        </p:txBody>
      </p:sp>
      <p:pic>
        <p:nvPicPr>
          <p:cNvPr id="8" name="Imagem 7">
            <a:extLst>
              <a:ext uri="{FF2B5EF4-FFF2-40B4-BE49-F238E27FC236}">
                <a16:creationId xmlns:a16="http://schemas.microsoft.com/office/drawing/2014/main" id="{D9724DE8-48B1-C7B4-3EB7-4D98FE7F030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spTree>
    <p:extLst>
      <p:ext uri="{BB962C8B-B14F-4D97-AF65-F5344CB8AC3E}">
        <p14:creationId xmlns:p14="http://schemas.microsoft.com/office/powerpoint/2010/main" val="13434150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ítulo e Conteúdo">
    <p:spTree>
      <p:nvGrpSpPr>
        <p:cNvPr id="1" name=""/>
        <p:cNvGrpSpPr/>
        <p:nvPr/>
      </p:nvGrpSpPr>
      <p:grpSpPr>
        <a:xfrm>
          <a:off x="0" y="0"/>
          <a:ext cx="0" cy="0"/>
          <a:chOff x="0" y="0"/>
          <a:chExt cx="0" cy="0"/>
        </a:xfrm>
      </p:grpSpPr>
      <p:sp>
        <p:nvSpPr>
          <p:cNvPr id="4" name="Espaço Reservado para Data 3">
            <a:extLst>
              <a:ext uri="{FF2B5EF4-FFF2-40B4-BE49-F238E27FC236}">
                <a16:creationId xmlns:a16="http://schemas.microsoft.com/office/drawing/2014/main" id="{A5A8C804-4E64-92CE-E456-9D326A732FD9}"/>
              </a:ext>
            </a:extLst>
          </p:cNvPr>
          <p:cNvSpPr>
            <a:spLocks noGrp="1"/>
          </p:cNvSpPr>
          <p:nvPr>
            <p:ph type="dt" sz="half" idx="10"/>
          </p:nvPr>
        </p:nvSpPr>
        <p:spPr/>
        <p:txBody>
          <a:bodyPr/>
          <a:lstStyle/>
          <a:p>
            <a:fld id="{A13E54FF-A616-4371-AA70-6A71AC82BDAA}" type="datetimeFigureOut">
              <a:rPr lang="pt-BR" smtClean="0"/>
              <a:t>06/03/2023</a:t>
            </a:fld>
            <a:endParaRPr lang="pt-BR"/>
          </a:p>
        </p:txBody>
      </p:sp>
      <p:sp>
        <p:nvSpPr>
          <p:cNvPr id="5" name="Espaço Reservado para Rodapé 4">
            <a:extLst>
              <a:ext uri="{FF2B5EF4-FFF2-40B4-BE49-F238E27FC236}">
                <a16:creationId xmlns:a16="http://schemas.microsoft.com/office/drawing/2014/main" id="{7D22809B-882C-6F8D-6D81-3EED93522D6C}"/>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612C5DFF-BBF4-B792-07E8-C74E63A65674}"/>
              </a:ext>
            </a:extLst>
          </p:cNvPr>
          <p:cNvSpPr>
            <a:spLocks noGrp="1"/>
          </p:cNvSpPr>
          <p:nvPr>
            <p:ph type="sldNum" sz="quarter" idx="12"/>
          </p:nvPr>
        </p:nvSpPr>
        <p:spPr/>
        <p:txBody>
          <a:bodyPr/>
          <a:lstStyle/>
          <a:p>
            <a:fld id="{1F69F698-DD11-45DB-8E75-2E001B04343F}" type="slidenum">
              <a:rPr lang="pt-BR" smtClean="0"/>
              <a:t>‹nº›</a:t>
            </a:fld>
            <a:endParaRPr lang="pt-BR"/>
          </a:p>
        </p:txBody>
      </p:sp>
      <p:pic>
        <p:nvPicPr>
          <p:cNvPr id="7" name="Imagem 6">
            <a:extLst>
              <a:ext uri="{FF2B5EF4-FFF2-40B4-BE49-F238E27FC236}">
                <a16:creationId xmlns:a16="http://schemas.microsoft.com/office/drawing/2014/main" id="{C633E43A-4EA8-C843-81C8-14C6DC6773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7704511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lide de Título">
    <p:spTree>
      <p:nvGrpSpPr>
        <p:cNvPr id="1" name=""/>
        <p:cNvGrpSpPr/>
        <p:nvPr/>
      </p:nvGrpSpPr>
      <p:grpSpPr>
        <a:xfrm>
          <a:off x="0" y="0"/>
          <a:ext cx="0" cy="0"/>
          <a:chOff x="0" y="0"/>
          <a:chExt cx="0" cy="0"/>
        </a:xfrm>
      </p:grpSpPr>
      <p:sp>
        <p:nvSpPr>
          <p:cNvPr id="4" name="Espaço Reservado para Data 3">
            <a:extLst>
              <a:ext uri="{FF2B5EF4-FFF2-40B4-BE49-F238E27FC236}">
                <a16:creationId xmlns:a16="http://schemas.microsoft.com/office/drawing/2014/main" id="{C60E56FA-7F0C-3519-4A5D-84BDA67D3003}"/>
              </a:ext>
            </a:extLst>
          </p:cNvPr>
          <p:cNvSpPr>
            <a:spLocks noGrp="1"/>
          </p:cNvSpPr>
          <p:nvPr>
            <p:ph type="dt" sz="half" idx="10"/>
          </p:nvPr>
        </p:nvSpPr>
        <p:spPr/>
        <p:txBody>
          <a:bodyPr/>
          <a:lstStyle/>
          <a:p>
            <a:fld id="{A13E54FF-A616-4371-AA70-6A71AC82BDAA}" type="datetimeFigureOut">
              <a:rPr lang="pt-BR" smtClean="0"/>
              <a:t>06/03/2023</a:t>
            </a:fld>
            <a:endParaRPr lang="pt-BR"/>
          </a:p>
        </p:txBody>
      </p:sp>
      <p:sp>
        <p:nvSpPr>
          <p:cNvPr id="5" name="Espaço Reservado para Rodapé 4">
            <a:extLst>
              <a:ext uri="{FF2B5EF4-FFF2-40B4-BE49-F238E27FC236}">
                <a16:creationId xmlns:a16="http://schemas.microsoft.com/office/drawing/2014/main" id="{4A920172-56F1-8B18-8440-858744EEC4EE}"/>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40F4AE7C-64DB-033B-0A50-E034585C5A23}"/>
              </a:ext>
            </a:extLst>
          </p:cNvPr>
          <p:cNvSpPr>
            <a:spLocks noGrp="1"/>
          </p:cNvSpPr>
          <p:nvPr>
            <p:ph type="sldNum" sz="quarter" idx="12"/>
          </p:nvPr>
        </p:nvSpPr>
        <p:spPr/>
        <p:txBody>
          <a:bodyPr/>
          <a:lstStyle/>
          <a:p>
            <a:fld id="{1F69F698-DD11-45DB-8E75-2E001B04343F}" type="slidenum">
              <a:rPr lang="pt-BR" smtClean="0"/>
              <a:t>‹nº›</a:t>
            </a:fld>
            <a:endParaRPr lang="pt-BR"/>
          </a:p>
        </p:txBody>
      </p:sp>
      <p:pic>
        <p:nvPicPr>
          <p:cNvPr id="7" name="Imagem 6">
            <a:extLst>
              <a:ext uri="{FF2B5EF4-FFF2-40B4-BE49-F238E27FC236}">
                <a16:creationId xmlns:a16="http://schemas.microsoft.com/office/drawing/2014/main" id="{357401AD-7D5F-F2BE-5121-EE5F4D28AC3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spTree>
    <p:extLst>
      <p:ext uri="{BB962C8B-B14F-4D97-AF65-F5344CB8AC3E}">
        <p14:creationId xmlns:p14="http://schemas.microsoft.com/office/powerpoint/2010/main" val="36529018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5C7A665-5BF3-7D1D-3F0C-2DF82AB990A3}"/>
              </a:ext>
            </a:extLst>
          </p:cNvPr>
          <p:cNvSpPr>
            <a:spLocks noGrp="1"/>
          </p:cNvSpPr>
          <p:nvPr>
            <p:ph type="title"/>
          </p:nvPr>
        </p:nvSpPr>
        <p:spPr>
          <a:xfrm>
            <a:off x="839726" y="365722"/>
            <a:ext cx="10515455" cy="1324661"/>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87904B9F-6083-8F05-3EE4-5CE853C81337}"/>
              </a:ext>
            </a:extLst>
          </p:cNvPr>
          <p:cNvSpPr>
            <a:spLocks noGrp="1"/>
          </p:cNvSpPr>
          <p:nvPr>
            <p:ph type="body" idx="1"/>
          </p:nvPr>
        </p:nvSpPr>
        <p:spPr>
          <a:xfrm>
            <a:off x="839726" y="1681744"/>
            <a:ext cx="5157483" cy="823593"/>
          </a:xfrm>
        </p:spPr>
        <p:txBody>
          <a:bodyPr anchor="b"/>
          <a:lstStyle>
            <a:lvl1pPr marL="0" indent="0">
              <a:buNone/>
              <a:defRPr sz="2177" b="1"/>
            </a:lvl1pPr>
            <a:lvl2pPr marL="414680" indent="0">
              <a:buNone/>
              <a:defRPr sz="1814" b="1"/>
            </a:lvl2pPr>
            <a:lvl3pPr marL="829361" indent="0">
              <a:buNone/>
              <a:defRPr sz="1633" b="1"/>
            </a:lvl3pPr>
            <a:lvl4pPr marL="1244041" indent="0">
              <a:buNone/>
              <a:defRPr sz="1451" b="1"/>
            </a:lvl4pPr>
            <a:lvl5pPr marL="1658722" indent="0">
              <a:buNone/>
              <a:defRPr sz="1451" b="1"/>
            </a:lvl5pPr>
            <a:lvl6pPr marL="2073402" indent="0">
              <a:buNone/>
              <a:defRPr sz="1451" b="1"/>
            </a:lvl6pPr>
            <a:lvl7pPr marL="2488082" indent="0">
              <a:buNone/>
              <a:defRPr sz="1451" b="1"/>
            </a:lvl7pPr>
            <a:lvl8pPr marL="2902763" indent="0">
              <a:buNone/>
              <a:defRPr sz="1451" b="1"/>
            </a:lvl8pPr>
            <a:lvl9pPr marL="3317443" indent="0">
              <a:buNone/>
              <a:defRPr sz="1451"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E08A7C79-BF12-34B2-8410-B17C2484F8AD}"/>
              </a:ext>
            </a:extLst>
          </p:cNvPr>
          <p:cNvSpPr>
            <a:spLocks noGrp="1"/>
          </p:cNvSpPr>
          <p:nvPr>
            <p:ph sz="half" idx="2"/>
          </p:nvPr>
        </p:nvSpPr>
        <p:spPr>
          <a:xfrm>
            <a:off x="839726" y="2505337"/>
            <a:ext cx="5157483" cy="3684573"/>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6B90D1F8-E199-37F8-E843-0BC5D248A1C2}"/>
              </a:ext>
            </a:extLst>
          </p:cNvPr>
          <p:cNvSpPr>
            <a:spLocks noGrp="1"/>
          </p:cNvSpPr>
          <p:nvPr>
            <p:ph type="body" sz="quarter" idx="3"/>
          </p:nvPr>
        </p:nvSpPr>
        <p:spPr>
          <a:xfrm>
            <a:off x="6171546" y="1681744"/>
            <a:ext cx="5183634" cy="823593"/>
          </a:xfrm>
        </p:spPr>
        <p:txBody>
          <a:bodyPr anchor="b"/>
          <a:lstStyle>
            <a:lvl1pPr marL="0" indent="0">
              <a:buNone/>
              <a:defRPr sz="2177" b="1"/>
            </a:lvl1pPr>
            <a:lvl2pPr marL="414680" indent="0">
              <a:buNone/>
              <a:defRPr sz="1814" b="1"/>
            </a:lvl2pPr>
            <a:lvl3pPr marL="829361" indent="0">
              <a:buNone/>
              <a:defRPr sz="1633" b="1"/>
            </a:lvl3pPr>
            <a:lvl4pPr marL="1244041" indent="0">
              <a:buNone/>
              <a:defRPr sz="1451" b="1"/>
            </a:lvl4pPr>
            <a:lvl5pPr marL="1658722" indent="0">
              <a:buNone/>
              <a:defRPr sz="1451" b="1"/>
            </a:lvl5pPr>
            <a:lvl6pPr marL="2073402" indent="0">
              <a:buNone/>
              <a:defRPr sz="1451" b="1"/>
            </a:lvl6pPr>
            <a:lvl7pPr marL="2488082" indent="0">
              <a:buNone/>
              <a:defRPr sz="1451" b="1"/>
            </a:lvl7pPr>
            <a:lvl8pPr marL="2902763" indent="0">
              <a:buNone/>
              <a:defRPr sz="1451" b="1"/>
            </a:lvl8pPr>
            <a:lvl9pPr marL="3317443" indent="0">
              <a:buNone/>
              <a:defRPr sz="1451"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2DA4C624-082E-9FDA-6281-366CB9418003}"/>
              </a:ext>
            </a:extLst>
          </p:cNvPr>
          <p:cNvSpPr>
            <a:spLocks noGrp="1"/>
          </p:cNvSpPr>
          <p:nvPr>
            <p:ph sz="quarter" idx="4"/>
          </p:nvPr>
        </p:nvSpPr>
        <p:spPr>
          <a:xfrm>
            <a:off x="6171546" y="2505337"/>
            <a:ext cx="5183634" cy="3684573"/>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867F311C-7F0E-3C18-A1B4-603258C1FA04}"/>
              </a:ext>
            </a:extLst>
          </p:cNvPr>
          <p:cNvSpPr>
            <a:spLocks noGrp="1"/>
          </p:cNvSpPr>
          <p:nvPr>
            <p:ph type="dt" sz="half" idx="10"/>
          </p:nvPr>
        </p:nvSpPr>
        <p:spPr/>
        <p:txBody>
          <a:bodyPr/>
          <a:lstStyle/>
          <a:p>
            <a:fld id="{A13E54FF-A616-4371-AA70-6A71AC82BDAA}" type="datetimeFigureOut">
              <a:rPr lang="pt-BR" smtClean="0"/>
              <a:t>06/03/2023</a:t>
            </a:fld>
            <a:endParaRPr lang="pt-BR"/>
          </a:p>
        </p:txBody>
      </p:sp>
      <p:sp>
        <p:nvSpPr>
          <p:cNvPr id="8" name="Espaço Reservado para Rodapé 7">
            <a:extLst>
              <a:ext uri="{FF2B5EF4-FFF2-40B4-BE49-F238E27FC236}">
                <a16:creationId xmlns:a16="http://schemas.microsoft.com/office/drawing/2014/main" id="{6790A1C4-C353-1A65-73A2-93E0FBF6363B}"/>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B0FAF61F-5ACA-9125-469A-6FD5375853CB}"/>
              </a:ext>
            </a:extLst>
          </p:cNvPr>
          <p:cNvSpPr>
            <a:spLocks noGrp="1"/>
          </p:cNvSpPr>
          <p:nvPr>
            <p:ph type="sldNum" sz="quarter" idx="12"/>
          </p:nvPr>
        </p:nvSpPr>
        <p:spPr/>
        <p:txBody>
          <a:bodyPr/>
          <a:lstStyle/>
          <a:p>
            <a:fld id="{1F69F698-DD11-45DB-8E75-2E001B04343F}" type="slidenum">
              <a:rPr lang="pt-BR" smtClean="0"/>
              <a:t>‹nº›</a:t>
            </a:fld>
            <a:endParaRPr lang="pt-BR"/>
          </a:p>
        </p:txBody>
      </p:sp>
    </p:spTree>
    <p:extLst>
      <p:ext uri="{BB962C8B-B14F-4D97-AF65-F5344CB8AC3E}">
        <p14:creationId xmlns:p14="http://schemas.microsoft.com/office/powerpoint/2010/main" val="7904093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BE73DF9-46E5-5A57-370F-9092553B2D3B}"/>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B03DC6F4-EB45-E054-AAC3-A0DC13AB6D4A}"/>
              </a:ext>
            </a:extLst>
          </p:cNvPr>
          <p:cNvSpPr>
            <a:spLocks noGrp="1"/>
          </p:cNvSpPr>
          <p:nvPr>
            <p:ph type="dt" sz="half" idx="10"/>
          </p:nvPr>
        </p:nvSpPr>
        <p:spPr/>
        <p:txBody>
          <a:bodyPr/>
          <a:lstStyle/>
          <a:p>
            <a:fld id="{A13E54FF-A616-4371-AA70-6A71AC82BDAA}" type="datetimeFigureOut">
              <a:rPr lang="pt-BR" smtClean="0"/>
              <a:t>06/03/2023</a:t>
            </a:fld>
            <a:endParaRPr lang="pt-BR"/>
          </a:p>
        </p:txBody>
      </p:sp>
      <p:sp>
        <p:nvSpPr>
          <p:cNvPr id="4" name="Espaço Reservado para Rodapé 3">
            <a:extLst>
              <a:ext uri="{FF2B5EF4-FFF2-40B4-BE49-F238E27FC236}">
                <a16:creationId xmlns:a16="http://schemas.microsoft.com/office/drawing/2014/main" id="{6A5ADC7C-BAE7-ACCD-F7FD-951504D636DE}"/>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65746109-DCDD-297E-64E4-476312B49B5D}"/>
              </a:ext>
            </a:extLst>
          </p:cNvPr>
          <p:cNvSpPr>
            <a:spLocks noGrp="1"/>
          </p:cNvSpPr>
          <p:nvPr>
            <p:ph type="sldNum" sz="quarter" idx="12"/>
          </p:nvPr>
        </p:nvSpPr>
        <p:spPr/>
        <p:txBody>
          <a:bodyPr/>
          <a:lstStyle/>
          <a:p>
            <a:fld id="{1F69F698-DD11-45DB-8E75-2E001B04343F}" type="slidenum">
              <a:rPr lang="pt-BR" smtClean="0"/>
              <a:t>‹nº›</a:t>
            </a:fld>
            <a:endParaRPr lang="pt-BR"/>
          </a:p>
        </p:txBody>
      </p:sp>
    </p:spTree>
    <p:extLst>
      <p:ext uri="{BB962C8B-B14F-4D97-AF65-F5344CB8AC3E}">
        <p14:creationId xmlns:p14="http://schemas.microsoft.com/office/powerpoint/2010/main" val="22817909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97EAD373-95F8-0F41-5E19-5463079C0150}"/>
              </a:ext>
            </a:extLst>
          </p:cNvPr>
          <p:cNvSpPr>
            <a:spLocks noGrp="1"/>
          </p:cNvSpPr>
          <p:nvPr>
            <p:ph type="dt" sz="half" idx="10"/>
          </p:nvPr>
        </p:nvSpPr>
        <p:spPr/>
        <p:txBody>
          <a:bodyPr/>
          <a:lstStyle/>
          <a:p>
            <a:fld id="{A13E54FF-A616-4371-AA70-6A71AC82BDAA}" type="datetimeFigureOut">
              <a:rPr lang="pt-BR" smtClean="0"/>
              <a:t>06/03/2023</a:t>
            </a:fld>
            <a:endParaRPr lang="pt-BR"/>
          </a:p>
        </p:txBody>
      </p:sp>
      <p:sp>
        <p:nvSpPr>
          <p:cNvPr id="3" name="Espaço Reservado para Rodapé 2">
            <a:extLst>
              <a:ext uri="{FF2B5EF4-FFF2-40B4-BE49-F238E27FC236}">
                <a16:creationId xmlns:a16="http://schemas.microsoft.com/office/drawing/2014/main" id="{FD78F3B7-ABF2-315D-41BF-8CFCAA9B8686}"/>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EAB62B30-F130-E27A-6656-471BC8E2B711}"/>
              </a:ext>
            </a:extLst>
          </p:cNvPr>
          <p:cNvSpPr>
            <a:spLocks noGrp="1"/>
          </p:cNvSpPr>
          <p:nvPr>
            <p:ph type="sldNum" sz="quarter" idx="12"/>
          </p:nvPr>
        </p:nvSpPr>
        <p:spPr/>
        <p:txBody>
          <a:bodyPr/>
          <a:lstStyle/>
          <a:p>
            <a:fld id="{1F69F698-DD11-45DB-8E75-2E001B04343F}" type="slidenum">
              <a:rPr lang="pt-BR" smtClean="0"/>
              <a:t>‹nº›</a:t>
            </a:fld>
            <a:endParaRPr lang="pt-BR"/>
          </a:p>
        </p:txBody>
      </p:sp>
    </p:spTree>
    <p:extLst>
      <p:ext uri="{BB962C8B-B14F-4D97-AF65-F5344CB8AC3E}">
        <p14:creationId xmlns:p14="http://schemas.microsoft.com/office/powerpoint/2010/main" val="19518872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98038A6-3E68-19D2-D51C-E6201A1659B7}"/>
              </a:ext>
            </a:extLst>
          </p:cNvPr>
          <p:cNvSpPr>
            <a:spLocks noGrp="1"/>
          </p:cNvSpPr>
          <p:nvPr>
            <p:ph type="title"/>
          </p:nvPr>
        </p:nvSpPr>
        <p:spPr>
          <a:xfrm>
            <a:off x="839726" y="457873"/>
            <a:ext cx="3932763" cy="1599672"/>
          </a:xfrm>
        </p:spPr>
        <p:txBody>
          <a:bodyPr anchor="b"/>
          <a:lstStyle>
            <a:lvl1pPr>
              <a:defRPr sz="2902"/>
            </a:lvl1pPr>
          </a:lstStyle>
          <a:p>
            <a:r>
              <a:rPr lang="pt-BR"/>
              <a:t>Clique para editar o título Mestre</a:t>
            </a:r>
          </a:p>
        </p:txBody>
      </p:sp>
      <p:sp>
        <p:nvSpPr>
          <p:cNvPr id="3" name="Espaço Reservado para Conteúdo 2">
            <a:extLst>
              <a:ext uri="{FF2B5EF4-FFF2-40B4-BE49-F238E27FC236}">
                <a16:creationId xmlns:a16="http://schemas.microsoft.com/office/drawing/2014/main" id="{7D1B5ECF-E63B-487C-46F3-5D904B6D641E}"/>
              </a:ext>
            </a:extLst>
          </p:cNvPr>
          <p:cNvSpPr>
            <a:spLocks noGrp="1"/>
          </p:cNvSpPr>
          <p:nvPr>
            <p:ph idx="1"/>
          </p:nvPr>
        </p:nvSpPr>
        <p:spPr>
          <a:xfrm>
            <a:off x="5183634" y="987736"/>
            <a:ext cx="6171546" cy="4873888"/>
          </a:xfrm>
        </p:spPr>
        <p:txBody>
          <a:bodyPr/>
          <a:lstStyle>
            <a:lvl1pPr>
              <a:defRPr sz="2902"/>
            </a:lvl1pPr>
            <a:lvl2pPr>
              <a:defRPr sz="2540"/>
            </a:lvl2pPr>
            <a:lvl3pPr>
              <a:defRPr sz="2177"/>
            </a:lvl3pPr>
            <a:lvl4pPr>
              <a:defRPr sz="1814"/>
            </a:lvl4pPr>
            <a:lvl5pPr>
              <a:defRPr sz="1814"/>
            </a:lvl5pPr>
            <a:lvl6pPr>
              <a:defRPr sz="1814"/>
            </a:lvl6pPr>
            <a:lvl7pPr>
              <a:defRPr sz="1814"/>
            </a:lvl7pPr>
            <a:lvl8pPr>
              <a:defRPr sz="1814"/>
            </a:lvl8pPr>
            <a:lvl9pPr>
              <a:defRPr sz="1814"/>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A558D311-25A0-A9B6-08AE-647563C0D670}"/>
              </a:ext>
            </a:extLst>
          </p:cNvPr>
          <p:cNvSpPr>
            <a:spLocks noGrp="1"/>
          </p:cNvSpPr>
          <p:nvPr>
            <p:ph type="body" sz="half" idx="2"/>
          </p:nvPr>
        </p:nvSpPr>
        <p:spPr>
          <a:xfrm>
            <a:off x="839726" y="2057544"/>
            <a:ext cx="3932763" cy="3811279"/>
          </a:xfrm>
        </p:spPr>
        <p:txBody>
          <a:bodyPr/>
          <a:lstStyle>
            <a:lvl1pPr marL="0" indent="0">
              <a:buNone/>
              <a:defRPr sz="1451"/>
            </a:lvl1pPr>
            <a:lvl2pPr marL="414680" indent="0">
              <a:buNone/>
              <a:defRPr sz="1270"/>
            </a:lvl2pPr>
            <a:lvl3pPr marL="829361" indent="0">
              <a:buNone/>
              <a:defRPr sz="1088"/>
            </a:lvl3pPr>
            <a:lvl4pPr marL="1244041" indent="0">
              <a:buNone/>
              <a:defRPr sz="907"/>
            </a:lvl4pPr>
            <a:lvl5pPr marL="1658722" indent="0">
              <a:buNone/>
              <a:defRPr sz="907"/>
            </a:lvl5pPr>
            <a:lvl6pPr marL="2073402" indent="0">
              <a:buNone/>
              <a:defRPr sz="907"/>
            </a:lvl6pPr>
            <a:lvl7pPr marL="2488082" indent="0">
              <a:buNone/>
              <a:defRPr sz="907"/>
            </a:lvl7pPr>
            <a:lvl8pPr marL="2902763" indent="0">
              <a:buNone/>
              <a:defRPr sz="907"/>
            </a:lvl8pPr>
            <a:lvl9pPr marL="3317443" indent="0">
              <a:buNone/>
              <a:defRPr sz="907"/>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E066F5B0-2207-5DC6-28C3-B66C94576C8F}"/>
              </a:ext>
            </a:extLst>
          </p:cNvPr>
          <p:cNvSpPr>
            <a:spLocks noGrp="1"/>
          </p:cNvSpPr>
          <p:nvPr>
            <p:ph type="dt" sz="half" idx="10"/>
          </p:nvPr>
        </p:nvSpPr>
        <p:spPr/>
        <p:txBody>
          <a:bodyPr/>
          <a:lstStyle/>
          <a:p>
            <a:fld id="{A13E54FF-A616-4371-AA70-6A71AC82BDAA}" type="datetimeFigureOut">
              <a:rPr lang="pt-BR" smtClean="0"/>
              <a:t>06/03/2023</a:t>
            </a:fld>
            <a:endParaRPr lang="pt-BR"/>
          </a:p>
        </p:txBody>
      </p:sp>
      <p:sp>
        <p:nvSpPr>
          <p:cNvPr id="6" name="Espaço Reservado para Rodapé 5">
            <a:extLst>
              <a:ext uri="{FF2B5EF4-FFF2-40B4-BE49-F238E27FC236}">
                <a16:creationId xmlns:a16="http://schemas.microsoft.com/office/drawing/2014/main" id="{3EF64DE5-D5D3-C99A-8CBE-A4D4D37D64FC}"/>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CBB946B9-FA1C-1082-6706-45C39E64C04D}"/>
              </a:ext>
            </a:extLst>
          </p:cNvPr>
          <p:cNvSpPr>
            <a:spLocks noGrp="1"/>
          </p:cNvSpPr>
          <p:nvPr>
            <p:ph type="sldNum" sz="quarter" idx="12"/>
          </p:nvPr>
        </p:nvSpPr>
        <p:spPr/>
        <p:txBody>
          <a:bodyPr/>
          <a:lstStyle/>
          <a:p>
            <a:fld id="{1F69F698-DD11-45DB-8E75-2E001B04343F}" type="slidenum">
              <a:rPr lang="pt-BR" smtClean="0"/>
              <a:t>‹nº›</a:t>
            </a:fld>
            <a:endParaRPr lang="pt-BR"/>
          </a:p>
        </p:txBody>
      </p:sp>
    </p:spTree>
    <p:extLst>
      <p:ext uri="{BB962C8B-B14F-4D97-AF65-F5344CB8AC3E}">
        <p14:creationId xmlns:p14="http://schemas.microsoft.com/office/powerpoint/2010/main" val="32474371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E18E2B3-EE9D-BC1E-6745-C13B0E4D1742}"/>
              </a:ext>
            </a:extLst>
          </p:cNvPr>
          <p:cNvSpPr>
            <a:spLocks noGrp="1"/>
          </p:cNvSpPr>
          <p:nvPr>
            <p:ph type="title"/>
          </p:nvPr>
        </p:nvSpPr>
        <p:spPr>
          <a:xfrm>
            <a:off x="839726" y="457873"/>
            <a:ext cx="3932763" cy="1599672"/>
          </a:xfrm>
        </p:spPr>
        <p:txBody>
          <a:bodyPr anchor="b"/>
          <a:lstStyle>
            <a:lvl1pPr>
              <a:defRPr sz="2902"/>
            </a:lvl1pPr>
          </a:lstStyle>
          <a:p>
            <a:r>
              <a:rPr lang="pt-BR"/>
              <a:t>Clique para editar o título Mestre</a:t>
            </a:r>
          </a:p>
        </p:txBody>
      </p:sp>
      <p:sp>
        <p:nvSpPr>
          <p:cNvPr id="3" name="Espaço Reservado para Imagem 2">
            <a:extLst>
              <a:ext uri="{FF2B5EF4-FFF2-40B4-BE49-F238E27FC236}">
                <a16:creationId xmlns:a16="http://schemas.microsoft.com/office/drawing/2014/main" id="{599F7D8C-282F-660E-8B20-74A25A46BF31}"/>
              </a:ext>
            </a:extLst>
          </p:cNvPr>
          <p:cNvSpPr>
            <a:spLocks noGrp="1"/>
          </p:cNvSpPr>
          <p:nvPr>
            <p:ph type="pic" idx="1"/>
          </p:nvPr>
        </p:nvSpPr>
        <p:spPr>
          <a:xfrm>
            <a:off x="5183634" y="987736"/>
            <a:ext cx="6171546" cy="4873888"/>
          </a:xfrm>
        </p:spPr>
        <p:txBody>
          <a:bodyPr/>
          <a:lstStyle>
            <a:lvl1pPr marL="0" indent="0">
              <a:buNone/>
              <a:defRPr sz="2902"/>
            </a:lvl1pPr>
            <a:lvl2pPr marL="414680" indent="0">
              <a:buNone/>
              <a:defRPr sz="2540"/>
            </a:lvl2pPr>
            <a:lvl3pPr marL="829361" indent="0">
              <a:buNone/>
              <a:defRPr sz="2177"/>
            </a:lvl3pPr>
            <a:lvl4pPr marL="1244041" indent="0">
              <a:buNone/>
              <a:defRPr sz="1814"/>
            </a:lvl4pPr>
            <a:lvl5pPr marL="1658722" indent="0">
              <a:buNone/>
              <a:defRPr sz="1814"/>
            </a:lvl5pPr>
            <a:lvl6pPr marL="2073402" indent="0">
              <a:buNone/>
              <a:defRPr sz="1814"/>
            </a:lvl6pPr>
            <a:lvl7pPr marL="2488082" indent="0">
              <a:buNone/>
              <a:defRPr sz="1814"/>
            </a:lvl7pPr>
            <a:lvl8pPr marL="2902763" indent="0">
              <a:buNone/>
              <a:defRPr sz="1814"/>
            </a:lvl8pPr>
            <a:lvl9pPr marL="3317443" indent="0">
              <a:buNone/>
              <a:defRPr sz="1814"/>
            </a:lvl9pPr>
          </a:lstStyle>
          <a:p>
            <a:endParaRPr lang="pt-BR"/>
          </a:p>
        </p:txBody>
      </p:sp>
      <p:sp>
        <p:nvSpPr>
          <p:cNvPr id="4" name="Espaço Reservado para Texto 3">
            <a:extLst>
              <a:ext uri="{FF2B5EF4-FFF2-40B4-BE49-F238E27FC236}">
                <a16:creationId xmlns:a16="http://schemas.microsoft.com/office/drawing/2014/main" id="{B88E18FE-803C-DA23-C53A-A71E486C0EFD}"/>
              </a:ext>
            </a:extLst>
          </p:cNvPr>
          <p:cNvSpPr>
            <a:spLocks noGrp="1"/>
          </p:cNvSpPr>
          <p:nvPr>
            <p:ph type="body" sz="half" idx="2"/>
          </p:nvPr>
        </p:nvSpPr>
        <p:spPr>
          <a:xfrm>
            <a:off x="839726" y="2057544"/>
            <a:ext cx="3932763" cy="3811279"/>
          </a:xfrm>
        </p:spPr>
        <p:txBody>
          <a:bodyPr/>
          <a:lstStyle>
            <a:lvl1pPr marL="0" indent="0">
              <a:buNone/>
              <a:defRPr sz="1451"/>
            </a:lvl1pPr>
            <a:lvl2pPr marL="414680" indent="0">
              <a:buNone/>
              <a:defRPr sz="1270"/>
            </a:lvl2pPr>
            <a:lvl3pPr marL="829361" indent="0">
              <a:buNone/>
              <a:defRPr sz="1088"/>
            </a:lvl3pPr>
            <a:lvl4pPr marL="1244041" indent="0">
              <a:buNone/>
              <a:defRPr sz="907"/>
            </a:lvl4pPr>
            <a:lvl5pPr marL="1658722" indent="0">
              <a:buNone/>
              <a:defRPr sz="907"/>
            </a:lvl5pPr>
            <a:lvl6pPr marL="2073402" indent="0">
              <a:buNone/>
              <a:defRPr sz="907"/>
            </a:lvl6pPr>
            <a:lvl7pPr marL="2488082" indent="0">
              <a:buNone/>
              <a:defRPr sz="907"/>
            </a:lvl7pPr>
            <a:lvl8pPr marL="2902763" indent="0">
              <a:buNone/>
              <a:defRPr sz="907"/>
            </a:lvl8pPr>
            <a:lvl9pPr marL="3317443" indent="0">
              <a:buNone/>
              <a:defRPr sz="907"/>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ABB6EDBA-B738-1370-CFEE-57905F59CC58}"/>
              </a:ext>
            </a:extLst>
          </p:cNvPr>
          <p:cNvSpPr>
            <a:spLocks noGrp="1"/>
          </p:cNvSpPr>
          <p:nvPr>
            <p:ph type="dt" sz="half" idx="10"/>
          </p:nvPr>
        </p:nvSpPr>
        <p:spPr/>
        <p:txBody>
          <a:bodyPr/>
          <a:lstStyle/>
          <a:p>
            <a:fld id="{A13E54FF-A616-4371-AA70-6A71AC82BDAA}" type="datetimeFigureOut">
              <a:rPr lang="pt-BR" smtClean="0"/>
              <a:t>06/03/2023</a:t>
            </a:fld>
            <a:endParaRPr lang="pt-BR"/>
          </a:p>
        </p:txBody>
      </p:sp>
      <p:sp>
        <p:nvSpPr>
          <p:cNvPr id="6" name="Espaço Reservado para Rodapé 5">
            <a:extLst>
              <a:ext uri="{FF2B5EF4-FFF2-40B4-BE49-F238E27FC236}">
                <a16:creationId xmlns:a16="http://schemas.microsoft.com/office/drawing/2014/main" id="{1CD5929A-E749-CDB2-D2A6-951DFFD0C471}"/>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39B26916-F5F7-2746-00B4-8D9719E1982D}"/>
              </a:ext>
            </a:extLst>
          </p:cNvPr>
          <p:cNvSpPr>
            <a:spLocks noGrp="1"/>
          </p:cNvSpPr>
          <p:nvPr>
            <p:ph type="sldNum" sz="quarter" idx="12"/>
          </p:nvPr>
        </p:nvSpPr>
        <p:spPr/>
        <p:txBody>
          <a:bodyPr/>
          <a:lstStyle/>
          <a:p>
            <a:fld id="{1F69F698-DD11-45DB-8E75-2E001B04343F}" type="slidenum">
              <a:rPr lang="pt-BR" smtClean="0"/>
              <a:t>‹nº›</a:t>
            </a:fld>
            <a:endParaRPr lang="pt-BR"/>
          </a:p>
        </p:txBody>
      </p:sp>
    </p:spTree>
    <p:extLst>
      <p:ext uri="{BB962C8B-B14F-4D97-AF65-F5344CB8AC3E}">
        <p14:creationId xmlns:p14="http://schemas.microsoft.com/office/powerpoint/2010/main" val="31236861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EB6DBD0-ED46-58E2-F0CC-C56DFF4B7D47}"/>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65E93934-0AFC-D587-24DC-2C38868146CD}"/>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C32844E9-F9BA-2735-1DCD-97328B3CD173}"/>
              </a:ext>
            </a:extLst>
          </p:cNvPr>
          <p:cNvSpPr>
            <a:spLocks noGrp="1"/>
          </p:cNvSpPr>
          <p:nvPr>
            <p:ph type="dt" sz="half" idx="10"/>
          </p:nvPr>
        </p:nvSpPr>
        <p:spPr/>
        <p:txBody>
          <a:bodyPr/>
          <a:lstStyle/>
          <a:p>
            <a:fld id="{A13E54FF-A616-4371-AA70-6A71AC82BDAA}" type="datetimeFigureOut">
              <a:rPr lang="pt-BR" smtClean="0"/>
              <a:t>06/03/2023</a:t>
            </a:fld>
            <a:endParaRPr lang="pt-BR"/>
          </a:p>
        </p:txBody>
      </p:sp>
      <p:sp>
        <p:nvSpPr>
          <p:cNvPr id="5" name="Espaço Reservado para Rodapé 4">
            <a:extLst>
              <a:ext uri="{FF2B5EF4-FFF2-40B4-BE49-F238E27FC236}">
                <a16:creationId xmlns:a16="http://schemas.microsoft.com/office/drawing/2014/main" id="{C4C26F10-DDE1-6926-99C1-4E3B0512B93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1BCF854E-8847-764E-1741-7B64B10AD327}"/>
              </a:ext>
            </a:extLst>
          </p:cNvPr>
          <p:cNvSpPr>
            <a:spLocks noGrp="1"/>
          </p:cNvSpPr>
          <p:nvPr>
            <p:ph type="sldNum" sz="quarter" idx="12"/>
          </p:nvPr>
        </p:nvSpPr>
        <p:spPr/>
        <p:txBody>
          <a:bodyPr/>
          <a:lstStyle/>
          <a:p>
            <a:fld id="{1F69F698-DD11-45DB-8E75-2E001B04343F}" type="slidenum">
              <a:rPr lang="pt-BR" smtClean="0"/>
              <a:t>‹nº›</a:t>
            </a:fld>
            <a:endParaRPr lang="pt-BR"/>
          </a:p>
        </p:txBody>
      </p:sp>
    </p:spTree>
    <p:extLst>
      <p:ext uri="{BB962C8B-B14F-4D97-AF65-F5344CB8AC3E}">
        <p14:creationId xmlns:p14="http://schemas.microsoft.com/office/powerpoint/2010/main" val="40709894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FFDAC549-965B-8971-6017-E828A7D7058E}"/>
              </a:ext>
            </a:extLst>
          </p:cNvPr>
          <p:cNvSpPr>
            <a:spLocks noGrp="1"/>
          </p:cNvSpPr>
          <p:nvPr>
            <p:ph type="title" orient="vert"/>
          </p:nvPr>
        </p:nvSpPr>
        <p:spPr>
          <a:xfrm>
            <a:off x="8725590" y="365721"/>
            <a:ext cx="2628138" cy="5811230"/>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29314359-DEE8-7610-2BF7-86B5BEBBCA38}"/>
              </a:ext>
            </a:extLst>
          </p:cNvPr>
          <p:cNvSpPr>
            <a:spLocks noGrp="1"/>
          </p:cNvSpPr>
          <p:nvPr>
            <p:ph type="body" orient="vert" idx="1"/>
          </p:nvPr>
        </p:nvSpPr>
        <p:spPr>
          <a:xfrm>
            <a:off x="838274" y="365721"/>
            <a:ext cx="7747847" cy="5811230"/>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08C3BAE-9BCB-ED25-F816-DA59927BCC53}"/>
              </a:ext>
            </a:extLst>
          </p:cNvPr>
          <p:cNvSpPr>
            <a:spLocks noGrp="1"/>
          </p:cNvSpPr>
          <p:nvPr>
            <p:ph type="dt" sz="half" idx="10"/>
          </p:nvPr>
        </p:nvSpPr>
        <p:spPr/>
        <p:txBody>
          <a:bodyPr/>
          <a:lstStyle/>
          <a:p>
            <a:fld id="{A13E54FF-A616-4371-AA70-6A71AC82BDAA}" type="datetimeFigureOut">
              <a:rPr lang="pt-BR" smtClean="0"/>
              <a:t>06/03/2023</a:t>
            </a:fld>
            <a:endParaRPr lang="pt-BR"/>
          </a:p>
        </p:txBody>
      </p:sp>
      <p:sp>
        <p:nvSpPr>
          <p:cNvPr id="5" name="Espaço Reservado para Rodapé 4">
            <a:extLst>
              <a:ext uri="{FF2B5EF4-FFF2-40B4-BE49-F238E27FC236}">
                <a16:creationId xmlns:a16="http://schemas.microsoft.com/office/drawing/2014/main" id="{0BBC2644-EC98-75BD-3D56-8AA07D82FAB4}"/>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A18FF23-2F07-2F04-C4B9-26C80CCA40EA}"/>
              </a:ext>
            </a:extLst>
          </p:cNvPr>
          <p:cNvSpPr>
            <a:spLocks noGrp="1"/>
          </p:cNvSpPr>
          <p:nvPr>
            <p:ph type="sldNum" sz="quarter" idx="12"/>
          </p:nvPr>
        </p:nvSpPr>
        <p:spPr/>
        <p:txBody>
          <a:bodyPr/>
          <a:lstStyle/>
          <a:p>
            <a:fld id="{1F69F698-DD11-45DB-8E75-2E001B04343F}" type="slidenum">
              <a:rPr lang="pt-BR" smtClean="0"/>
              <a:t>‹nº›</a:t>
            </a:fld>
            <a:endParaRPr lang="pt-BR"/>
          </a:p>
        </p:txBody>
      </p:sp>
    </p:spTree>
    <p:extLst>
      <p:ext uri="{BB962C8B-B14F-4D97-AF65-F5344CB8AC3E}">
        <p14:creationId xmlns:p14="http://schemas.microsoft.com/office/powerpoint/2010/main" val="40319189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8F26B0C0-C1A8-9271-9786-8CCE3A538171}"/>
              </a:ext>
            </a:extLst>
          </p:cNvPr>
          <p:cNvSpPr>
            <a:spLocks noGrp="1"/>
          </p:cNvSpPr>
          <p:nvPr>
            <p:ph type="title"/>
          </p:nvPr>
        </p:nvSpPr>
        <p:spPr>
          <a:xfrm>
            <a:off x="838273" y="365722"/>
            <a:ext cx="10515455" cy="1324661"/>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E01DF253-7687-A656-7C3F-AC34DCE46BB4}"/>
              </a:ext>
            </a:extLst>
          </p:cNvPr>
          <p:cNvSpPr>
            <a:spLocks noGrp="1"/>
          </p:cNvSpPr>
          <p:nvPr>
            <p:ph type="body" idx="1"/>
          </p:nvPr>
        </p:nvSpPr>
        <p:spPr>
          <a:xfrm>
            <a:off x="838273" y="1825729"/>
            <a:ext cx="10515455" cy="4351223"/>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4C59F886-DB48-49AE-9FFC-2B9F5BAFD57F}"/>
              </a:ext>
            </a:extLst>
          </p:cNvPr>
          <p:cNvSpPr>
            <a:spLocks noGrp="1"/>
          </p:cNvSpPr>
          <p:nvPr>
            <p:ph type="dt" sz="half" idx="2"/>
          </p:nvPr>
        </p:nvSpPr>
        <p:spPr>
          <a:xfrm>
            <a:off x="838273" y="6356933"/>
            <a:ext cx="2742909" cy="364281"/>
          </a:xfrm>
          <a:prstGeom prst="rect">
            <a:avLst/>
          </a:prstGeom>
        </p:spPr>
        <p:txBody>
          <a:bodyPr vert="horz" lIns="91440" tIns="45720" rIns="91440" bIns="45720" rtlCol="0" anchor="ctr"/>
          <a:lstStyle>
            <a:lvl1pPr algn="l">
              <a:defRPr sz="1088">
                <a:solidFill>
                  <a:schemeClr val="tx1">
                    <a:tint val="75000"/>
                  </a:schemeClr>
                </a:solidFill>
              </a:defRPr>
            </a:lvl1pPr>
          </a:lstStyle>
          <a:p>
            <a:fld id="{A13E54FF-A616-4371-AA70-6A71AC82BDAA}" type="datetimeFigureOut">
              <a:rPr lang="pt-BR" smtClean="0"/>
              <a:t>06/03/2023</a:t>
            </a:fld>
            <a:endParaRPr lang="pt-BR"/>
          </a:p>
        </p:txBody>
      </p:sp>
      <p:sp>
        <p:nvSpPr>
          <p:cNvPr id="5" name="Espaço Reservado para Rodapé 4">
            <a:extLst>
              <a:ext uri="{FF2B5EF4-FFF2-40B4-BE49-F238E27FC236}">
                <a16:creationId xmlns:a16="http://schemas.microsoft.com/office/drawing/2014/main" id="{38572176-D671-D74D-7DE0-EA44C9225EFE}"/>
              </a:ext>
            </a:extLst>
          </p:cNvPr>
          <p:cNvSpPr>
            <a:spLocks noGrp="1"/>
          </p:cNvSpPr>
          <p:nvPr>
            <p:ph type="ftr" sz="quarter" idx="3"/>
          </p:nvPr>
        </p:nvSpPr>
        <p:spPr>
          <a:xfrm>
            <a:off x="4038818" y="6356933"/>
            <a:ext cx="4114364" cy="364281"/>
          </a:xfrm>
          <a:prstGeom prst="rect">
            <a:avLst/>
          </a:prstGeom>
        </p:spPr>
        <p:txBody>
          <a:bodyPr vert="horz" lIns="91440" tIns="45720" rIns="91440" bIns="45720" rtlCol="0" anchor="ctr"/>
          <a:lstStyle>
            <a:lvl1pPr algn="ctr">
              <a:defRPr sz="1088">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000928C5-8D8B-5EBA-AD4C-C67E03CA0D64}"/>
              </a:ext>
            </a:extLst>
          </p:cNvPr>
          <p:cNvSpPr>
            <a:spLocks noGrp="1"/>
          </p:cNvSpPr>
          <p:nvPr>
            <p:ph type="sldNum" sz="quarter" idx="4"/>
          </p:nvPr>
        </p:nvSpPr>
        <p:spPr>
          <a:xfrm>
            <a:off x="8610819" y="6356933"/>
            <a:ext cx="2742909" cy="364281"/>
          </a:xfrm>
          <a:prstGeom prst="rect">
            <a:avLst/>
          </a:prstGeom>
        </p:spPr>
        <p:txBody>
          <a:bodyPr vert="horz" lIns="91440" tIns="45720" rIns="91440" bIns="45720" rtlCol="0" anchor="ctr"/>
          <a:lstStyle>
            <a:lvl1pPr algn="r">
              <a:defRPr sz="1088">
                <a:solidFill>
                  <a:schemeClr val="tx1">
                    <a:tint val="75000"/>
                  </a:schemeClr>
                </a:solidFill>
              </a:defRPr>
            </a:lvl1pPr>
          </a:lstStyle>
          <a:p>
            <a:fld id="{1F69F698-DD11-45DB-8E75-2E001B04343F}" type="slidenum">
              <a:rPr lang="pt-BR" smtClean="0"/>
              <a:t>‹nº›</a:t>
            </a:fld>
            <a:endParaRPr lang="pt-BR"/>
          </a:p>
        </p:txBody>
      </p:sp>
    </p:spTree>
    <p:extLst>
      <p:ext uri="{BB962C8B-B14F-4D97-AF65-F5344CB8AC3E}">
        <p14:creationId xmlns:p14="http://schemas.microsoft.com/office/powerpoint/2010/main" val="2538120153"/>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829361" rtl="0" eaLnBrk="1" latinLnBrk="0" hangingPunct="1">
        <a:lnSpc>
          <a:spcPct val="90000"/>
        </a:lnSpc>
        <a:spcBef>
          <a:spcPct val="0"/>
        </a:spcBef>
        <a:buNone/>
        <a:defRPr sz="3991" kern="1200">
          <a:solidFill>
            <a:schemeClr val="tx1"/>
          </a:solidFill>
          <a:latin typeface="+mj-lt"/>
          <a:ea typeface="+mj-ea"/>
          <a:cs typeface="+mj-cs"/>
        </a:defRPr>
      </a:lvl1pPr>
    </p:titleStyle>
    <p:bodyStyle>
      <a:lvl1pPr marL="207340" indent="-207340" algn="l" defTabSz="829361" rtl="0" eaLnBrk="1" latinLnBrk="0" hangingPunct="1">
        <a:lnSpc>
          <a:spcPct val="90000"/>
        </a:lnSpc>
        <a:spcBef>
          <a:spcPts val="907"/>
        </a:spcBef>
        <a:buFont typeface="Arial" panose="020B0604020202020204" pitchFamily="34" charset="0"/>
        <a:buChar char="•"/>
        <a:defRPr sz="2540" kern="1200">
          <a:solidFill>
            <a:schemeClr val="tx1"/>
          </a:solidFill>
          <a:latin typeface="+mn-lt"/>
          <a:ea typeface="+mn-ea"/>
          <a:cs typeface="+mn-cs"/>
        </a:defRPr>
      </a:lvl1pPr>
      <a:lvl2pPr marL="622021" indent="-207340" algn="l" defTabSz="829361" rtl="0" eaLnBrk="1" latinLnBrk="0" hangingPunct="1">
        <a:lnSpc>
          <a:spcPct val="90000"/>
        </a:lnSpc>
        <a:spcBef>
          <a:spcPts val="454"/>
        </a:spcBef>
        <a:buFont typeface="Arial" panose="020B0604020202020204" pitchFamily="34" charset="0"/>
        <a:buChar char="•"/>
        <a:defRPr sz="2177" kern="1200">
          <a:solidFill>
            <a:schemeClr val="tx1"/>
          </a:solidFill>
          <a:latin typeface="+mn-lt"/>
          <a:ea typeface="+mn-ea"/>
          <a:cs typeface="+mn-cs"/>
        </a:defRPr>
      </a:lvl2pPr>
      <a:lvl3pPr marL="1036701" indent="-207340" algn="l" defTabSz="829361" rtl="0" eaLnBrk="1" latinLnBrk="0" hangingPunct="1">
        <a:lnSpc>
          <a:spcPct val="90000"/>
        </a:lnSpc>
        <a:spcBef>
          <a:spcPts val="454"/>
        </a:spcBef>
        <a:buFont typeface="Arial" panose="020B0604020202020204" pitchFamily="34" charset="0"/>
        <a:buChar char="•"/>
        <a:defRPr sz="1814" kern="1200">
          <a:solidFill>
            <a:schemeClr val="tx1"/>
          </a:solidFill>
          <a:latin typeface="+mn-lt"/>
          <a:ea typeface="+mn-ea"/>
          <a:cs typeface="+mn-cs"/>
        </a:defRPr>
      </a:lvl3pPr>
      <a:lvl4pPr marL="1451381" indent="-207340" algn="l" defTabSz="829361" rtl="0" eaLnBrk="1" latinLnBrk="0" hangingPunct="1">
        <a:lnSpc>
          <a:spcPct val="90000"/>
        </a:lnSpc>
        <a:spcBef>
          <a:spcPts val="454"/>
        </a:spcBef>
        <a:buFont typeface="Arial" panose="020B0604020202020204" pitchFamily="34" charset="0"/>
        <a:buChar char="•"/>
        <a:defRPr sz="1633" kern="1200">
          <a:solidFill>
            <a:schemeClr val="tx1"/>
          </a:solidFill>
          <a:latin typeface="+mn-lt"/>
          <a:ea typeface="+mn-ea"/>
          <a:cs typeface="+mn-cs"/>
        </a:defRPr>
      </a:lvl4pPr>
      <a:lvl5pPr marL="1866062" indent="-207340" algn="l" defTabSz="829361" rtl="0" eaLnBrk="1" latinLnBrk="0" hangingPunct="1">
        <a:lnSpc>
          <a:spcPct val="90000"/>
        </a:lnSpc>
        <a:spcBef>
          <a:spcPts val="454"/>
        </a:spcBef>
        <a:buFont typeface="Arial" panose="020B0604020202020204" pitchFamily="34" charset="0"/>
        <a:buChar char="•"/>
        <a:defRPr sz="1633" kern="1200">
          <a:solidFill>
            <a:schemeClr val="tx1"/>
          </a:solidFill>
          <a:latin typeface="+mn-lt"/>
          <a:ea typeface="+mn-ea"/>
          <a:cs typeface="+mn-cs"/>
        </a:defRPr>
      </a:lvl5pPr>
      <a:lvl6pPr marL="2280742" indent="-207340" algn="l" defTabSz="829361" rtl="0" eaLnBrk="1" latinLnBrk="0" hangingPunct="1">
        <a:lnSpc>
          <a:spcPct val="90000"/>
        </a:lnSpc>
        <a:spcBef>
          <a:spcPts val="454"/>
        </a:spcBef>
        <a:buFont typeface="Arial" panose="020B0604020202020204" pitchFamily="34" charset="0"/>
        <a:buChar char="•"/>
        <a:defRPr sz="1633" kern="1200">
          <a:solidFill>
            <a:schemeClr val="tx1"/>
          </a:solidFill>
          <a:latin typeface="+mn-lt"/>
          <a:ea typeface="+mn-ea"/>
          <a:cs typeface="+mn-cs"/>
        </a:defRPr>
      </a:lvl6pPr>
      <a:lvl7pPr marL="2695423" indent="-207340" algn="l" defTabSz="829361" rtl="0" eaLnBrk="1" latinLnBrk="0" hangingPunct="1">
        <a:lnSpc>
          <a:spcPct val="90000"/>
        </a:lnSpc>
        <a:spcBef>
          <a:spcPts val="454"/>
        </a:spcBef>
        <a:buFont typeface="Arial" panose="020B0604020202020204" pitchFamily="34" charset="0"/>
        <a:buChar char="•"/>
        <a:defRPr sz="1633" kern="1200">
          <a:solidFill>
            <a:schemeClr val="tx1"/>
          </a:solidFill>
          <a:latin typeface="+mn-lt"/>
          <a:ea typeface="+mn-ea"/>
          <a:cs typeface="+mn-cs"/>
        </a:defRPr>
      </a:lvl7pPr>
      <a:lvl8pPr marL="3110103" indent="-207340" algn="l" defTabSz="829361" rtl="0" eaLnBrk="1" latinLnBrk="0" hangingPunct="1">
        <a:lnSpc>
          <a:spcPct val="90000"/>
        </a:lnSpc>
        <a:spcBef>
          <a:spcPts val="454"/>
        </a:spcBef>
        <a:buFont typeface="Arial" panose="020B0604020202020204" pitchFamily="34" charset="0"/>
        <a:buChar char="•"/>
        <a:defRPr sz="1633" kern="1200">
          <a:solidFill>
            <a:schemeClr val="tx1"/>
          </a:solidFill>
          <a:latin typeface="+mn-lt"/>
          <a:ea typeface="+mn-ea"/>
          <a:cs typeface="+mn-cs"/>
        </a:defRPr>
      </a:lvl8pPr>
      <a:lvl9pPr marL="3524783" indent="-207340" algn="l" defTabSz="829361" rtl="0" eaLnBrk="1" latinLnBrk="0" hangingPunct="1">
        <a:lnSpc>
          <a:spcPct val="90000"/>
        </a:lnSpc>
        <a:spcBef>
          <a:spcPts val="454"/>
        </a:spcBef>
        <a:buFont typeface="Arial" panose="020B0604020202020204" pitchFamily="34" charset="0"/>
        <a:buChar char="•"/>
        <a:defRPr sz="1633" kern="1200">
          <a:solidFill>
            <a:schemeClr val="tx1"/>
          </a:solidFill>
          <a:latin typeface="+mn-lt"/>
          <a:ea typeface="+mn-ea"/>
          <a:cs typeface="+mn-cs"/>
        </a:defRPr>
      </a:lvl9pPr>
    </p:bodyStyle>
    <p:otherStyle>
      <a:defPPr>
        <a:defRPr lang="pt-BR"/>
      </a:defPPr>
      <a:lvl1pPr marL="0" algn="l" defTabSz="829361" rtl="0" eaLnBrk="1" latinLnBrk="0" hangingPunct="1">
        <a:defRPr sz="1633" kern="1200">
          <a:solidFill>
            <a:schemeClr val="tx1"/>
          </a:solidFill>
          <a:latin typeface="+mn-lt"/>
          <a:ea typeface="+mn-ea"/>
          <a:cs typeface="+mn-cs"/>
        </a:defRPr>
      </a:lvl1pPr>
      <a:lvl2pPr marL="414680" algn="l" defTabSz="829361" rtl="0" eaLnBrk="1" latinLnBrk="0" hangingPunct="1">
        <a:defRPr sz="1633" kern="1200">
          <a:solidFill>
            <a:schemeClr val="tx1"/>
          </a:solidFill>
          <a:latin typeface="+mn-lt"/>
          <a:ea typeface="+mn-ea"/>
          <a:cs typeface="+mn-cs"/>
        </a:defRPr>
      </a:lvl2pPr>
      <a:lvl3pPr marL="829361" algn="l" defTabSz="829361" rtl="0" eaLnBrk="1" latinLnBrk="0" hangingPunct="1">
        <a:defRPr sz="1633" kern="1200">
          <a:solidFill>
            <a:schemeClr val="tx1"/>
          </a:solidFill>
          <a:latin typeface="+mn-lt"/>
          <a:ea typeface="+mn-ea"/>
          <a:cs typeface="+mn-cs"/>
        </a:defRPr>
      </a:lvl3pPr>
      <a:lvl4pPr marL="1244041" algn="l" defTabSz="829361" rtl="0" eaLnBrk="1" latinLnBrk="0" hangingPunct="1">
        <a:defRPr sz="1633" kern="1200">
          <a:solidFill>
            <a:schemeClr val="tx1"/>
          </a:solidFill>
          <a:latin typeface="+mn-lt"/>
          <a:ea typeface="+mn-ea"/>
          <a:cs typeface="+mn-cs"/>
        </a:defRPr>
      </a:lvl4pPr>
      <a:lvl5pPr marL="1658722" algn="l" defTabSz="829361" rtl="0" eaLnBrk="1" latinLnBrk="0" hangingPunct="1">
        <a:defRPr sz="1633" kern="1200">
          <a:solidFill>
            <a:schemeClr val="tx1"/>
          </a:solidFill>
          <a:latin typeface="+mn-lt"/>
          <a:ea typeface="+mn-ea"/>
          <a:cs typeface="+mn-cs"/>
        </a:defRPr>
      </a:lvl5pPr>
      <a:lvl6pPr marL="2073402" algn="l" defTabSz="829361" rtl="0" eaLnBrk="1" latinLnBrk="0" hangingPunct="1">
        <a:defRPr sz="1633" kern="1200">
          <a:solidFill>
            <a:schemeClr val="tx1"/>
          </a:solidFill>
          <a:latin typeface="+mn-lt"/>
          <a:ea typeface="+mn-ea"/>
          <a:cs typeface="+mn-cs"/>
        </a:defRPr>
      </a:lvl6pPr>
      <a:lvl7pPr marL="2488082" algn="l" defTabSz="829361" rtl="0" eaLnBrk="1" latinLnBrk="0" hangingPunct="1">
        <a:defRPr sz="1633" kern="1200">
          <a:solidFill>
            <a:schemeClr val="tx1"/>
          </a:solidFill>
          <a:latin typeface="+mn-lt"/>
          <a:ea typeface="+mn-ea"/>
          <a:cs typeface="+mn-cs"/>
        </a:defRPr>
      </a:lvl7pPr>
      <a:lvl8pPr marL="2902763" algn="l" defTabSz="829361" rtl="0" eaLnBrk="1" latinLnBrk="0" hangingPunct="1">
        <a:defRPr sz="1633" kern="1200">
          <a:solidFill>
            <a:schemeClr val="tx1"/>
          </a:solidFill>
          <a:latin typeface="+mn-lt"/>
          <a:ea typeface="+mn-ea"/>
          <a:cs typeface="+mn-cs"/>
        </a:defRPr>
      </a:lvl8pPr>
      <a:lvl9pPr marL="3317443" algn="l" defTabSz="829361" rtl="0" eaLnBrk="1" latinLnBrk="0" hangingPunct="1">
        <a:defRPr sz="163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9663BCC9-AED8-411E-B4B2-191442254114}"/>
              </a:ext>
            </a:extLst>
          </p:cNvPr>
          <p:cNvSpPr>
            <a:spLocks noGrp="1"/>
          </p:cNvSpPr>
          <p:nvPr>
            <p:ph type="ctrTitle" idx="4294967295"/>
          </p:nvPr>
        </p:nvSpPr>
        <p:spPr>
          <a:xfrm>
            <a:off x="0" y="2210936"/>
            <a:ext cx="5218113" cy="3043451"/>
          </a:xfrm>
        </p:spPr>
        <p:txBody>
          <a:bodyPr anchor="ctr">
            <a:normAutofit fontScale="90000"/>
          </a:bodyPr>
          <a:lstStyle/>
          <a:p>
            <a:pPr algn="ctr">
              <a:defRPr/>
            </a:pPr>
            <a:r>
              <a:rPr lang="pt-BR" sz="2700" b="1" dirty="0">
                <a:solidFill>
                  <a:srgbClr val="555555"/>
                </a:solidFill>
                <a:latin typeface="Nexa Light" panose="02000000000000000000" pitchFamily="50" charset="0"/>
              </a:rPr>
              <a:t>ABC SHOES INDÚSTRIA E COMÉRCIO DE CALÇADOS LTDA</a:t>
            </a:r>
            <a:br>
              <a:rPr lang="pt-BR" sz="2400" dirty="0">
                <a:solidFill>
                  <a:srgbClr val="555555"/>
                </a:solidFill>
                <a:latin typeface="Nexa Light" panose="02000000000000000000" pitchFamily="50" charset="0"/>
              </a:rPr>
            </a:br>
            <a:br>
              <a:rPr lang="pt-BR" altLang="pt-BR" sz="2400" dirty="0">
                <a:solidFill>
                  <a:srgbClr val="555555"/>
                </a:solidFill>
                <a:latin typeface="Nexa Light" panose="02000000000000000000" pitchFamily="50" charset="0"/>
              </a:rPr>
            </a:br>
            <a:br>
              <a:rPr lang="pt-BR" altLang="pt-BR" sz="2400" dirty="0">
                <a:solidFill>
                  <a:srgbClr val="555555"/>
                </a:solidFill>
                <a:latin typeface="Nexa Light" panose="02000000000000000000" pitchFamily="50" charset="0"/>
              </a:rPr>
            </a:br>
            <a:br>
              <a:rPr lang="pt-BR" sz="1800" dirty="0">
                <a:solidFill>
                  <a:srgbClr val="555555"/>
                </a:solidFill>
                <a:latin typeface="Nexa Light" panose="02000000000000000000" pitchFamily="50" charset="0"/>
              </a:rPr>
            </a:br>
            <a:r>
              <a:rPr lang="pt-BR" sz="1800" dirty="0">
                <a:solidFill>
                  <a:srgbClr val="555555"/>
                </a:solidFill>
                <a:latin typeface="Nexa Light" panose="02000000000000000000" pitchFamily="50" charset="0"/>
              </a:rPr>
              <a:t>RECUPERAÇÃO JUDICIAL</a:t>
            </a:r>
            <a:br>
              <a:rPr lang="pt-BR" sz="1800" dirty="0">
                <a:solidFill>
                  <a:srgbClr val="555555"/>
                </a:solidFill>
                <a:latin typeface="Nexa Light" panose="02000000000000000000" pitchFamily="50" charset="0"/>
              </a:rPr>
            </a:br>
            <a:r>
              <a:rPr lang="pt-BR" sz="1800" dirty="0">
                <a:solidFill>
                  <a:srgbClr val="555555"/>
                </a:solidFill>
                <a:latin typeface="Nexa Light" panose="02000000000000000000" pitchFamily="50" charset="0"/>
              </a:rPr>
              <a:t>Nº </a:t>
            </a:r>
            <a:r>
              <a:rPr lang="pt-BR" sz="1800" b="1" dirty="0">
                <a:solidFill>
                  <a:srgbClr val="555555"/>
                </a:solidFill>
                <a:latin typeface="Nexa Light" panose="02000000000000000000" pitchFamily="50" charset="0"/>
              </a:rPr>
              <a:t>5002939-32.2020.8.24.0062</a:t>
            </a:r>
            <a:br>
              <a:rPr lang="pt-BR" sz="1600" b="1" dirty="0">
                <a:solidFill>
                  <a:srgbClr val="555555"/>
                </a:solidFill>
                <a:latin typeface="Nexa Light" panose="02000000000000000000" pitchFamily="50" charset="0"/>
              </a:rPr>
            </a:br>
            <a:br>
              <a:rPr lang="pt-BR" sz="1800" dirty="0">
                <a:solidFill>
                  <a:srgbClr val="555555"/>
                </a:solidFill>
                <a:latin typeface="Nexa Light" panose="02000000000000000000" pitchFamily="50" charset="0"/>
              </a:rPr>
            </a:br>
            <a:endParaRPr lang="pt-BR" altLang="pt-BR" sz="1800" b="1" dirty="0">
              <a:solidFill>
                <a:srgbClr val="555555"/>
              </a:solidFill>
              <a:latin typeface="Nexa Light" panose="02000000000000000000" pitchFamily="50" charset="0"/>
            </a:endParaRPr>
          </a:p>
        </p:txBody>
      </p:sp>
      <p:sp>
        <p:nvSpPr>
          <p:cNvPr id="5" name="Subtítulo 2">
            <a:extLst>
              <a:ext uri="{FF2B5EF4-FFF2-40B4-BE49-F238E27FC236}">
                <a16:creationId xmlns:a16="http://schemas.microsoft.com/office/drawing/2014/main" id="{7AC649F2-7F51-47B6-9B87-9A946D0082E1}"/>
              </a:ext>
            </a:extLst>
          </p:cNvPr>
          <p:cNvSpPr>
            <a:spLocks noGrp="1"/>
          </p:cNvSpPr>
          <p:nvPr>
            <p:ph type="subTitle" idx="4294967295"/>
          </p:nvPr>
        </p:nvSpPr>
        <p:spPr>
          <a:xfrm>
            <a:off x="191069" y="5847118"/>
            <a:ext cx="4610100" cy="744751"/>
          </a:xfrm>
        </p:spPr>
        <p:txBody>
          <a:bodyPr>
            <a:normAutofit fontScale="77500" lnSpcReduction="20000"/>
          </a:bodyPr>
          <a:lstStyle/>
          <a:p>
            <a:pPr marL="0" indent="0" algn="ctr">
              <a:buNone/>
            </a:pPr>
            <a:r>
              <a:rPr lang="pt-BR" sz="1600" dirty="0">
                <a:solidFill>
                  <a:srgbClr val="555555"/>
                </a:solidFill>
                <a:latin typeface="Nexa Light" panose="02000000000000000000" pitchFamily="50" charset="0"/>
              </a:rPr>
              <a:t>15° RELATÓRIO DE INCIDENTE,</a:t>
            </a:r>
          </a:p>
          <a:p>
            <a:pPr marL="0" indent="0" algn="ctr">
              <a:buNone/>
            </a:pPr>
            <a:r>
              <a:rPr lang="pt-BR" sz="1600" dirty="0">
                <a:solidFill>
                  <a:srgbClr val="555555"/>
                </a:solidFill>
                <a:latin typeface="Nexa Light" panose="02000000000000000000" pitchFamily="50" charset="0"/>
              </a:rPr>
              <a:t>COMPETÊNCIA DEZEMBRO DE 2022</a:t>
            </a:r>
          </a:p>
          <a:p>
            <a:pPr marL="0" indent="0" algn="ctr">
              <a:buNone/>
            </a:pPr>
            <a:r>
              <a:rPr lang="pt-BR" sz="1600" dirty="0">
                <a:solidFill>
                  <a:srgbClr val="555555"/>
                </a:solidFill>
                <a:latin typeface="Nexa Light" panose="02000000000000000000" pitchFamily="50" charset="0"/>
              </a:rPr>
              <a:t>APRESENTADO EM MARÇO DE 2023</a:t>
            </a:r>
          </a:p>
        </p:txBody>
      </p:sp>
    </p:spTree>
    <p:extLst>
      <p:ext uri="{BB962C8B-B14F-4D97-AF65-F5344CB8AC3E}">
        <p14:creationId xmlns:p14="http://schemas.microsoft.com/office/powerpoint/2010/main" val="1711929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b="-13000"/>
          </a:stretch>
        </a:blipFill>
        <a:effectLst/>
      </p:bgPr>
    </p:bg>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FEC23AAD-9AE9-4CC8-805E-24C442F44417}"/>
              </a:ext>
            </a:extLst>
          </p:cNvPr>
          <p:cNvSpPr txBox="1">
            <a:spLocks/>
          </p:cNvSpPr>
          <p:nvPr/>
        </p:nvSpPr>
        <p:spPr>
          <a:xfrm>
            <a:off x="284586" y="0"/>
            <a:ext cx="10515600" cy="42308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2200" b="1" dirty="0">
                <a:solidFill>
                  <a:schemeClr val="bg1"/>
                </a:solidFill>
                <a:latin typeface="Nexa Light" panose="02000000000000000000" pitchFamily="50" charset="0"/>
              </a:rPr>
              <a:t>INTRODUÇÃO</a:t>
            </a:r>
          </a:p>
        </p:txBody>
      </p:sp>
      <p:sp>
        <p:nvSpPr>
          <p:cNvPr id="5" name="CaixaDeTexto 4">
            <a:extLst>
              <a:ext uri="{FF2B5EF4-FFF2-40B4-BE49-F238E27FC236}">
                <a16:creationId xmlns:a16="http://schemas.microsoft.com/office/drawing/2014/main" id="{364A66B3-BA53-4A80-9E56-384AABF93086}"/>
              </a:ext>
            </a:extLst>
          </p:cNvPr>
          <p:cNvSpPr txBox="1"/>
          <p:nvPr/>
        </p:nvSpPr>
        <p:spPr>
          <a:xfrm>
            <a:off x="284586" y="1757131"/>
            <a:ext cx="11437296" cy="3108543"/>
          </a:xfrm>
          <a:prstGeom prst="rect">
            <a:avLst/>
          </a:prstGeom>
          <a:noFill/>
        </p:spPr>
        <p:txBody>
          <a:bodyPr wrap="square">
            <a:spAutoFit/>
          </a:bodyPr>
          <a:lstStyle/>
          <a:p>
            <a:pPr algn="just"/>
            <a:r>
              <a:rPr lang="pt-BR" sz="1400" dirty="0">
                <a:solidFill>
                  <a:srgbClr val="555555"/>
                </a:solidFill>
                <a:latin typeface="Nexa Light" panose="02000000000000000000" pitchFamily="50" charset="0"/>
              </a:rPr>
              <a:t>O presente relatório tem como fundamento o disposto no artigo 22, inciso II, alínea “a”, da Lei n.º 11.101/2005, que estabelece que compete ao Administrador Judicial a fiscalização das atividades do devedor e o cumprimento do plano de recuperação judicial.</a:t>
            </a:r>
          </a:p>
          <a:p>
            <a:pPr algn="just"/>
            <a:endParaRPr lang="pt-BR" sz="1400" dirty="0">
              <a:solidFill>
                <a:srgbClr val="555555"/>
              </a:solidFill>
              <a:latin typeface="Nexa Light" panose="02000000000000000000" pitchFamily="50" charset="0"/>
            </a:endParaRPr>
          </a:p>
          <a:p>
            <a:pPr algn="just"/>
            <a:r>
              <a:rPr lang="pt-BR" sz="1400" dirty="0">
                <a:solidFill>
                  <a:srgbClr val="555555"/>
                </a:solidFill>
                <a:latin typeface="Nexa Light" panose="02000000000000000000" pitchFamily="50" charset="0"/>
              </a:rPr>
              <a:t>As informações apresentadas também são objeto de demonstração nos Relatórios Mensais de Atividade (“RMA”) do devedor, porém, de forma sintetizada.</a:t>
            </a:r>
          </a:p>
          <a:p>
            <a:pPr algn="just"/>
            <a:endParaRPr lang="pt-BR" sz="1400" dirty="0">
              <a:solidFill>
                <a:srgbClr val="555555"/>
              </a:solidFill>
              <a:latin typeface="Nexa Light" panose="02000000000000000000" pitchFamily="50" charset="0"/>
            </a:endParaRPr>
          </a:p>
          <a:p>
            <a:pPr algn="just"/>
            <a:r>
              <a:rPr lang="pt-BR" sz="1400" dirty="0">
                <a:solidFill>
                  <a:srgbClr val="555555"/>
                </a:solidFill>
                <a:latin typeface="Nexa Light" panose="02000000000000000000" pitchFamily="50" charset="0"/>
              </a:rPr>
              <a:t>O objetivo deste relatório é reunir as informações referentes ao plano de recuperação judicial homologado das empresas ABC </a:t>
            </a:r>
            <a:r>
              <a:rPr lang="pt-BR" sz="1400" dirty="0" err="1">
                <a:solidFill>
                  <a:srgbClr val="555555"/>
                </a:solidFill>
                <a:latin typeface="Nexa Light" panose="02000000000000000000" pitchFamily="50" charset="0"/>
              </a:rPr>
              <a:t>Shoes</a:t>
            </a:r>
            <a:r>
              <a:rPr lang="pt-BR" sz="1400" dirty="0">
                <a:solidFill>
                  <a:srgbClr val="555555"/>
                </a:solidFill>
                <a:latin typeface="Nexa Light" panose="02000000000000000000" pitchFamily="50" charset="0"/>
              </a:rPr>
              <a:t> Indústria e Comércio de Calçados LTDA, que já está em fase de cumprimento, facilitando o acesso a todos os interessados.</a:t>
            </a:r>
          </a:p>
          <a:p>
            <a:pPr algn="just"/>
            <a:endParaRPr lang="pt-BR" sz="1400" dirty="0">
              <a:solidFill>
                <a:srgbClr val="555555"/>
              </a:solidFill>
              <a:latin typeface="Nexa Light" panose="02000000000000000000" pitchFamily="50" charset="0"/>
            </a:endParaRPr>
          </a:p>
          <a:p>
            <a:pPr algn="just"/>
            <a:r>
              <a:rPr lang="pt-BR" sz="1400" dirty="0">
                <a:solidFill>
                  <a:srgbClr val="555555"/>
                </a:solidFill>
                <a:latin typeface="Nexa Light" panose="02000000000000000000" pitchFamily="50" charset="0"/>
              </a:rPr>
              <a:t>O presente relatório vai subdividido entre cronograma processual, premissas do plano de recuperação judicial e prestação de contas dos pagamentos, visando facilitar o acesso do Juízo, Ministério Público, credores e interessados às informações relativas ao cumprimento das obrigações avençadas.</a:t>
            </a:r>
          </a:p>
          <a:p>
            <a:pPr algn="just"/>
            <a:endParaRPr lang="pt-BR" sz="1400" dirty="0">
              <a:solidFill>
                <a:srgbClr val="555555"/>
              </a:solidFill>
              <a:latin typeface="Abadi" panose="020B0604020104020204" pitchFamily="34" charset="0"/>
            </a:endParaRPr>
          </a:p>
          <a:p>
            <a:pPr algn="just"/>
            <a:endParaRPr lang="pt-BR" sz="1400" b="1" u="sng" dirty="0">
              <a:solidFill>
                <a:srgbClr val="555555"/>
              </a:solidFill>
              <a:latin typeface="Abadi" panose="020B0604020104020204" pitchFamily="34" charset="0"/>
            </a:endParaRPr>
          </a:p>
        </p:txBody>
      </p:sp>
    </p:spTree>
    <p:extLst>
      <p:ext uri="{BB962C8B-B14F-4D97-AF65-F5344CB8AC3E}">
        <p14:creationId xmlns:p14="http://schemas.microsoft.com/office/powerpoint/2010/main" val="42880030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b="-13000"/>
          </a:stretch>
        </a:blipFill>
        <a:effectLst/>
      </p:bgPr>
    </p:bg>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1111F061-7747-46AE-9EA8-4FCAD46FA6EA}"/>
              </a:ext>
            </a:extLst>
          </p:cNvPr>
          <p:cNvSpPr>
            <a:spLocks noGrp="1"/>
          </p:cNvSpPr>
          <p:nvPr>
            <p:ph type="title" idx="4294967295"/>
          </p:nvPr>
        </p:nvSpPr>
        <p:spPr>
          <a:xfrm>
            <a:off x="474315" y="0"/>
            <a:ext cx="10515600" cy="409433"/>
          </a:xfrm>
        </p:spPr>
        <p:txBody>
          <a:bodyPr>
            <a:normAutofit/>
          </a:bodyPr>
          <a:lstStyle/>
          <a:p>
            <a:r>
              <a:rPr lang="pt-BR" sz="2200" b="1" dirty="0">
                <a:solidFill>
                  <a:schemeClr val="bg1"/>
                </a:solidFill>
                <a:latin typeface="Nexa Light" panose="02000000000000000000" pitchFamily="50" charset="0"/>
              </a:rPr>
              <a:t>SUMÁRIO</a:t>
            </a:r>
          </a:p>
        </p:txBody>
      </p:sp>
      <p:sp>
        <p:nvSpPr>
          <p:cNvPr id="5" name="Espaço Reservado para Texto 2">
            <a:extLst>
              <a:ext uri="{FF2B5EF4-FFF2-40B4-BE49-F238E27FC236}">
                <a16:creationId xmlns:a16="http://schemas.microsoft.com/office/drawing/2014/main" id="{B968510F-FF2D-4B97-8976-D656102CB7FD}"/>
              </a:ext>
            </a:extLst>
          </p:cNvPr>
          <p:cNvSpPr txBox="1">
            <a:spLocks/>
          </p:cNvSpPr>
          <p:nvPr/>
        </p:nvSpPr>
        <p:spPr>
          <a:xfrm>
            <a:off x="474315" y="1078173"/>
            <a:ext cx="8181383" cy="5779826"/>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84511" indent="-584511">
              <a:spcBef>
                <a:spcPts val="2000"/>
              </a:spcBef>
              <a:buFont typeface="Arial" panose="020B0604020202020204" pitchFamily="34" charset="0"/>
              <a:buAutoNum type="arabicPeriod"/>
            </a:pPr>
            <a:r>
              <a:rPr lang="pt-BR" sz="1400" b="1" dirty="0">
                <a:solidFill>
                  <a:srgbClr val="555555"/>
                </a:solidFill>
                <a:latin typeface="Nexa Light" panose="02000000000000000000" pitchFamily="50" charset="0"/>
              </a:rPr>
              <a:t>CRONOGRAMA PROCESSUAL</a:t>
            </a:r>
          </a:p>
          <a:p>
            <a:pPr marL="584511" indent="-584511">
              <a:spcBef>
                <a:spcPts val="2000"/>
              </a:spcBef>
              <a:buFont typeface="Arial" panose="020B0604020202020204" pitchFamily="34" charset="0"/>
              <a:buAutoNum type="arabicPeriod"/>
            </a:pPr>
            <a:r>
              <a:rPr lang="pt-BR" sz="1400" b="1" dirty="0">
                <a:solidFill>
                  <a:srgbClr val="555555"/>
                </a:solidFill>
                <a:latin typeface="Nexa Light" panose="02000000000000000000" pitchFamily="50" charset="0"/>
              </a:rPr>
              <a:t>PREMISSAS DO PLANO DE RECUPERAÇÃO JUDICIAL</a:t>
            </a:r>
          </a:p>
          <a:p>
            <a:pPr marL="1333885" lvl="1" indent="-584511">
              <a:spcBef>
                <a:spcPts val="1000"/>
              </a:spcBef>
              <a:buFont typeface="Arial" panose="020B0604020202020204" pitchFamily="34" charset="0"/>
              <a:buAutoNum type="arabicPeriod"/>
            </a:pPr>
            <a:r>
              <a:rPr lang="pt-BR" sz="1400" b="1" dirty="0">
                <a:solidFill>
                  <a:srgbClr val="555555"/>
                </a:solidFill>
                <a:latin typeface="Nexa Light" panose="02000000000000000000" pitchFamily="50" charset="0"/>
              </a:rPr>
              <a:t>Meios de Recuperação</a:t>
            </a:r>
          </a:p>
          <a:p>
            <a:pPr marL="1333885" lvl="1" indent="-584511">
              <a:spcBef>
                <a:spcPts val="1000"/>
              </a:spcBef>
              <a:buFont typeface="Arial" panose="020B0604020202020204" pitchFamily="34" charset="0"/>
              <a:buAutoNum type="arabicPeriod"/>
            </a:pPr>
            <a:r>
              <a:rPr lang="pt-BR" sz="1400" b="1" dirty="0">
                <a:solidFill>
                  <a:srgbClr val="555555"/>
                </a:solidFill>
                <a:latin typeface="Nexa Light" panose="02000000000000000000" pitchFamily="50" charset="0"/>
              </a:rPr>
              <a:t>Proposta de pagamento</a:t>
            </a:r>
          </a:p>
          <a:p>
            <a:pPr marL="584511" indent="-584511">
              <a:spcBef>
                <a:spcPts val="2000"/>
              </a:spcBef>
              <a:buFont typeface="Arial" panose="020B0604020202020204" pitchFamily="34" charset="0"/>
              <a:buAutoNum type="arabicPeriod"/>
            </a:pPr>
            <a:r>
              <a:rPr lang="pt-BR" sz="1400" b="1" dirty="0">
                <a:solidFill>
                  <a:srgbClr val="555555"/>
                </a:solidFill>
                <a:latin typeface="Nexa Light" panose="02000000000000000000" pitchFamily="50" charset="0"/>
              </a:rPr>
              <a:t>PRESTAÇÃO DE CONTAS DOS PAGAMENTOS</a:t>
            </a:r>
          </a:p>
          <a:p>
            <a:pPr marL="1333885" lvl="1" indent="-584511">
              <a:spcBef>
                <a:spcPts val="1000"/>
              </a:spcBef>
              <a:buFont typeface="Arial" panose="020B0604020202020204" pitchFamily="34" charset="0"/>
              <a:buAutoNum type="arabicPeriod"/>
            </a:pPr>
            <a:r>
              <a:rPr lang="pt-BR" sz="1400" b="1" dirty="0">
                <a:solidFill>
                  <a:srgbClr val="555555"/>
                </a:solidFill>
                <a:latin typeface="Nexa Light" panose="02000000000000000000" pitchFamily="50" charset="0"/>
              </a:rPr>
              <a:t>Resumo do Cumprimento</a:t>
            </a:r>
          </a:p>
          <a:p>
            <a:pPr marL="1333885" lvl="1" indent="-584511">
              <a:spcBef>
                <a:spcPts val="1000"/>
              </a:spcBef>
              <a:buFont typeface="Arial" panose="020B0604020202020204" pitchFamily="34" charset="0"/>
              <a:buAutoNum type="arabicPeriod"/>
            </a:pPr>
            <a:r>
              <a:rPr lang="pt-BR" sz="1400" b="1" dirty="0">
                <a:solidFill>
                  <a:srgbClr val="555555"/>
                </a:solidFill>
                <a:latin typeface="Nexa Light" panose="02000000000000000000" pitchFamily="50" charset="0"/>
              </a:rPr>
              <a:t>Classe I -  Trabalhista</a:t>
            </a:r>
          </a:p>
          <a:p>
            <a:pPr marL="1333885" lvl="1" indent="-584511">
              <a:spcBef>
                <a:spcPts val="1000"/>
              </a:spcBef>
              <a:buFont typeface="Arial" panose="020B0604020202020204" pitchFamily="34" charset="0"/>
              <a:buAutoNum type="arabicPeriod"/>
            </a:pPr>
            <a:r>
              <a:rPr lang="pt-BR" sz="1400" b="1" dirty="0">
                <a:solidFill>
                  <a:srgbClr val="555555"/>
                </a:solidFill>
                <a:latin typeface="Nexa Light" panose="02000000000000000000" pitchFamily="50" charset="0"/>
              </a:rPr>
              <a:t>Classe II – Garantia Real</a:t>
            </a:r>
          </a:p>
          <a:p>
            <a:pPr marL="1333885" lvl="1" indent="-584511">
              <a:spcBef>
                <a:spcPts val="1000"/>
              </a:spcBef>
              <a:buFont typeface="Arial" panose="020B0604020202020204" pitchFamily="34" charset="0"/>
              <a:buAutoNum type="arabicPeriod"/>
            </a:pPr>
            <a:r>
              <a:rPr lang="pt-BR" sz="1400" b="1" dirty="0">
                <a:solidFill>
                  <a:srgbClr val="555555"/>
                </a:solidFill>
                <a:latin typeface="Nexa Light" panose="02000000000000000000" pitchFamily="50" charset="0"/>
              </a:rPr>
              <a:t>Classe II – Quirografários</a:t>
            </a:r>
          </a:p>
          <a:p>
            <a:pPr marL="1333885" lvl="1" indent="-584511">
              <a:spcBef>
                <a:spcPts val="1000"/>
              </a:spcBef>
              <a:buFont typeface="Arial" panose="020B0604020202020204" pitchFamily="34" charset="0"/>
              <a:buAutoNum type="arabicPeriod"/>
            </a:pPr>
            <a:r>
              <a:rPr lang="pt-BR" sz="1400" b="1" dirty="0">
                <a:solidFill>
                  <a:srgbClr val="555555"/>
                </a:solidFill>
                <a:latin typeface="Nexa Light" panose="02000000000000000000" pitchFamily="50" charset="0"/>
              </a:rPr>
              <a:t>Classe IV – ME e </a:t>
            </a:r>
            <a:r>
              <a:rPr lang="pt-BR" sz="1400" b="1" dirty="0" err="1">
                <a:solidFill>
                  <a:srgbClr val="555555"/>
                </a:solidFill>
                <a:latin typeface="Nexa Light" panose="02000000000000000000" pitchFamily="50" charset="0"/>
              </a:rPr>
              <a:t>EPP’s</a:t>
            </a:r>
            <a:endParaRPr lang="pt-BR" sz="1400" b="1" dirty="0">
              <a:solidFill>
                <a:srgbClr val="555555"/>
              </a:solidFill>
              <a:latin typeface="Nexa Light" panose="02000000000000000000" pitchFamily="50" charset="0"/>
            </a:endParaRPr>
          </a:p>
          <a:p>
            <a:pPr marL="1333885" lvl="1" indent="-584511">
              <a:spcBef>
                <a:spcPts val="1000"/>
              </a:spcBef>
              <a:buFont typeface="Arial" panose="020B0604020202020204" pitchFamily="34" charset="0"/>
              <a:buAutoNum type="arabicPeriod"/>
            </a:pPr>
            <a:endParaRPr lang="pt-BR" sz="1400" b="1" dirty="0">
              <a:solidFill>
                <a:schemeClr val="bg2">
                  <a:lumMod val="75000"/>
                </a:schemeClr>
              </a:solidFill>
              <a:latin typeface="Abadi" panose="020B0604020104020204" pitchFamily="34" charset="0"/>
            </a:endParaRPr>
          </a:p>
        </p:txBody>
      </p:sp>
    </p:spTree>
    <p:extLst>
      <p:ext uri="{BB962C8B-B14F-4D97-AF65-F5344CB8AC3E}">
        <p14:creationId xmlns:p14="http://schemas.microsoft.com/office/powerpoint/2010/main" val="6557683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b="-13000"/>
          </a:stretch>
        </a:blipFill>
        <a:effectLst/>
      </p:bgPr>
    </p:bg>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D97151AF-C2BC-473C-8102-5EA2FD17EFCC}"/>
              </a:ext>
            </a:extLst>
          </p:cNvPr>
          <p:cNvSpPr>
            <a:spLocks noGrp="1"/>
          </p:cNvSpPr>
          <p:nvPr>
            <p:ph type="title" idx="4294967295"/>
          </p:nvPr>
        </p:nvSpPr>
        <p:spPr>
          <a:xfrm>
            <a:off x="160759" y="0"/>
            <a:ext cx="10515600" cy="395785"/>
          </a:xfrm>
        </p:spPr>
        <p:txBody>
          <a:bodyPr>
            <a:normAutofit fontScale="90000"/>
          </a:bodyPr>
          <a:lstStyle/>
          <a:p>
            <a:r>
              <a:rPr lang="pt-BR" sz="2200" b="1" dirty="0">
                <a:solidFill>
                  <a:schemeClr val="bg1"/>
                </a:solidFill>
                <a:latin typeface="Nexa Light" panose="02000000000000000000" pitchFamily="50" charset="0"/>
              </a:rPr>
              <a:t>1. CRONOGRAMA PROCESSUAL</a:t>
            </a:r>
          </a:p>
        </p:txBody>
      </p:sp>
      <p:graphicFrame>
        <p:nvGraphicFramePr>
          <p:cNvPr id="5" name="Tabela 4">
            <a:extLst>
              <a:ext uri="{FF2B5EF4-FFF2-40B4-BE49-F238E27FC236}">
                <a16:creationId xmlns:a16="http://schemas.microsoft.com/office/drawing/2014/main" id="{7D5C1686-01DF-4A31-A452-E89938C78A6B}"/>
              </a:ext>
            </a:extLst>
          </p:cNvPr>
          <p:cNvGraphicFramePr>
            <a:graphicFrameLocks noGrp="1"/>
          </p:cNvGraphicFramePr>
          <p:nvPr>
            <p:extLst>
              <p:ext uri="{D42A27DB-BD31-4B8C-83A1-F6EECF244321}">
                <p14:modId xmlns:p14="http://schemas.microsoft.com/office/powerpoint/2010/main" val="3782676608"/>
              </p:ext>
            </p:extLst>
          </p:nvPr>
        </p:nvGraphicFramePr>
        <p:xfrm>
          <a:off x="160759" y="828202"/>
          <a:ext cx="6035325" cy="4860864"/>
        </p:xfrm>
        <a:graphic>
          <a:graphicData uri="http://schemas.openxmlformats.org/drawingml/2006/table">
            <a:tbl>
              <a:tblPr/>
              <a:tblGrid>
                <a:gridCol w="905272">
                  <a:extLst>
                    <a:ext uri="{9D8B030D-6E8A-4147-A177-3AD203B41FA5}">
                      <a16:colId xmlns:a16="http://schemas.microsoft.com/office/drawing/2014/main" val="20000"/>
                    </a:ext>
                  </a:extLst>
                </a:gridCol>
                <a:gridCol w="3795518">
                  <a:extLst>
                    <a:ext uri="{9D8B030D-6E8A-4147-A177-3AD203B41FA5}">
                      <a16:colId xmlns:a16="http://schemas.microsoft.com/office/drawing/2014/main" val="20001"/>
                    </a:ext>
                  </a:extLst>
                </a:gridCol>
                <a:gridCol w="1334535">
                  <a:extLst>
                    <a:ext uri="{9D8B030D-6E8A-4147-A177-3AD203B41FA5}">
                      <a16:colId xmlns:a16="http://schemas.microsoft.com/office/drawing/2014/main" val="20002"/>
                    </a:ext>
                  </a:extLst>
                </a:gridCol>
              </a:tblGrid>
              <a:tr h="298336">
                <a:tc>
                  <a:txBody>
                    <a:bodyPr/>
                    <a:lstStyle/>
                    <a:p>
                      <a:pPr algn="ctr" fontAlgn="ctr"/>
                      <a:r>
                        <a:rPr lang="pt-BR" sz="1150" b="1" i="0" u="none" strike="noStrike" dirty="0">
                          <a:solidFill>
                            <a:srgbClr val="B58B2B"/>
                          </a:solidFill>
                          <a:effectLst/>
                          <a:latin typeface="Nexa Light" panose="02000000000000000000" pitchFamily="50" charset="0"/>
                        </a:rPr>
                        <a:t>Data</a:t>
                      </a:r>
                    </a:p>
                  </a:txBody>
                  <a:tcPr marL="10408" marR="10408" marT="10408" marB="0" anchor="ctr">
                    <a:lnL>
                      <a:noFill/>
                    </a:lnL>
                    <a:lnR>
                      <a:noFill/>
                    </a:lnR>
                    <a:lnT>
                      <a:noFill/>
                    </a:lnT>
                    <a:lnB>
                      <a:noFill/>
                    </a:lnB>
                    <a:solidFill>
                      <a:srgbClr val="000000"/>
                    </a:solidFill>
                  </a:tcPr>
                </a:tc>
                <a:tc>
                  <a:txBody>
                    <a:bodyPr/>
                    <a:lstStyle/>
                    <a:p>
                      <a:pPr algn="ctr" fontAlgn="ctr"/>
                      <a:r>
                        <a:rPr lang="pt-BR" sz="1150" b="1" i="0" u="none" strike="noStrike" dirty="0">
                          <a:solidFill>
                            <a:srgbClr val="B58B2B"/>
                          </a:solidFill>
                          <a:effectLst/>
                          <a:latin typeface="Nexa Light" panose="02000000000000000000" pitchFamily="50" charset="0"/>
                        </a:rPr>
                        <a:t>Evento</a:t>
                      </a:r>
                    </a:p>
                  </a:txBody>
                  <a:tcPr marL="10408" marR="10408" marT="10408" marB="0" anchor="ctr">
                    <a:lnL>
                      <a:noFill/>
                    </a:lnL>
                    <a:lnR>
                      <a:noFill/>
                    </a:lnR>
                    <a:lnT>
                      <a:noFill/>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pt-BR" sz="1150" b="1" i="0" u="none" strike="noStrike" dirty="0">
                          <a:solidFill>
                            <a:srgbClr val="B58B2B"/>
                          </a:solidFill>
                          <a:effectLst/>
                          <a:latin typeface="Nexa Light" panose="02000000000000000000" pitchFamily="50" charset="0"/>
                        </a:rPr>
                        <a:t>Lei 11.101/05</a:t>
                      </a:r>
                    </a:p>
                  </a:txBody>
                  <a:tcPr marL="10408" marR="10408" marT="10408" marB="0" anchor="ctr">
                    <a:lnL>
                      <a:noFill/>
                    </a:lnL>
                    <a:lnR>
                      <a:noFill/>
                    </a:lnR>
                    <a:lnT>
                      <a:noFill/>
                    </a:lnT>
                    <a:lnB w="6350" cap="flat" cmpd="sng" algn="ctr">
                      <a:solidFill>
                        <a:srgbClr val="000000"/>
                      </a:solidFill>
                      <a:prstDash val="solid"/>
                      <a:round/>
                      <a:headEnd type="none" w="med" len="med"/>
                      <a:tailEnd type="none" w="med" len="med"/>
                    </a:lnB>
                    <a:solidFill>
                      <a:srgbClr val="000000"/>
                    </a:solidFill>
                  </a:tcPr>
                </a:tc>
                <a:extLst>
                  <a:ext uri="{0D108BD9-81ED-4DB2-BD59-A6C34878D82A}">
                    <a16:rowId xmlns:a16="http://schemas.microsoft.com/office/drawing/2014/main" val="10000"/>
                  </a:ext>
                </a:extLst>
              </a:tr>
              <a:tr h="512428">
                <a:tc>
                  <a:txBody>
                    <a:bodyPr/>
                    <a:lstStyle/>
                    <a:p>
                      <a:pPr algn="ctr" fontAlgn="ctr"/>
                      <a:r>
                        <a:rPr lang="pt-BR" sz="1050" b="1" i="0" u="none" strike="noStrike" dirty="0">
                          <a:solidFill>
                            <a:srgbClr val="555555"/>
                          </a:solidFill>
                          <a:effectLst/>
                          <a:latin typeface="Nexa Light" panose="02000000000000000000" pitchFamily="50" charset="0"/>
                        </a:rPr>
                        <a:t>22/09/2020</a:t>
                      </a:r>
                    </a:p>
                  </a:txBody>
                  <a:tcPr marL="10408" marR="10408" marT="10408" marB="0" anchor="ctr">
                    <a:lnL>
                      <a:noFill/>
                    </a:lnL>
                    <a:lnR>
                      <a:noFill/>
                    </a:lnR>
                    <a:lnT>
                      <a:noFill/>
                    </a:lnT>
                    <a:lnB w="6350" cap="flat" cmpd="sng" algn="ctr">
                      <a:solidFill>
                        <a:srgbClr val="FFFFFF"/>
                      </a:solidFill>
                      <a:prstDash val="solid"/>
                      <a:round/>
                      <a:headEnd type="none" w="med" len="med"/>
                      <a:tailEnd type="none" w="med" len="med"/>
                    </a:lnB>
                    <a:solidFill>
                      <a:srgbClr val="B48A20"/>
                    </a:solidFill>
                  </a:tcPr>
                </a:tc>
                <a:tc>
                  <a:txBody>
                    <a:bodyPr/>
                    <a:lstStyle/>
                    <a:p>
                      <a:pPr algn="l" fontAlgn="ctr"/>
                      <a:r>
                        <a:rPr lang="pt-BR" sz="1150" b="0" i="0" u="none" strike="noStrike" dirty="0">
                          <a:solidFill>
                            <a:srgbClr val="555555"/>
                          </a:solidFill>
                          <a:effectLst/>
                          <a:latin typeface="Nexa Light" panose="02000000000000000000" pitchFamily="50" charset="0"/>
                        </a:rPr>
                        <a:t>Ajuizamento do Pedido de Recuperação</a:t>
                      </a:r>
                    </a:p>
                  </a:txBody>
                  <a:tcPr marL="10408" marR="10408" marT="1040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50" b="0" i="0" u="none" strike="noStrike" dirty="0">
                          <a:solidFill>
                            <a:srgbClr val="555555"/>
                          </a:solidFill>
                          <a:effectLst/>
                          <a:latin typeface="Nexa Light" panose="02000000000000000000" pitchFamily="50" charset="0"/>
                        </a:rPr>
                        <a:t> </a:t>
                      </a:r>
                    </a:p>
                  </a:txBody>
                  <a:tcPr marL="10408" marR="10408" marT="1040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518247">
                <a:tc>
                  <a:txBody>
                    <a:bodyPr/>
                    <a:lstStyle/>
                    <a:p>
                      <a:pPr algn="ctr" fontAlgn="ctr"/>
                      <a:r>
                        <a:rPr lang="pt-BR" sz="1050" b="1" i="0" u="none" strike="noStrike" kern="1200" dirty="0">
                          <a:solidFill>
                            <a:srgbClr val="555555"/>
                          </a:solidFill>
                          <a:effectLst/>
                          <a:latin typeface="Nexa Light" panose="02000000000000000000" pitchFamily="50" charset="0"/>
                          <a:ea typeface="+mn-ea"/>
                          <a:cs typeface="+mn-cs"/>
                        </a:rPr>
                        <a:t> 08/10/2020</a:t>
                      </a:r>
                    </a:p>
                  </a:txBody>
                  <a:tcPr marL="10408" marR="10408" marT="10408"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48A20"/>
                    </a:solidFill>
                  </a:tcPr>
                </a:tc>
                <a:tc>
                  <a:txBody>
                    <a:bodyPr/>
                    <a:lstStyle/>
                    <a:p>
                      <a:pPr algn="l" fontAlgn="ctr"/>
                      <a:r>
                        <a:rPr lang="pt-BR" sz="1150" b="0" i="0" u="none" strike="noStrike" dirty="0">
                          <a:solidFill>
                            <a:srgbClr val="555555"/>
                          </a:solidFill>
                          <a:effectLst/>
                          <a:latin typeface="Nexa Light" panose="02000000000000000000" pitchFamily="50" charset="0"/>
                        </a:rPr>
                        <a:t>Deferimento do Processamento da Recuperação.</a:t>
                      </a:r>
                    </a:p>
                  </a:txBody>
                  <a:tcPr marL="10408" marR="10408" marT="1040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50" b="0" i="0" u="none" strike="noStrike" dirty="0">
                          <a:solidFill>
                            <a:srgbClr val="555555"/>
                          </a:solidFill>
                          <a:effectLst/>
                          <a:latin typeface="Nexa Light" panose="02000000000000000000" pitchFamily="50" charset="0"/>
                        </a:rPr>
                        <a:t>art. 52, inciso I, II, III, IV e V e § 1º</a:t>
                      </a:r>
                    </a:p>
                  </a:txBody>
                  <a:tcPr marL="10408" marR="10408" marT="1040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508000">
                <a:tc>
                  <a:txBody>
                    <a:bodyPr/>
                    <a:lstStyle/>
                    <a:p>
                      <a:pPr algn="ctr" fontAlgn="ctr"/>
                      <a:r>
                        <a:rPr lang="pt-BR" sz="1050" b="1" i="0" u="none" strike="noStrike" kern="1200" dirty="0">
                          <a:solidFill>
                            <a:srgbClr val="555555"/>
                          </a:solidFill>
                          <a:effectLst/>
                          <a:latin typeface="Nexa Light" panose="02000000000000000000" pitchFamily="50" charset="0"/>
                          <a:ea typeface="+mn-ea"/>
                          <a:cs typeface="+mn-cs"/>
                        </a:rPr>
                        <a:t>12/11/2020</a:t>
                      </a:r>
                    </a:p>
                  </a:txBody>
                  <a:tcPr marL="10408" marR="10408" marT="10408"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48A20"/>
                    </a:solidFill>
                  </a:tcPr>
                </a:tc>
                <a:tc>
                  <a:txBody>
                    <a:bodyPr/>
                    <a:lstStyle/>
                    <a:p>
                      <a:pPr algn="l" fontAlgn="ctr"/>
                      <a:r>
                        <a:rPr lang="pt-BR" sz="1150" b="0" i="0" u="none" strike="noStrike" dirty="0">
                          <a:solidFill>
                            <a:srgbClr val="555555"/>
                          </a:solidFill>
                          <a:effectLst/>
                          <a:latin typeface="Nexa Light" panose="02000000000000000000" pitchFamily="50" charset="0"/>
                        </a:rPr>
                        <a:t>Publicação do deferimento no D.O. </a:t>
                      </a:r>
                    </a:p>
                  </a:txBody>
                  <a:tcPr marL="10408" marR="10408" marT="1040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50" b="0" i="0" u="none" strike="noStrike" dirty="0">
                          <a:solidFill>
                            <a:srgbClr val="555555"/>
                          </a:solidFill>
                          <a:effectLst/>
                          <a:latin typeface="Nexa Light" panose="02000000000000000000" pitchFamily="50" charset="0"/>
                        </a:rPr>
                        <a:t> </a:t>
                      </a:r>
                    </a:p>
                  </a:txBody>
                  <a:tcPr marL="10408" marR="10408" marT="1040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464457">
                <a:tc>
                  <a:txBody>
                    <a:bodyPr/>
                    <a:lstStyle/>
                    <a:p>
                      <a:pPr algn="ctr" fontAlgn="ctr"/>
                      <a:r>
                        <a:rPr lang="pt-BR" sz="1050" b="1" i="0" u="none" strike="noStrike" dirty="0">
                          <a:solidFill>
                            <a:srgbClr val="555555"/>
                          </a:solidFill>
                          <a:effectLst/>
                          <a:latin typeface="Nexa Light" panose="02000000000000000000" pitchFamily="50" charset="0"/>
                        </a:rPr>
                        <a:t>12/11/2020</a:t>
                      </a:r>
                    </a:p>
                  </a:txBody>
                  <a:tcPr marL="10408" marR="10408" marT="10408"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48A20"/>
                    </a:solidFill>
                  </a:tcPr>
                </a:tc>
                <a:tc>
                  <a:txBody>
                    <a:bodyPr/>
                    <a:lstStyle/>
                    <a:p>
                      <a:pPr algn="l" fontAlgn="ctr"/>
                      <a:r>
                        <a:rPr lang="pt-BR" sz="1150" b="0" i="0" u="none" strike="noStrike" dirty="0">
                          <a:solidFill>
                            <a:srgbClr val="555555"/>
                          </a:solidFill>
                          <a:effectLst/>
                          <a:latin typeface="Nexa Light" panose="02000000000000000000" pitchFamily="50" charset="0"/>
                        </a:rPr>
                        <a:t>Publicação do 1º Edital pelo devedor.</a:t>
                      </a:r>
                    </a:p>
                  </a:txBody>
                  <a:tcPr marL="10408" marR="10408" marT="1040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50" b="0" i="0" u="none" strike="noStrike" dirty="0">
                          <a:solidFill>
                            <a:srgbClr val="555555"/>
                          </a:solidFill>
                          <a:effectLst/>
                          <a:latin typeface="Nexa Light" panose="02000000000000000000" pitchFamily="50" charset="0"/>
                        </a:rPr>
                        <a:t>art. 52, § 1º</a:t>
                      </a:r>
                    </a:p>
                  </a:txBody>
                  <a:tcPr marL="10408" marR="10408" marT="1040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531902">
                <a:tc>
                  <a:txBody>
                    <a:bodyPr/>
                    <a:lstStyle/>
                    <a:p>
                      <a:pPr algn="ctr" fontAlgn="ctr"/>
                      <a:r>
                        <a:rPr lang="pt-BR" sz="1050" b="1" i="0" u="none" strike="noStrike" dirty="0">
                          <a:solidFill>
                            <a:srgbClr val="555555"/>
                          </a:solidFill>
                          <a:effectLst/>
                          <a:latin typeface="Nexa Light" panose="02000000000000000000" pitchFamily="50" charset="0"/>
                        </a:rPr>
                        <a:t>03/12/2020</a:t>
                      </a:r>
                    </a:p>
                  </a:txBody>
                  <a:tcPr marL="10408" marR="10408" marT="10408"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48A20"/>
                    </a:solidFill>
                  </a:tcPr>
                </a:tc>
                <a:tc>
                  <a:txBody>
                    <a:bodyPr/>
                    <a:lstStyle/>
                    <a:p>
                      <a:pPr algn="l" fontAlgn="ctr"/>
                      <a:r>
                        <a:rPr lang="pt-BR" sz="1150" b="0" i="0" u="none" strike="noStrike" dirty="0">
                          <a:solidFill>
                            <a:srgbClr val="555555"/>
                          </a:solidFill>
                          <a:effectLst/>
                          <a:latin typeface="Nexa Light" panose="02000000000000000000" pitchFamily="50" charset="0"/>
                        </a:rPr>
                        <a:t>Fim do prazo para apresentar habilitações e divergências ao AJ (15 dias da publicação do 1º Edital)</a:t>
                      </a:r>
                    </a:p>
                  </a:txBody>
                  <a:tcPr marL="10408" marR="10408" marT="1040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50" b="0" i="0" u="none" strike="noStrike" dirty="0">
                          <a:solidFill>
                            <a:srgbClr val="555555"/>
                          </a:solidFill>
                          <a:effectLst/>
                          <a:latin typeface="Nexa Light" panose="02000000000000000000" pitchFamily="50" charset="0"/>
                        </a:rPr>
                        <a:t>art. 7°, § 1º</a:t>
                      </a:r>
                    </a:p>
                  </a:txBody>
                  <a:tcPr marL="10408" marR="10408" marT="1040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527641">
                <a:tc>
                  <a:txBody>
                    <a:bodyPr/>
                    <a:lstStyle/>
                    <a:p>
                      <a:pPr algn="ctr" fontAlgn="ctr"/>
                      <a:r>
                        <a:rPr lang="pt-BR" sz="1050" b="1" i="0" u="none" strike="noStrike" dirty="0">
                          <a:solidFill>
                            <a:srgbClr val="555555"/>
                          </a:solidFill>
                          <a:effectLst/>
                          <a:latin typeface="Nexa Light" panose="02000000000000000000" pitchFamily="50" charset="0"/>
                        </a:rPr>
                        <a:t>25/01/2020</a:t>
                      </a:r>
                    </a:p>
                  </a:txBody>
                  <a:tcPr marL="10408" marR="10408" marT="10408"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48A20"/>
                    </a:solidFill>
                  </a:tcPr>
                </a:tc>
                <a:tc>
                  <a:txBody>
                    <a:bodyPr/>
                    <a:lstStyle/>
                    <a:p>
                      <a:pPr algn="l" fontAlgn="ctr"/>
                      <a:r>
                        <a:rPr lang="pt-BR" sz="1150" b="0" i="0" u="none" strike="noStrike" dirty="0">
                          <a:solidFill>
                            <a:srgbClr val="555555"/>
                          </a:solidFill>
                          <a:effectLst/>
                          <a:latin typeface="Nexa Light" panose="02000000000000000000" pitchFamily="50" charset="0"/>
                        </a:rPr>
                        <a:t>Fim do prazo</a:t>
                      </a:r>
                      <a:r>
                        <a:rPr lang="pt-BR" sz="1150" b="0" i="0" u="none" strike="noStrike" baseline="0" dirty="0">
                          <a:solidFill>
                            <a:srgbClr val="555555"/>
                          </a:solidFill>
                          <a:effectLst/>
                          <a:latin typeface="Nexa Light" panose="02000000000000000000" pitchFamily="50" charset="0"/>
                        </a:rPr>
                        <a:t> para a</a:t>
                      </a:r>
                      <a:r>
                        <a:rPr lang="pt-BR" sz="1150" b="0" i="0" u="none" strike="noStrike" dirty="0">
                          <a:solidFill>
                            <a:srgbClr val="555555"/>
                          </a:solidFill>
                          <a:effectLst/>
                          <a:latin typeface="Nexa Light" panose="02000000000000000000" pitchFamily="50" charset="0"/>
                        </a:rPr>
                        <a:t>presentação do Plano de Recuperação ao Juízo (60 dias após publicação do deferimento da recuperação)</a:t>
                      </a:r>
                    </a:p>
                  </a:txBody>
                  <a:tcPr marL="10408" marR="10408" marT="1040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50" b="0" i="0" u="none" strike="noStrike" dirty="0">
                          <a:solidFill>
                            <a:srgbClr val="555555"/>
                          </a:solidFill>
                          <a:effectLst/>
                          <a:latin typeface="Nexa Light" panose="02000000000000000000" pitchFamily="50" charset="0"/>
                        </a:rPr>
                        <a:t>art. 53</a:t>
                      </a:r>
                    </a:p>
                  </a:txBody>
                  <a:tcPr marL="10408" marR="10408" marT="1040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522515">
                <a:tc>
                  <a:txBody>
                    <a:bodyPr/>
                    <a:lstStyle/>
                    <a:p>
                      <a:pPr algn="ctr" fontAlgn="ctr"/>
                      <a:r>
                        <a:rPr lang="pt-BR" sz="1050" b="1" i="0" u="none" strike="noStrike" dirty="0">
                          <a:solidFill>
                            <a:srgbClr val="555555"/>
                          </a:solidFill>
                          <a:effectLst/>
                          <a:latin typeface="Nexa Light" panose="02000000000000000000" pitchFamily="50" charset="0"/>
                        </a:rPr>
                        <a:t>01/02/2021</a:t>
                      </a:r>
                    </a:p>
                  </a:txBody>
                  <a:tcPr marL="10408" marR="10408" marT="10408"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48A20"/>
                    </a:solidFill>
                  </a:tcPr>
                </a:tc>
                <a:tc>
                  <a:txBody>
                    <a:bodyPr/>
                    <a:lstStyle/>
                    <a:p>
                      <a:pPr algn="l" fontAlgn="ctr"/>
                      <a:r>
                        <a:rPr lang="pt-BR" sz="1150" b="0" i="0" u="none" strike="noStrike" dirty="0">
                          <a:solidFill>
                            <a:srgbClr val="555555"/>
                          </a:solidFill>
                          <a:effectLst/>
                          <a:latin typeface="Nexa Light" panose="02000000000000000000" pitchFamily="50" charset="0"/>
                        </a:rPr>
                        <a:t>Publicação de aviso sobre o recebimento do PRJ no D.O.</a:t>
                      </a:r>
                    </a:p>
                  </a:txBody>
                  <a:tcPr marL="10408" marR="10408" marT="1040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50" b="0" i="0" u="none" strike="noStrike" dirty="0">
                          <a:solidFill>
                            <a:srgbClr val="555555"/>
                          </a:solidFill>
                          <a:effectLst/>
                          <a:latin typeface="Nexa Light" panose="02000000000000000000" pitchFamily="50" charset="0"/>
                        </a:rPr>
                        <a:t>art. 53, § Único</a:t>
                      </a:r>
                    </a:p>
                  </a:txBody>
                  <a:tcPr marL="10408" marR="10408" marT="1040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531941">
                <a:tc>
                  <a:txBody>
                    <a:bodyPr/>
                    <a:lstStyle/>
                    <a:p>
                      <a:pPr algn="ctr" fontAlgn="ctr"/>
                      <a:r>
                        <a:rPr lang="pt-BR" sz="1050" b="1" i="0" u="none" strike="noStrike" dirty="0">
                          <a:solidFill>
                            <a:srgbClr val="555555"/>
                          </a:solidFill>
                          <a:effectLst/>
                          <a:latin typeface="Nexa Light" panose="02000000000000000000" pitchFamily="50" charset="0"/>
                        </a:rPr>
                        <a:t>03/03/2021 </a:t>
                      </a:r>
                    </a:p>
                  </a:txBody>
                  <a:tcPr marL="10408" marR="10408" marT="10408"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48A20"/>
                    </a:solidFill>
                  </a:tcPr>
                </a:tc>
                <a:tc>
                  <a:txBody>
                    <a:bodyPr/>
                    <a:lstStyle/>
                    <a:p>
                      <a:pPr algn="l" fontAlgn="ctr"/>
                      <a:r>
                        <a:rPr lang="pt-BR" sz="1150" b="0" i="0" u="none" strike="noStrike" dirty="0">
                          <a:solidFill>
                            <a:srgbClr val="555555"/>
                          </a:solidFill>
                          <a:effectLst/>
                          <a:latin typeface="Nexa Light" panose="02000000000000000000" pitchFamily="50" charset="0"/>
                        </a:rPr>
                        <a:t>Fim do prazo para apresentar objeções ao PRJ</a:t>
                      </a:r>
                    </a:p>
                  </a:txBody>
                  <a:tcPr marL="10408" marR="10408" marT="1040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50" b="0" i="0" u="none" strike="noStrike" dirty="0">
                          <a:solidFill>
                            <a:srgbClr val="555555"/>
                          </a:solidFill>
                          <a:effectLst/>
                          <a:latin typeface="Nexa Light" panose="02000000000000000000" pitchFamily="50" charset="0"/>
                        </a:rPr>
                        <a:t>art. 53, § Único e art. 55, § Único</a:t>
                      </a:r>
                    </a:p>
                  </a:txBody>
                  <a:tcPr marL="10408" marR="10408" marT="1040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436850">
                <a:tc>
                  <a:txBody>
                    <a:bodyPr/>
                    <a:lstStyle/>
                    <a:p>
                      <a:pPr algn="ctr" fontAlgn="ctr"/>
                      <a:r>
                        <a:rPr lang="pt-BR" sz="1050" b="1" i="0" u="none" strike="noStrike" dirty="0">
                          <a:solidFill>
                            <a:srgbClr val="555555"/>
                          </a:solidFill>
                          <a:effectLst/>
                          <a:latin typeface="Nexa Light" panose="02000000000000000000" pitchFamily="50" charset="0"/>
                        </a:rPr>
                        <a:t>22/01/2021</a:t>
                      </a:r>
                    </a:p>
                  </a:txBody>
                  <a:tcPr marL="10408" marR="10408" marT="10408"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48A20"/>
                    </a:solidFill>
                  </a:tcPr>
                </a:tc>
                <a:tc>
                  <a:txBody>
                    <a:bodyPr/>
                    <a:lstStyle/>
                    <a:p>
                      <a:pPr algn="l" fontAlgn="ctr"/>
                      <a:r>
                        <a:rPr lang="pt-BR" sz="1150" b="0" i="0" u="none" strike="noStrike" dirty="0">
                          <a:solidFill>
                            <a:srgbClr val="555555"/>
                          </a:solidFill>
                          <a:effectLst/>
                          <a:latin typeface="Nexa Light" panose="02000000000000000000" pitchFamily="50" charset="0"/>
                        </a:rPr>
                        <a:t>Publicação do Edital pelo AJ - 2º Edital</a:t>
                      </a:r>
                    </a:p>
                  </a:txBody>
                  <a:tcPr marL="10408" marR="10408" marT="1040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50" b="0" i="0" u="none" strike="noStrike" dirty="0">
                          <a:solidFill>
                            <a:srgbClr val="555555"/>
                          </a:solidFill>
                          <a:effectLst/>
                          <a:latin typeface="Nexa Light" panose="02000000000000000000" pitchFamily="50" charset="0"/>
                        </a:rPr>
                        <a:t>art. 7º, § 2º</a:t>
                      </a:r>
                    </a:p>
                  </a:txBody>
                  <a:tcPr marL="10408" marR="10408" marT="1040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bl>
          </a:graphicData>
        </a:graphic>
      </p:graphicFrame>
      <p:graphicFrame>
        <p:nvGraphicFramePr>
          <p:cNvPr id="6" name="Tabela 5">
            <a:extLst>
              <a:ext uri="{FF2B5EF4-FFF2-40B4-BE49-F238E27FC236}">
                <a16:creationId xmlns:a16="http://schemas.microsoft.com/office/drawing/2014/main" id="{7F2C3546-D63A-4A79-BB1E-304B0F0D49B9}"/>
              </a:ext>
            </a:extLst>
          </p:cNvPr>
          <p:cNvGraphicFramePr>
            <a:graphicFrameLocks noGrp="1"/>
          </p:cNvGraphicFramePr>
          <p:nvPr>
            <p:extLst>
              <p:ext uri="{D42A27DB-BD31-4B8C-83A1-F6EECF244321}">
                <p14:modId xmlns:p14="http://schemas.microsoft.com/office/powerpoint/2010/main" val="861265807"/>
              </p:ext>
            </p:extLst>
          </p:nvPr>
        </p:nvGraphicFramePr>
        <p:xfrm>
          <a:off x="6196084" y="828202"/>
          <a:ext cx="5835158" cy="4968170"/>
        </p:xfrm>
        <a:graphic>
          <a:graphicData uri="http://schemas.openxmlformats.org/drawingml/2006/table">
            <a:tbl>
              <a:tblPr/>
              <a:tblGrid>
                <a:gridCol w="863117">
                  <a:extLst>
                    <a:ext uri="{9D8B030D-6E8A-4147-A177-3AD203B41FA5}">
                      <a16:colId xmlns:a16="http://schemas.microsoft.com/office/drawing/2014/main" val="20000"/>
                    </a:ext>
                  </a:extLst>
                </a:gridCol>
                <a:gridCol w="3938732">
                  <a:extLst>
                    <a:ext uri="{9D8B030D-6E8A-4147-A177-3AD203B41FA5}">
                      <a16:colId xmlns:a16="http://schemas.microsoft.com/office/drawing/2014/main" val="20001"/>
                    </a:ext>
                  </a:extLst>
                </a:gridCol>
                <a:gridCol w="1033309">
                  <a:extLst>
                    <a:ext uri="{9D8B030D-6E8A-4147-A177-3AD203B41FA5}">
                      <a16:colId xmlns:a16="http://schemas.microsoft.com/office/drawing/2014/main" val="20002"/>
                    </a:ext>
                  </a:extLst>
                </a:gridCol>
              </a:tblGrid>
              <a:tr h="304562">
                <a:tc>
                  <a:txBody>
                    <a:bodyPr/>
                    <a:lstStyle/>
                    <a:p>
                      <a:pPr algn="ctr" fontAlgn="ctr"/>
                      <a:r>
                        <a:rPr lang="pt-BR" sz="1150" b="1" i="0" u="none" strike="noStrike" dirty="0">
                          <a:solidFill>
                            <a:srgbClr val="B58B2B"/>
                          </a:solidFill>
                          <a:effectLst/>
                          <a:latin typeface="Nexa Light" panose="02000000000000000000" pitchFamily="50" charset="0"/>
                        </a:rPr>
                        <a:t>Data</a:t>
                      </a:r>
                    </a:p>
                  </a:txBody>
                  <a:tcPr marL="10314" marR="10314" marT="10314" marB="0" anchor="ctr">
                    <a:lnL>
                      <a:noFill/>
                    </a:lnL>
                    <a:lnR>
                      <a:noFill/>
                    </a:lnR>
                    <a:lnT>
                      <a:noFill/>
                    </a:lnT>
                    <a:lnB>
                      <a:noFill/>
                    </a:lnB>
                    <a:solidFill>
                      <a:srgbClr val="000000"/>
                    </a:solidFill>
                  </a:tcPr>
                </a:tc>
                <a:tc>
                  <a:txBody>
                    <a:bodyPr/>
                    <a:lstStyle/>
                    <a:p>
                      <a:pPr algn="ctr" fontAlgn="ctr"/>
                      <a:r>
                        <a:rPr lang="pt-BR" sz="1150" b="1" i="0" u="none" strike="noStrike" dirty="0">
                          <a:solidFill>
                            <a:srgbClr val="B58B2B"/>
                          </a:solidFill>
                          <a:effectLst/>
                          <a:latin typeface="Nexa Light" panose="02000000000000000000" pitchFamily="50" charset="0"/>
                        </a:rPr>
                        <a:t>Evento</a:t>
                      </a:r>
                    </a:p>
                  </a:txBody>
                  <a:tcPr marL="10314" marR="10314" marT="10314" marB="0" anchor="ctr">
                    <a:lnL>
                      <a:noFill/>
                    </a:lnL>
                    <a:lnR>
                      <a:noFill/>
                    </a:lnR>
                    <a:lnT>
                      <a:noFill/>
                    </a:lnT>
                    <a:lnB>
                      <a:noFill/>
                    </a:lnB>
                    <a:solidFill>
                      <a:srgbClr val="000000"/>
                    </a:solidFill>
                  </a:tcPr>
                </a:tc>
                <a:tc>
                  <a:txBody>
                    <a:bodyPr/>
                    <a:lstStyle/>
                    <a:p>
                      <a:pPr algn="ctr" fontAlgn="ctr"/>
                      <a:r>
                        <a:rPr lang="pt-BR" sz="1150" b="1" i="0" u="none" strike="noStrike">
                          <a:solidFill>
                            <a:srgbClr val="B58B2B"/>
                          </a:solidFill>
                          <a:effectLst/>
                          <a:latin typeface="Abadi" panose="020B0604020104020204" pitchFamily="34" charset="0"/>
                        </a:rPr>
                        <a:t>Lei 11.101/05</a:t>
                      </a:r>
                    </a:p>
                  </a:txBody>
                  <a:tcPr marL="10314" marR="10314" marT="10314" marB="0" anchor="ctr">
                    <a:lnL>
                      <a:noFill/>
                    </a:lnL>
                    <a:lnR>
                      <a:noFill/>
                    </a:lnR>
                    <a:lnT>
                      <a:noFill/>
                    </a:lnT>
                    <a:lnB>
                      <a:noFill/>
                    </a:lnB>
                    <a:solidFill>
                      <a:srgbClr val="000000"/>
                    </a:solidFill>
                  </a:tcPr>
                </a:tc>
                <a:extLst>
                  <a:ext uri="{0D108BD9-81ED-4DB2-BD59-A6C34878D82A}">
                    <a16:rowId xmlns:a16="http://schemas.microsoft.com/office/drawing/2014/main" val="10000"/>
                  </a:ext>
                </a:extLst>
              </a:tr>
              <a:tr h="527215">
                <a:tc>
                  <a:txBody>
                    <a:bodyPr/>
                    <a:lstStyle/>
                    <a:p>
                      <a:pPr algn="ctr" fontAlgn="ctr"/>
                      <a:r>
                        <a:rPr lang="pt-BR" sz="1050" b="1" i="0" u="none" strike="noStrike" dirty="0">
                          <a:solidFill>
                            <a:srgbClr val="555555"/>
                          </a:solidFill>
                          <a:effectLst/>
                          <a:latin typeface="Nexa Light" panose="02000000000000000000" pitchFamily="50" charset="0"/>
                        </a:rPr>
                        <a:t>05/02/2021</a:t>
                      </a:r>
                    </a:p>
                  </a:txBody>
                  <a:tcPr marL="10314" marR="10314" marT="10314" marB="0" anchor="ctr">
                    <a:lnL>
                      <a:noFill/>
                    </a:lnL>
                    <a:lnR>
                      <a:noFill/>
                    </a:lnR>
                    <a:lnT>
                      <a:noFill/>
                    </a:lnT>
                    <a:lnB w="6350" cap="flat" cmpd="sng" algn="ctr">
                      <a:solidFill>
                        <a:srgbClr val="FFFFFF"/>
                      </a:solidFill>
                      <a:prstDash val="solid"/>
                      <a:round/>
                      <a:headEnd type="none" w="med" len="med"/>
                      <a:tailEnd type="none" w="med" len="med"/>
                    </a:lnB>
                    <a:solidFill>
                      <a:srgbClr val="B48A20"/>
                    </a:solidFill>
                  </a:tcPr>
                </a:tc>
                <a:tc>
                  <a:txBody>
                    <a:bodyPr/>
                    <a:lstStyle/>
                    <a:p>
                      <a:pPr algn="l" fontAlgn="ctr"/>
                      <a:r>
                        <a:rPr lang="pt-BR" sz="1150" b="0" i="0" u="none" strike="noStrike" dirty="0">
                          <a:solidFill>
                            <a:srgbClr val="555555"/>
                          </a:solidFill>
                          <a:effectLst/>
                          <a:latin typeface="Nexa Light" panose="02000000000000000000" pitchFamily="50" charset="0"/>
                        </a:rPr>
                        <a:t>Fim do prazo para apresentar impugnações ao Juízo (10 dias após publicação do 2º Edital)</a:t>
                      </a:r>
                    </a:p>
                  </a:txBody>
                  <a:tcPr marL="10314" marR="10314" marT="10314"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pt-BR" sz="1150" b="0" i="0" u="none" strike="noStrike" dirty="0">
                          <a:solidFill>
                            <a:srgbClr val="555555"/>
                          </a:solidFill>
                          <a:effectLst/>
                          <a:latin typeface="Abadi" panose="020B0604020104020204" pitchFamily="34" charset="0"/>
                        </a:rPr>
                        <a:t>art. 8°</a:t>
                      </a:r>
                    </a:p>
                  </a:txBody>
                  <a:tcPr marL="10314" marR="10314" marT="10314"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532112">
                <a:tc>
                  <a:txBody>
                    <a:bodyPr/>
                    <a:lstStyle/>
                    <a:p>
                      <a:pPr algn="ctr" fontAlgn="ctr"/>
                      <a:r>
                        <a:rPr lang="pt-BR" sz="1050" b="1" i="0" u="none" strike="noStrike" dirty="0">
                          <a:solidFill>
                            <a:srgbClr val="555555"/>
                          </a:solidFill>
                          <a:effectLst/>
                          <a:latin typeface="Nexa Light" panose="02000000000000000000" pitchFamily="50" charset="0"/>
                        </a:rPr>
                        <a:t>06/04/2021</a:t>
                      </a:r>
                    </a:p>
                  </a:txBody>
                  <a:tcPr marL="10314" marR="10314" marT="10314"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48A20"/>
                    </a:solidFill>
                  </a:tcPr>
                </a:tc>
                <a:tc>
                  <a:txBody>
                    <a:bodyPr/>
                    <a:lstStyle/>
                    <a:p>
                      <a:pPr algn="l" fontAlgn="ctr"/>
                      <a:r>
                        <a:rPr lang="pt-BR" sz="1150" b="0" i="0" u="none" strike="noStrike" dirty="0">
                          <a:solidFill>
                            <a:srgbClr val="555555"/>
                          </a:solidFill>
                          <a:effectLst/>
                          <a:latin typeface="Nexa Light" panose="02000000000000000000" pitchFamily="50" charset="0"/>
                        </a:rPr>
                        <a:t>Publicação do Edital de convocação para votação do PRJ - AGC (15 dias de antecedência da realização da AGC)</a:t>
                      </a:r>
                    </a:p>
                  </a:txBody>
                  <a:tcPr marL="10314" marR="10314" marT="10314"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50" b="0" i="0" u="none" strike="noStrike" dirty="0">
                          <a:solidFill>
                            <a:srgbClr val="555555"/>
                          </a:solidFill>
                          <a:effectLst/>
                          <a:latin typeface="Abadi" panose="020B0604020104020204" pitchFamily="34" charset="0"/>
                        </a:rPr>
                        <a:t>art. 56, § 1º</a:t>
                      </a:r>
                    </a:p>
                  </a:txBody>
                  <a:tcPr marL="10314" marR="10314" marT="10314"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554561">
                <a:tc>
                  <a:txBody>
                    <a:bodyPr/>
                    <a:lstStyle/>
                    <a:p>
                      <a:pPr algn="ctr" fontAlgn="ctr"/>
                      <a:r>
                        <a:rPr lang="pt-BR" sz="1050" b="1" i="0" u="none" strike="noStrike" dirty="0">
                          <a:solidFill>
                            <a:srgbClr val="555555"/>
                          </a:solidFill>
                          <a:effectLst/>
                          <a:latin typeface="Nexa Light" panose="02000000000000000000" pitchFamily="50" charset="0"/>
                        </a:rPr>
                        <a:t>27/05/2021</a:t>
                      </a:r>
                    </a:p>
                  </a:txBody>
                  <a:tcPr marL="10314" marR="10314" marT="10314"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48A20"/>
                    </a:solidFill>
                  </a:tcPr>
                </a:tc>
                <a:tc>
                  <a:txBody>
                    <a:bodyPr/>
                    <a:lstStyle/>
                    <a:p>
                      <a:pPr algn="l" fontAlgn="ctr"/>
                      <a:r>
                        <a:rPr lang="pt-BR" sz="1150" b="0" i="0" u="none" strike="noStrike" dirty="0">
                          <a:solidFill>
                            <a:srgbClr val="555555"/>
                          </a:solidFill>
                          <a:effectLst/>
                          <a:latin typeface="Nexa Light" panose="02000000000000000000" pitchFamily="50" charset="0"/>
                        </a:rPr>
                        <a:t> 1ª Convocação da Assembleia Geral de Credores</a:t>
                      </a:r>
                    </a:p>
                  </a:txBody>
                  <a:tcPr marL="10314" marR="10314" marT="10314"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50" b="0" i="0" u="none" strike="noStrike" dirty="0">
                          <a:solidFill>
                            <a:srgbClr val="555555"/>
                          </a:solidFill>
                          <a:effectLst/>
                          <a:latin typeface="Abadi" panose="020B0604020104020204" pitchFamily="34" charset="0"/>
                        </a:rPr>
                        <a:t>Art. 36, inciso I</a:t>
                      </a:r>
                    </a:p>
                  </a:txBody>
                  <a:tcPr marL="10314" marR="10314" marT="10314"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539225">
                <a:tc>
                  <a:txBody>
                    <a:bodyPr/>
                    <a:lstStyle/>
                    <a:p>
                      <a:pPr algn="ctr" fontAlgn="ctr"/>
                      <a:r>
                        <a:rPr lang="pt-BR" sz="1050" b="1" i="0" u="none" strike="noStrike" dirty="0">
                          <a:solidFill>
                            <a:srgbClr val="555555"/>
                          </a:solidFill>
                          <a:effectLst/>
                          <a:latin typeface="Nexa Light" panose="02000000000000000000" pitchFamily="50" charset="0"/>
                        </a:rPr>
                        <a:t> -</a:t>
                      </a:r>
                    </a:p>
                  </a:txBody>
                  <a:tcPr marL="10314" marR="10314" marT="10314"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48A20"/>
                    </a:solidFill>
                  </a:tcPr>
                </a:tc>
                <a:tc>
                  <a:txBody>
                    <a:bodyPr/>
                    <a:lstStyle/>
                    <a:p>
                      <a:pPr marL="0" marR="0" lvl="0" indent="0" algn="l" defTabSz="1069848" rtl="0" eaLnBrk="1" fontAlgn="ctr" latinLnBrk="0" hangingPunct="1">
                        <a:lnSpc>
                          <a:spcPct val="100000"/>
                        </a:lnSpc>
                        <a:spcBef>
                          <a:spcPts val="0"/>
                        </a:spcBef>
                        <a:spcAft>
                          <a:spcPts val="0"/>
                        </a:spcAft>
                        <a:buClrTx/>
                        <a:buSzTx/>
                        <a:buFontTx/>
                        <a:buNone/>
                        <a:tabLst/>
                        <a:defRPr/>
                      </a:pPr>
                      <a:r>
                        <a:rPr lang="pt-BR" sz="1150" b="0" i="0" u="none" strike="noStrike" dirty="0">
                          <a:solidFill>
                            <a:srgbClr val="555555"/>
                          </a:solidFill>
                          <a:effectLst/>
                          <a:latin typeface="Nexa Light" panose="02000000000000000000" pitchFamily="50" charset="0"/>
                        </a:rPr>
                        <a:t> 2ª Convocação da Assembleia Geral de Credores</a:t>
                      </a:r>
                    </a:p>
                  </a:txBody>
                  <a:tcPr marL="10314" marR="10314" marT="10314"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50" b="0" i="0" u="none" strike="noStrike" dirty="0">
                          <a:solidFill>
                            <a:srgbClr val="555555"/>
                          </a:solidFill>
                          <a:effectLst/>
                          <a:latin typeface="Abadi" panose="020B0604020104020204" pitchFamily="34" charset="0"/>
                        </a:rPr>
                        <a:t>Art. 36, inciso I </a:t>
                      </a:r>
                    </a:p>
                  </a:txBody>
                  <a:tcPr marL="10314" marR="10314" marT="10314"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532113">
                <a:tc>
                  <a:txBody>
                    <a:bodyPr/>
                    <a:lstStyle/>
                    <a:p>
                      <a:pPr algn="ctr" fontAlgn="ctr"/>
                      <a:r>
                        <a:rPr lang="pt-BR" sz="1050" b="1" i="0" u="none" strike="noStrike" dirty="0">
                          <a:solidFill>
                            <a:srgbClr val="555555"/>
                          </a:solidFill>
                          <a:effectLst/>
                          <a:latin typeface="Nexa Light" panose="02000000000000000000" pitchFamily="50" charset="0"/>
                        </a:rPr>
                        <a:t>03/11/2021</a:t>
                      </a:r>
                    </a:p>
                  </a:txBody>
                  <a:tcPr marL="10314" marR="10314" marT="10314"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48A20"/>
                    </a:solidFill>
                  </a:tcPr>
                </a:tc>
                <a:tc>
                  <a:txBody>
                    <a:bodyPr/>
                    <a:lstStyle/>
                    <a:p>
                      <a:pPr algn="l" fontAlgn="ctr"/>
                      <a:r>
                        <a:rPr lang="pt-BR" sz="1150" b="0" i="0" u="none" strike="noStrike" dirty="0">
                          <a:solidFill>
                            <a:srgbClr val="555555"/>
                          </a:solidFill>
                          <a:effectLst/>
                          <a:latin typeface="Nexa Light" panose="02000000000000000000" pitchFamily="50" charset="0"/>
                        </a:rPr>
                        <a:t>Homologação do PRJ</a:t>
                      </a:r>
                    </a:p>
                  </a:txBody>
                  <a:tcPr marL="10314" marR="10314" marT="10314"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50" b="0" i="0" u="none" strike="noStrike" dirty="0">
                          <a:solidFill>
                            <a:srgbClr val="555555"/>
                          </a:solidFill>
                          <a:effectLst/>
                          <a:latin typeface="Abadi" panose="020B0604020104020204" pitchFamily="34" charset="0"/>
                        </a:rPr>
                        <a:t> </a:t>
                      </a:r>
                    </a:p>
                  </a:txBody>
                  <a:tcPr marL="10314" marR="10314" marT="10314"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621019">
                <a:tc>
                  <a:txBody>
                    <a:bodyPr/>
                    <a:lstStyle/>
                    <a:p>
                      <a:pPr algn="ctr" fontAlgn="ctr"/>
                      <a:r>
                        <a:rPr lang="pt-BR" sz="1050" b="1" i="0" u="none" strike="noStrike" dirty="0">
                          <a:solidFill>
                            <a:srgbClr val="555555"/>
                          </a:solidFill>
                          <a:effectLst/>
                          <a:latin typeface="Nexa Light" panose="02000000000000000000" pitchFamily="50" charset="0"/>
                        </a:rPr>
                        <a:t>03/11/2023</a:t>
                      </a:r>
                    </a:p>
                  </a:txBody>
                  <a:tcPr marL="10314" marR="10314" marT="10314"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lumMod val="65000"/>
                      </a:schemeClr>
                    </a:solidFill>
                  </a:tcPr>
                </a:tc>
                <a:tc>
                  <a:txBody>
                    <a:bodyPr/>
                    <a:lstStyle/>
                    <a:p>
                      <a:pPr algn="l" fontAlgn="ctr"/>
                      <a:r>
                        <a:rPr lang="pt-BR" sz="1150" b="0" i="0" u="none" strike="noStrike" dirty="0">
                          <a:solidFill>
                            <a:srgbClr val="555555"/>
                          </a:solidFill>
                          <a:effectLst/>
                          <a:latin typeface="Nexa Light" panose="02000000000000000000" pitchFamily="50" charset="0"/>
                        </a:rPr>
                        <a:t>Fim do prazo de recuperação judicial (se cumpridas todas as obrigações previstas no PRJ que</a:t>
                      </a:r>
                      <a:r>
                        <a:rPr lang="pt-BR" sz="1150" b="0" i="0" u="none" strike="noStrike" baseline="0" dirty="0">
                          <a:solidFill>
                            <a:srgbClr val="555555"/>
                          </a:solidFill>
                          <a:effectLst/>
                          <a:latin typeface="Nexa Light" panose="02000000000000000000" pitchFamily="50" charset="0"/>
                        </a:rPr>
                        <a:t> se vencerem em até </a:t>
                      </a:r>
                      <a:r>
                        <a:rPr lang="pt-BR" sz="1150" b="0" i="0" u="none" strike="noStrike" dirty="0">
                          <a:solidFill>
                            <a:srgbClr val="555555"/>
                          </a:solidFill>
                          <a:effectLst/>
                          <a:latin typeface="Nexa Light" panose="02000000000000000000" pitchFamily="50" charset="0"/>
                        </a:rPr>
                        <a:t>2 anos após a concessão de recuperação judicial)</a:t>
                      </a:r>
                    </a:p>
                  </a:txBody>
                  <a:tcPr marL="10314" marR="10314" marT="10314"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50" b="0" i="0" u="none" strike="noStrike" dirty="0">
                          <a:solidFill>
                            <a:srgbClr val="555555"/>
                          </a:solidFill>
                          <a:effectLst/>
                          <a:latin typeface="Abadi" panose="020B0604020104020204" pitchFamily="34" charset="0"/>
                        </a:rPr>
                        <a:t>art. 61</a:t>
                      </a:r>
                    </a:p>
                  </a:txBody>
                  <a:tcPr marL="10314" marR="10314" marT="10314"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621019">
                <a:tc gridSpan="3">
                  <a:txBody>
                    <a:bodyPr/>
                    <a:lstStyle/>
                    <a:p>
                      <a:pPr algn="just" fontAlgn="ctr"/>
                      <a:r>
                        <a:rPr lang="pt-BR" sz="1150" b="0" i="0" u="none" strike="noStrike" dirty="0">
                          <a:solidFill>
                            <a:srgbClr val="555555"/>
                          </a:solidFill>
                          <a:effectLst/>
                          <a:latin typeface="Nexa Light" panose="02000000000000000000" pitchFamily="50" charset="0"/>
                        </a:rPr>
                        <a:t>Nota: Quadro elaborado pela Administradora Judicial com base nos processos previstos na Lei 11.101/05 e as datas de suas ocorrências, conforme o trâmite processual.</a:t>
                      </a:r>
                    </a:p>
                  </a:txBody>
                  <a:tcPr marL="10314" marR="10314" marT="10314" marB="0" anchor="ctr">
                    <a:lnL>
                      <a:noFill/>
                    </a:lnL>
                    <a:lnR>
                      <a:noFill/>
                    </a:lnR>
                    <a:lnT w="6350" cap="flat" cmpd="sng" algn="ctr">
                      <a:solidFill>
                        <a:srgbClr val="FFFFFF"/>
                      </a:solidFill>
                      <a:prstDash val="solid"/>
                      <a:round/>
                      <a:headEnd type="none" w="med" len="med"/>
                      <a:tailEnd type="none" w="med" len="med"/>
                    </a:lnT>
                    <a:lnB>
                      <a:noFill/>
                    </a:lnB>
                  </a:tcPr>
                </a:tc>
                <a:tc hMerge="1">
                  <a:txBody>
                    <a:bodyPr/>
                    <a:lstStyle/>
                    <a:p>
                      <a:endParaRPr lang="pt-BR"/>
                    </a:p>
                  </a:txBody>
                  <a:tcPr>
                    <a:lnL w="12700" cmpd="sng">
                      <a:noFill/>
                      <a:prstDash val="solid"/>
                    </a:lnL>
                    <a:lnT w="6350" cap="flat" cmpd="sng" algn="ctr">
                      <a:solidFill>
                        <a:srgbClr val="000000"/>
                      </a:solidFill>
                      <a:prstDash val="solid"/>
                      <a:round/>
                      <a:headEnd type="none" w="med" len="med"/>
                      <a:tailEnd type="none" w="med" len="med"/>
                    </a:lnT>
                  </a:tcPr>
                </a:tc>
                <a:tc hMerge="1">
                  <a:txBody>
                    <a:bodyPr/>
                    <a:lstStyle/>
                    <a:p>
                      <a:endParaRPr lang="pt-BR"/>
                    </a:p>
                  </a:txBody>
                  <a:tcPr/>
                </a:tc>
                <a:extLst>
                  <a:ext uri="{0D108BD9-81ED-4DB2-BD59-A6C34878D82A}">
                    <a16:rowId xmlns:a16="http://schemas.microsoft.com/office/drawing/2014/main" val="10009"/>
                  </a:ext>
                </a:extLst>
              </a:tr>
              <a:tr h="214009">
                <a:tc>
                  <a:txBody>
                    <a:bodyPr/>
                    <a:lstStyle/>
                    <a:p>
                      <a:pPr algn="l" fontAlgn="b"/>
                      <a:endParaRPr lang="pt-BR" sz="1150" b="0" i="0" u="none" strike="noStrike">
                        <a:solidFill>
                          <a:srgbClr val="555555"/>
                        </a:solidFill>
                        <a:effectLst/>
                        <a:latin typeface="Nexa Light" panose="02000000000000000000" pitchFamily="50" charset="0"/>
                      </a:endParaRPr>
                    </a:p>
                  </a:txBody>
                  <a:tcPr marL="10314" marR="10314" marT="10314" marB="0" anchor="b">
                    <a:lnL>
                      <a:noFill/>
                    </a:lnL>
                    <a:lnR>
                      <a:noFill/>
                    </a:lnR>
                    <a:lnT>
                      <a:noFill/>
                    </a:lnT>
                    <a:lnB>
                      <a:noFill/>
                    </a:lnB>
                  </a:tcPr>
                </a:tc>
                <a:tc>
                  <a:txBody>
                    <a:bodyPr/>
                    <a:lstStyle/>
                    <a:p>
                      <a:pPr algn="l" fontAlgn="b"/>
                      <a:endParaRPr lang="pt-BR" sz="1150" b="0" i="0" u="none" strike="noStrike" dirty="0">
                        <a:solidFill>
                          <a:srgbClr val="555555"/>
                        </a:solidFill>
                        <a:effectLst/>
                        <a:latin typeface="Nexa Light" panose="02000000000000000000" pitchFamily="50" charset="0"/>
                      </a:endParaRPr>
                    </a:p>
                  </a:txBody>
                  <a:tcPr marL="10314" marR="10314" marT="10314" marB="0" anchor="b">
                    <a:lnL>
                      <a:noFill/>
                    </a:lnL>
                    <a:lnR>
                      <a:noFill/>
                    </a:lnR>
                    <a:lnB>
                      <a:noFill/>
                    </a:lnB>
                  </a:tcPr>
                </a:tc>
                <a:tc>
                  <a:txBody>
                    <a:bodyPr/>
                    <a:lstStyle/>
                    <a:p>
                      <a:pPr algn="l" fontAlgn="b"/>
                      <a:endParaRPr lang="pt-BR" sz="1150" b="0" i="0" u="none" strike="noStrike" dirty="0">
                        <a:solidFill>
                          <a:srgbClr val="555555"/>
                        </a:solidFill>
                        <a:effectLst/>
                        <a:latin typeface="Abadi" panose="020B0604020104020204" pitchFamily="34" charset="0"/>
                      </a:endParaRPr>
                    </a:p>
                  </a:txBody>
                  <a:tcPr marL="10314" marR="10314" marT="10314" marB="0" anchor="b">
                    <a:lnL>
                      <a:noFill/>
                    </a:lnL>
                    <a:lnR>
                      <a:noFill/>
                    </a:lnR>
                    <a:lnT>
                      <a:noFill/>
                    </a:lnT>
                    <a:lnB>
                      <a:noFill/>
                    </a:lnB>
                  </a:tcPr>
                </a:tc>
                <a:extLst>
                  <a:ext uri="{0D108BD9-81ED-4DB2-BD59-A6C34878D82A}">
                    <a16:rowId xmlns:a16="http://schemas.microsoft.com/office/drawing/2014/main" val="10010"/>
                  </a:ext>
                </a:extLst>
              </a:tr>
              <a:tr h="214009">
                <a:tc>
                  <a:txBody>
                    <a:bodyPr/>
                    <a:lstStyle/>
                    <a:p>
                      <a:pPr algn="l" fontAlgn="ctr"/>
                      <a:r>
                        <a:rPr lang="pt-BR" sz="1150" b="0" i="0" u="none" strike="noStrike" dirty="0">
                          <a:solidFill>
                            <a:srgbClr val="555555"/>
                          </a:solidFill>
                          <a:effectLst/>
                          <a:latin typeface="Nexa Light" panose="02000000000000000000" pitchFamily="50" charset="0"/>
                        </a:rPr>
                        <a:t> </a:t>
                      </a:r>
                    </a:p>
                  </a:txBody>
                  <a:tcPr marL="10314" marR="10314" marT="10314" marB="0" anchor="ctr">
                    <a:lnL>
                      <a:noFill/>
                    </a:lnL>
                    <a:lnR>
                      <a:noFill/>
                    </a:lnR>
                    <a:lnT>
                      <a:noFill/>
                    </a:lnT>
                    <a:lnB>
                      <a:noFill/>
                    </a:lnB>
                    <a:solidFill>
                      <a:srgbClr val="B48A20"/>
                    </a:solidFill>
                  </a:tcPr>
                </a:tc>
                <a:tc>
                  <a:txBody>
                    <a:bodyPr/>
                    <a:lstStyle/>
                    <a:p>
                      <a:pPr algn="l" fontAlgn="ctr"/>
                      <a:r>
                        <a:rPr lang="pt-BR" sz="1150" b="0" i="0" u="none" strike="noStrike" dirty="0">
                          <a:solidFill>
                            <a:srgbClr val="555555"/>
                          </a:solidFill>
                          <a:effectLst/>
                          <a:latin typeface="Nexa Light" panose="02000000000000000000" pitchFamily="50" charset="0"/>
                        </a:rPr>
                        <a:t>Eventos ocorridos</a:t>
                      </a:r>
                    </a:p>
                  </a:txBody>
                  <a:tcPr marL="92826" marR="10314" marT="10314" marB="0" anchor="ctr">
                    <a:lnL>
                      <a:noFill/>
                    </a:lnL>
                    <a:lnR>
                      <a:noFill/>
                    </a:lnR>
                    <a:lnT>
                      <a:noFill/>
                    </a:lnT>
                    <a:lnB>
                      <a:noFill/>
                    </a:lnB>
                  </a:tcPr>
                </a:tc>
                <a:tc>
                  <a:txBody>
                    <a:bodyPr/>
                    <a:lstStyle/>
                    <a:p>
                      <a:pPr algn="l" fontAlgn="b"/>
                      <a:endParaRPr lang="pt-BR" sz="1150" b="0" i="0" u="none" strike="noStrike" dirty="0">
                        <a:solidFill>
                          <a:srgbClr val="555555"/>
                        </a:solidFill>
                        <a:effectLst/>
                        <a:latin typeface="Abadi" panose="020B0604020104020204" pitchFamily="34" charset="0"/>
                      </a:endParaRPr>
                    </a:p>
                  </a:txBody>
                  <a:tcPr marL="10314" marR="10314" marT="10314" marB="0" anchor="b">
                    <a:lnL>
                      <a:noFill/>
                    </a:lnL>
                    <a:lnR>
                      <a:noFill/>
                    </a:lnR>
                    <a:lnT>
                      <a:noFill/>
                    </a:lnT>
                    <a:lnB>
                      <a:noFill/>
                    </a:lnB>
                  </a:tcPr>
                </a:tc>
                <a:extLst>
                  <a:ext uri="{0D108BD9-81ED-4DB2-BD59-A6C34878D82A}">
                    <a16:rowId xmlns:a16="http://schemas.microsoft.com/office/drawing/2014/main" val="10011"/>
                  </a:ext>
                </a:extLst>
              </a:tr>
              <a:tr h="214009">
                <a:tc>
                  <a:txBody>
                    <a:bodyPr/>
                    <a:lstStyle/>
                    <a:p>
                      <a:pPr algn="ctr" fontAlgn="ctr"/>
                      <a:r>
                        <a:rPr lang="pt-BR" sz="1150" b="1" i="0" u="none" strike="noStrike" dirty="0">
                          <a:solidFill>
                            <a:srgbClr val="555555"/>
                          </a:solidFill>
                          <a:effectLst/>
                          <a:latin typeface="Nexa Light" panose="02000000000000000000" pitchFamily="50" charset="0"/>
                        </a:rPr>
                        <a:t> </a:t>
                      </a:r>
                    </a:p>
                  </a:txBody>
                  <a:tcPr marL="10314" marR="10314" marT="10314" marB="0" anchor="ctr">
                    <a:lnL>
                      <a:noFill/>
                    </a:lnL>
                    <a:lnR>
                      <a:noFill/>
                    </a:lnR>
                    <a:lnT>
                      <a:noFill/>
                    </a:lnT>
                    <a:lnB>
                      <a:noFill/>
                    </a:lnB>
                    <a:solidFill>
                      <a:srgbClr val="808080"/>
                    </a:solidFill>
                  </a:tcPr>
                </a:tc>
                <a:tc>
                  <a:txBody>
                    <a:bodyPr/>
                    <a:lstStyle/>
                    <a:p>
                      <a:pPr algn="l" fontAlgn="ctr"/>
                      <a:r>
                        <a:rPr lang="pt-BR" sz="1150" b="0" i="0" u="none" strike="noStrike" dirty="0">
                          <a:solidFill>
                            <a:srgbClr val="555555"/>
                          </a:solidFill>
                          <a:effectLst/>
                          <a:latin typeface="Nexa Light" panose="02000000000000000000" pitchFamily="50" charset="0"/>
                        </a:rPr>
                        <a:t>Data estimada</a:t>
                      </a:r>
                    </a:p>
                  </a:txBody>
                  <a:tcPr marL="92826" marR="10314" marT="10314" marB="0" anchor="ctr">
                    <a:lnL>
                      <a:noFill/>
                    </a:lnL>
                    <a:lnR>
                      <a:noFill/>
                    </a:lnR>
                    <a:lnT>
                      <a:noFill/>
                    </a:lnT>
                    <a:lnB>
                      <a:noFill/>
                    </a:lnB>
                  </a:tcPr>
                </a:tc>
                <a:tc>
                  <a:txBody>
                    <a:bodyPr/>
                    <a:lstStyle/>
                    <a:p>
                      <a:pPr algn="l" fontAlgn="b"/>
                      <a:endParaRPr lang="pt-BR" sz="1150" b="0" i="0" u="none" strike="noStrike" dirty="0">
                        <a:solidFill>
                          <a:srgbClr val="555555"/>
                        </a:solidFill>
                        <a:effectLst/>
                        <a:latin typeface="Abadi" panose="020B0604020104020204" pitchFamily="34" charset="0"/>
                      </a:endParaRPr>
                    </a:p>
                  </a:txBody>
                  <a:tcPr marL="10314" marR="10314" marT="10314" marB="0" anchor="b">
                    <a:lnL>
                      <a:noFill/>
                    </a:lnL>
                    <a:lnR>
                      <a:noFill/>
                    </a:lnR>
                    <a:lnT>
                      <a:noFill/>
                    </a:lnT>
                    <a:lnB>
                      <a:noFill/>
                    </a:lnB>
                  </a:tcPr>
                </a:tc>
                <a:extLst>
                  <a:ext uri="{0D108BD9-81ED-4DB2-BD59-A6C34878D82A}">
                    <a16:rowId xmlns:a16="http://schemas.microsoft.com/office/drawing/2014/main" val="10012"/>
                  </a:ext>
                </a:extLst>
              </a:tr>
            </a:tbl>
          </a:graphicData>
        </a:graphic>
      </p:graphicFrame>
    </p:spTree>
    <p:extLst>
      <p:ext uri="{BB962C8B-B14F-4D97-AF65-F5344CB8AC3E}">
        <p14:creationId xmlns:p14="http://schemas.microsoft.com/office/powerpoint/2010/main" val="6294351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b="-13000"/>
          </a:stretch>
        </a:blipFill>
        <a:effectLst/>
      </p:bgPr>
    </p:bg>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6F7A7C36-3A17-47C1-A5E6-29FF252531AD}"/>
              </a:ext>
            </a:extLst>
          </p:cNvPr>
          <p:cNvSpPr>
            <a:spLocks noGrp="1"/>
          </p:cNvSpPr>
          <p:nvPr>
            <p:ph type="title" idx="4294967295"/>
          </p:nvPr>
        </p:nvSpPr>
        <p:spPr>
          <a:xfrm>
            <a:off x="146075" y="1"/>
            <a:ext cx="10515600" cy="388568"/>
          </a:xfrm>
        </p:spPr>
        <p:txBody>
          <a:bodyPr>
            <a:normAutofit fontScale="90000"/>
          </a:bodyPr>
          <a:lstStyle/>
          <a:p>
            <a:r>
              <a:rPr lang="pt-BR" sz="2200" b="1" dirty="0">
                <a:solidFill>
                  <a:schemeClr val="bg1"/>
                </a:solidFill>
                <a:latin typeface="Nexa Light" panose="02000000000000000000" pitchFamily="50" charset="0"/>
              </a:rPr>
              <a:t>2. PREMISSAS DA RECUPERAÇÃO JUDICIAL</a:t>
            </a:r>
          </a:p>
        </p:txBody>
      </p:sp>
      <p:sp>
        <p:nvSpPr>
          <p:cNvPr id="5" name="Retângulo 4">
            <a:extLst>
              <a:ext uri="{FF2B5EF4-FFF2-40B4-BE49-F238E27FC236}">
                <a16:creationId xmlns:a16="http://schemas.microsoft.com/office/drawing/2014/main" id="{3F54F0F3-4664-47B9-A87F-52699CD09F06}"/>
              </a:ext>
            </a:extLst>
          </p:cNvPr>
          <p:cNvSpPr/>
          <p:nvPr/>
        </p:nvSpPr>
        <p:spPr>
          <a:xfrm>
            <a:off x="146075" y="656748"/>
            <a:ext cx="11386283" cy="388568"/>
          </a:xfrm>
          <a:prstGeom prst="rect">
            <a:avLst/>
          </a:prstGeom>
        </p:spPr>
        <p:txBody>
          <a:bodyPr wrap="square">
            <a:spAutoFit/>
          </a:bodyPr>
          <a:lstStyle/>
          <a:p>
            <a:pPr algn="just">
              <a:lnSpc>
                <a:spcPct val="150000"/>
              </a:lnSpc>
              <a:spcBef>
                <a:spcPts val="1000"/>
              </a:spcBef>
              <a:buClr>
                <a:srgbClr val="B48A20"/>
              </a:buClr>
            </a:pPr>
            <a:r>
              <a:rPr lang="pt-BR" sz="1400" b="1" dirty="0">
                <a:solidFill>
                  <a:schemeClr val="accent4">
                    <a:lumMod val="75000"/>
                  </a:schemeClr>
                </a:solidFill>
                <a:latin typeface="Nexa Light" panose="02000000000000000000" pitchFamily="50" charset="0"/>
              </a:rPr>
              <a:t>2.1 Meios de Recuperação</a:t>
            </a:r>
          </a:p>
        </p:txBody>
      </p:sp>
      <p:sp>
        <p:nvSpPr>
          <p:cNvPr id="6" name="Espaço Reservado para Conteúdo 3">
            <a:extLst>
              <a:ext uri="{FF2B5EF4-FFF2-40B4-BE49-F238E27FC236}">
                <a16:creationId xmlns:a16="http://schemas.microsoft.com/office/drawing/2014/main" id="{CA56D9D9-489C-4D29-8E56-9E8898644E59}"/>
              </a:ext>
            </a:extLst>
          </p:cNvPr>
          <p:cNvSpPr txBox="1">
            <a:spLocks/>
          </p:cNvSpPr>
          <p:nvPr/>
        </p:nvSpPr>
        <p:spPr>
          <a:xfrm>
            <a:off x="146075" y="1435539"/>
            <a:ext cx="11809364" cy="3297237"/>
          </a:xfrm>
          <a:prstGeom prst="rect">
            <a:avLst/>
          </a:prstGeom>
          <a:ln>
            <a:noFill/>
          </a:ln>
        </p:spPr>
        <p:txBody>
          <a:bodyPr lIns="106985" tIns="53492" rIns="106985" bIns="53492"/>
          <a:lstStyle>
            <a:lvl1pPr marL="267462" indent="-267462" algn="l" defTabSz="1069848" rtl="0" eaLnBrk="1" latinLnBrk="0" hangingPunct="1">
              <a:lnSpc>
                <a:spcPct val="90000"/>
              </a:lnSpc>
              <a:spcBef>
                <a:spcPts val="1170"/>
              </a:spcBef>
              <a:buFont typeface="Arial" panose="020B0604020202020204" pitchFamily="34" charset="0"/>
              <a:buChar char="•"/>
              <a:defRPr sz="3300" kern="1200">
                <a:solidFill>
                  <a:schemeClr val="tx1"/>
                </a:solidFill>
                <a:latin typeface="+mn-lt"/>
                <a:ea typeface="+mn-ea"/>
                <a:cs typeface="+mn-cs"/>
              </a:defRPr>
            </a:lvl1pPr>
            <a:lvl2pPr marL="802386" indent="-267462" algn="l" defTabSz="1069848" rtl="0" eaLnBrk="1" latinLnBrk="0" hangingPunct="1">
              <a:lnSpc>
                <a:spcPct val="90000"/>
              </a:lnSpc>
              <a:spcBef>
                <a:spcPts val="585"/>
              </a:spcBef>
              <a:buFont typeface="Arial" panose="020B0604020202020204" pitchFamily="34" charset="0"/>
              <a:buChar char="•"/>
              <a:defRPr sz="2800" kern="1200">
                <a:solidFill>
                  <a:schemeClr val="tx1"/>
                </a:solidFill>
                <a:latin typeface="+mn-lt"/>
                <a:ea typeface="+mn-ea"/>
                <a:cs typeface="+mn-cs"/>
              </a:defRPr>
            </a:lvl2pPr>
            <a:lvl3pPr marL="1337310" indent="-267462" algn="l" defTabSz="1069848" rtl="0" eaLnBrk="1" latinLnBrk="0" hangingPunct="1">
              <a:lnSpc>
                <a:spcPct val="90000"/>
              </a:lnSpc>
              <a:spcBef>
                <a:spcPts val="585"/>
              </a:spcBef>
              <a:buFont typeface="Arial" panose="020B0604020202020204" pitchFamily="34" charset="0"/>
              <a:buChar char="•"/>
              <a:defRPr sz="2300" kern="1200">
                <a:solidFill>
                  <a:schemeClr val="tx1"/>
                </a:solidFill>
                <a:latin typeface="+mn-lt"/>
                <a:ea typeface="+mn-ea"/>
                <a:cs typeface="+mn-cs"/>
              </a:defRPr>
            </a:lvl3pPr>
            <a:lvl4pPr marL="1872234"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4pPr>
            <a:lvl5pPr marL="2407158"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5pPr>
            <a:lvl6pPr marL="2942082"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6pPr>
            <a:lvl7pPr marL="3477006"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7pPr>
            <a:lvl8pPr marL="4011930"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8pPr>
            <a:lvl9pPr marL="4546854"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9pPr>
          </a:lstStyle>
          <a:p>
            <a:pPr marL="0" indent="0" algn="just">
              <a:lnSpc>
                <a:spcPct val="100000"/>
              </a:lnSpc>
              <a:spcBef>
                <a:spcPts val="0"/>
              </a:spcBef>
              <a:spcAft>
                <a:spcPts val="600"/>
              </a:spcAft>
              <a:buNone/>
              <a:defRPr/>
            </a:pPr>
            <a:r>
              <a:rPr lang="pt-BR" sz="1200" dirty="0">
                <a:solidFill>
                  <a:srgbClr val="555555"/>
                </a:solidFill>
                <a:latin typeface="Nexa Light" panose="02000000000000000000" pitchFamily="50" charset="0"/>
              </a:rPr>
              <a:t>ABC </a:t>
            </a:r>
            <a:r>
              <a:rPr lang="pt-BR" sz="1200" dirty="0" err="1">
                <a:solidFill>
                  <a:srgbClr val="555555"/>
                </a:solidFill>
                <a:latin typeface="Nexa Light" panose="02000000000000000000" pitchFamily="50" charset="0"/>
              </a:rPr>
              <a:t>Shoes</a:t>
            </a:r>
            <a:r>
              <a:rPr lang="pt-BR" sz="1200" dirty="0">
                <a:solidFill>
                  <a:srgbClr val="555555"/>
                </a:solidFill>
                <a:latin typeface="Nexa Light" panose="02000000000000000000" pitchFamily="50" charset="0"/>
              </a:rPr>
              <a:t> Indústria e Comércio de Calçados LTDA relata que para obter recursos necessários à continuidade operacional e, também, para honrar as obrigações vencidas e vincendas declaradas em plano e apreço, oferece os seguintes meios, todos abrangidos pelo art. 50 da Lei 11.101/05:</a:t>
            </a:r>
          </a:p>
          <a:p>
            <a:pPr marL="0" indent="0" algn="just">
              <a:lnSpc>
                <a:spcPct val="100000"/>
              </a:lnSpc>
              <a:spcBef>
                <a:spcPts val="0"/>
              </a:spcBef>
              <a:spcAft>
                <a:spcPts val="600"/>
              </a:spcAft>
              <a:buNone/>
              <a:defRPr/>
            </a:pPr>
            <a:endParaRPr lang="pt-BR" sz="1200" dirty="0">
              <a:solidFill>
                <a:srgbClr val="555555"/>
              </a:solidFill>
              <a:latin typeface="Nexa Light" panose="02000000000000000000" pitchFamily="50" charset="0"/>
            </a:endParaRPr>
          </a:p>
          <a:p>
            <a:pPr algn="just">
              <a:lnSpc>
                <a:spcPct val="150000"/>
              </a:lnSpc>
              <a:spcBef>
                <a:spcPts val="0"/>
              </a:spcBef>
              <a:spcAft>
                <a:spcPts val="600"/>
              </a:spcAft>
              <a:buClr>
                <a:srgbClr val="B48A20"/>
              </a:buClr>
              <a:buFont typeface="Wingdings" panose="05000000000000000000" pitchFamily="2" charset="2"/>
              <a:buChar char="v"/>
              <a:defRPr/>
            </a:pPr>
            <a:r>
              <a:rPr lang="pt-BR" sz="1200" b="1" dirty="0">
                <a:solidFill>
                  <a:srgbClr val="555555"/>
                </a:solidFill>
                <a:latin typeface="Nexa Light" panose="02000000000000000000" pitchFamily="50" charset="0"/>
              </a:rPr>
              <a:t>Reorganização Societária: </a:t>
            </a:r>
            <a:r>
              <a:rPr lang="pt-BR" sz="1200" dirty="0">
                <a:solidFill>
                  <a:srgbClr val="555555"/>
                </a:solidFill>
                <a:latin typeface="Nexa Light" panose="02000000000000000000" pitchFamily="50" charset="0"/>
              </a:rPr>
              <a:t>Dilatação de prazos das obrigações devidas, com redução linear, negocial de valores devidos, meio imprescindível, pela absoluta falta de capital para disponibilização imediata para pagamento dos créditos;</a:t>
            </a:r>
          </a:p>
          <a:p>
            <a:pPr algn="just">
              <a:lnSpc>
                <a:spcPct val="150000"/>
              </a:lnSpc>
              <a:spcBef>
                <a:spcPts val="0"/>
              </a:spcBef>
              <a:spcAft>
                <a:spcPts val="600"/>
              </a:spcAft>
              <a:buClr>
                <a:srgbClr val="B48A20"/>
              </a:buClr>
              <a:buFont typeface="Wingdings" panose="05000000000000000000" pitchFamily="2" charset="2"/>
              <a:buChar char="v"/>
              <a:defRPr/>
            </a:pPr>
            <a:r>
              <a:rPr lang="pt-BR" sz="1200" b="1" dirty="0">
                <a:solidFill>
                  <a:srgbClr val="555555"/>
                </a:solidFill>
                <a:latin typeface="Nexa Light" panose="02000000000000000000" pitchFamily="50" charset="0"/>
              </a:rPr>
              <a:t>Readequação Financeira:</a:t>
            </a:r>
            <a:r>
              <a:rPr lang="pt-BR" sz="1200" dirty="0">
                <a:solidFill>
                  <a:srgbClr val="555555"/>
                </a:solidFill>
                <a:latin typeface="Nexa Light" panose="02000000000000000000" pitchFamily="50" charset="0"/>
              </a:rPr>
              <a:t> Equalizar encargos financeiros relativos a financiamentos; </a:t>
            </a:r>
          </a:p>
          <a:p>
            <a:pPr algn="just">
              <a:lnSpc>
                <a:spcPct val="150000"/>
              </a:lnSpc>
              <a:spcBef>
                <a:spcPts val="0"/>
              </a:spcBef>
              <a:spcAft>
                <a:spcPts val="600"/>
              </a:spcAft>
              <a:buClr>
                <a:srgbClr val="B48A20"/>
              </a:buClr>
              <a:buFont typeface="Wingdings" panose="05000000000000000000" pitchFamily="2" charset="2"/>
              <a:buChar char="v"/>
              <a:defRPr/>
            </a:pPr>
            <a:r>
              <a:rPr lang="pt-BR" sz="1200" b="1" dirty="0">
                <a:solidFill>
                  <a:srgbClr val="555555"/>
                </a:solidFill>
                <a:latin typeface="Nexa Light" panose="02000000000000000000" pitchFamily="50" charset="0"/>
              </a:rPr>
              <a:t>Reorganização Administrativa: </a:t>
            </a:r>
            <a:r>
              <a:rPr lang="pt-BR" sz="1200" dirty="0">
                <a:solidFill>
                  <a:srgbClr val="555555"/>
                </a:solidFill>
                <a:latin typeface="Nexa Light" panose="02000000000000000000" pitchFamily="50" charset="0"/>
              </a:rPr>
              <a:t>A empresa ABC </a:t>
            </a:r>
            <a:r>
              <a:rPr lang="pt-BR" sz="1200" dirty="0" err="1">
                <a:solidFill>
                  <a:srgbClr val="555555"/>
                </a:solidFill>
                <a:latin typeface="Nexa Light" panose="02000000000000000000" pitchFamily="50" charset="0"/>
              </a:rPr>
              <a:t>Shoes</a:t>
            </a:r>
            <a:r>
              <a:rPr lang="pt-BR" sz="1200" dirty="0">
                <a:solidFill>
                  <a:srgbClr val="555555"/>
                </a:solidFill>
                <a:latin typeface="Nexa Light" panose="02000000000000000000" pitchFamily="50" charset="0"/>
              </a:rPr>
              <a:t> vem promovendo uma ampla reorganização administrativa, com o corte de despesas operacionais, visando agilidade na tomada de decisões.</a:t>
            </a:r>
          </a:p>
        </p:txBody>
      </p:sp>
    </p:spTree>
    <p:extLst>
      <p:ext uri="{BB962C8B-B14F-4D97-AF65-F5344CB8AC3E}">
        <p14:creationId xmlns:p14="http://schemas.microsoft.com/office/powerpoint/2010/main" val="42485503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b="-13000"/>
          </a:stretch>
        </a:blipFill>
        <a:effectLst/>
      </p:bgPr>
    </p:bg>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691CDD9E-98DB-4F7B-873A-01E679B002C9}"/>
              </a:ext>
            </a:extLst>
          </p:cNvPr>
          <p:cNvSpPr>
            <a:spLocks noGrp="1"/>
          </p:cNvSpPr>
          <p:nvPr>
            <p:ph type="title" idx="4294967295"/>
          </p:nvPr>
        </p:nvSpPr>
        <p:spPr>
          <a:xfrm>
            <a:off x="187018" y="0"/>
            <a:ext cx="10515600" cy="388569"/>
          </a:xfrm>
        </p:spPr>
        <p:txBody>
          <a:bodyPr>
            <a:normAutofit fontScale="90000"/>
          </a:bodyPr>
          <a:lstStyle/>
          <a:p>
            <a:r>
              <a:rPr lang="pt-BR" sz="2200" b="1" dirty="0">
                <a:solidFill>
                  <a:schemeClr val="bg1"/>
                </a:solidFill>
                <a:latin typeface="Nexa Light" panose="02000000000000000000" pitchFamily="50" charset="0"/>
              </a:rPr>
              <a:t>2. PREMISSAS DA RECUPERAÇÃO JUDICIAL</a:t>
            </a:r>
          </a:p>
        </p:txBody>
      </p:sp>
      <p:sp>
        <p:nvSpPr>
          <p:cNvPr id="5" name="Retângulo 4">
            <a:extLst>
              <a:ext uri="{FF2B5EF4-FFF2-40B4-BE49-F238E27FC236}">
                <a16:creationId xmlns:a16="http://schemas.microsoft.com/office/drawing/2014/main" id="{EB5D4E2D-55E4-4746-AB58-F9CE4A93CC3F}"/>
              </a:ext>
            </a:extLst>
          </p:cNvPr>
          <p:cNvSpPr/>
          <p:nvPr/>
        </p:nvSpPr>
        <p:spPr>
          <a:xfrm>
            <a:off x="187018" y="796441"/>
            <a:ext cx="11386283" cy="388568"/>
          </a:xfrm>
          <a:prstGeom prst="rect">
            <a:avLst/>
          </a:prstGeom>
        </p:spPr>
        <p:txBody>
          <a:bodyPr wrap="square">
            <a:spAutoFit/>
          </a:bodyPr>
          <a:lstStyle/>
          <a:p>
            <a:pPr algn="just">
              <a:lnSpc>
                <a:spcPct val="150000"/>
              </a:lnSpc>
              <a:spcBef>
                <a:spcPts val="1000"/>
              </a:spcBef>
              <a:buClr>
                <a:srgbClr val="B48A20"/>
              </a:buClr>
            </a:pPr>
            <a:r>
              <a:rPr lang="pt-BR" sz="1400" b="1" dirty="0">
                <a:solidFill>
                  <a:schemeClr val="accent4">
                    <a:lumMod val="75000"/>
                  </a:schemeClr>
                </a:solidFill>
                <a:latin typeface="Nexa Light" panose="02000000000000000000" pitchFamily="50" charset="0"/>
              </a:rPr>
              <a:t>2.1 Meios de Recuperação</a:t>
            </a:r>
          </a:p>
        </p:txBody>
      </p:sp>
      <p:sp>
        <p:nvSpPr>
          <p:cNvPr id="6" name="Espaço Reservado para Conteúdo 3">
            <a:extLst>
              <a:ext uri="{FF2B5EF4-FFF2-40B4-BE49-F238E27FC236}">
                <a16:creationId xmlns:a16="http://schemas.microsoft.com/office/drawing/2014/main" id="{0E531EC6-8B5E-4A82-8F45-B137B2573F4F}"/>
              </a:ext>
            </a:extLst>
          </p:cNvPr>
          <p:cNvSpPr txBox="1">
            <a:spLocks/>
          </p:cNvSpPr>
          <p:nvPr/>
        </p:nvSpPr>
        <p:spPr>
          <a:xfrm>
            <a:off x="187018" y="1399216"/>
            <a:ext cx="11782069" cy="502444"/>
          </a:xfrm>
          <a:prstGeom prst="rect">
            <a:avLst/>
          </a:prstGeom>
          <a:noFill/>
          <a:ln>
            <a:noFill/>
          </a:ln>
        </p:spPr>
        <p:style>
          <a:lnRef idx="2">
            <a:schemeClr val="accent2"/>
          </a:lnRef>
          <a:fillRef idx="1">
            <a:schemeClr val="lt1"/>
          </a:fillRef>
          <a:effectRef idx="0">
            <a:schemeClr val="accent2"/>
          </a:effectRef>
          <a:fontRef idx="minor">
            <a:schemeClr val="dk1"/>
          </a:fontRef>
        </p:style>
        <p:txBody>
          <a:bodyPr lIns="106985" tIns="53492" rIns="106985" bIns="53492"/>
          <a:lstStyle>
            <a:lvl1pPr marL="267462" indent="-267462" algn="l" defTabSz="1069848" rtl="0" eaLnBrk="1" latinLnBrk="0" hangingPunct="1">
              <a:lnSpc>
                <a:spcPct val="90000"/>
              </a:lnSpc>
              <a:spcBef>
                <a:spcPts val="1170"/>
              </a:spcBef>
              <a:buFont typeface="Arial" panose="020B0604020202020204" pitchFamily="34" charset="0"/>
              <a:buChar char="•"/>
              <a:defRPr sz="3300" kern="1200">
                <a:solidFill>
                  <a:schemeClr val="tx1"/>
                </a:solidFill>
                <a:latin typeface="+mn-lt"/>
                <a:ea typeface="+mn-ea"/>
                <a:cs typeface="+mn-cs"/>
              </a:defRPr>
            </a:lvl1pPr>
            <a:lvl2pPr marL="802386" indent="-267462" algn="l" defTabSz="1069848" rtl="0" eaLnBrk="1" latinLnBrk="0" hangingPunct="1">
              <a:lnSpc>
                <a:spcPct val="90000"/>
              </a:lnSpc>
              <a:spcBef>
                <a:spcPts val="585"/>
              </a:spcBef>
              <a:buFont typeface="Arial" panose="020B0604020202020204" pitchFamily="34" charset="0"/>
              <a:buChar char="•"/>
              <a:defRPr sz="2800" kern="1200">
                <a:solidFill>
                  <a:schemeClr val="tx1"/>
                </a:solidFill>
                <a:latin typeface="+mn-lt"/>
                <a:ea typeface="+mn-ea"/>
                <a:cs typeface="+mn-cs"/>
              </a:defRPr>
            </a:lvl2pPr>
            <a:lvl3pPr marL="1337310" indent="-267462" algn="l" defTabSz="1069848" rtl="0" eaLnBrk="1" latinLnBrk="0" hangingPunct="1">
              <a:lnSpc>
                <a:spcPct val="90000"/>
              </a:lnSpc>
              <a:spcBef>
                <a:spcPts val="585"/>
              </a:spcBef>
              <a:buFont typeface="Arial" panose="020B0604020202020204" pitchFamily="34" charset="0"/>
              <a:buChar char="•"/>
              <a:defRPr sz="2300" kern="1200">
                <a:solidFill>
                  <a:schemeClr val="tx1"/>
                </a:solidFill>
                <a:latin typeface="+mn-lt"/>
                <a:ea typeface="+mn-ea"/>
                <a:cs typeface="+mn-cs"/>
              </a:defRPr>
            </a:lvl3pPr>
            <a:lvl4pPr marL="1872234"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4pPr>
            <a:lvl5pPr marL="2407158"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5pPr>
            <a:lvl6pPr marL="2942082"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6pPr>
            <a:lvl7pPr marL="3477006"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7pPr>
            <a:lvl8pPr marL="4011930"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8pPr>
            <a:lvl9pPr marL="4546854"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9pPr>
          </a:lstStyle>
          <a:p>
            <a:pPr marL="0" indent="0" algn="just">
              <a:lnSpc>
                <a:spcPct val="100000"/>
              </a:lnSpc>
              <a:spcBef>
                <a:spcPts val="0"/>
              </a:spcBef>
              <a:spcAft>
                <a:spcPts val="600"/>
              </a:spcAft>
              <a:buNone/>
              <a:defRPr/>
            </a:pPr>
            <a:r>
              <a:rPr lang="pt-BR" sz="1200" dirty="0">
                <a:solidFill>
                  <a:srgbClr val="555555"/>
                </a:solidFill>
                <a:latin typeface="Nexa Light" panose="02000000000000000000" pitchFamily="50" charset="0"/>
              </a:rPr>
              <a:t>Conforme plano modificativo apresentado pela recuperanda, a empresa ABC </a:t>
            </a:r>
            <a:r>
              <a:rPr lang="pt-BR" sz="1200" dirty="0" err="1">
                <a:solidFill>
                  <a:srgbClr val="555555"/>
                </a:solidFill>
                <a:latin typeface="Nexa Light" panose="02000000000000000000" pitchFamily="50" charset="0"/>
              </a:rPr>
              <a:t>Shoes</a:t>
            </a:r>
            <a:r>
              <a:rPr lang="pt-BR" sz="1200" dirty="0">
                <a:solidFill>
                  <a:srgbClr val="555555"/>
                </a:solidFill>
                <a:latin typeface="Nexa Light" panose="02000000000000000000" pitchFamily="50" charset="0"/>
              </a:rPr>
              <a:t>, com vistas a incrementar seu fluxo de caixa e fazer frente às responsabilidades assumidas no plano, deverá alienar parte de seu ativo imobilizado através de leilão eletrônico, presencial ou hibrido, previsto no inciso IV do artigo 142 da LRF, consistente nos seguintes imóveis:</a:t>
            </a:r>
          </a:p>
        </p:txBody>
      </p:sp>
      <p:pic>
        <p:nvPicPr>
          <p:cNvPr id="7" name="Imagem 6">
            <a:extLst>
              <a:ext uri="{FF2B5EF4-FFF2-40B4-BE49-F238E27FC236}">
                <a16:creationId xmlns:a16="http://schemas.microsoft.com/office/drawing/2014/main" id="{F895B1B6-E57D-4DBE-B4C5-B04D184BFD97}"/>
              </a:ext>
            </a:extLst>
          </p:cNvPr>
          <p:cNvPicPr>
            <a:picLocks noChangeAspect="1"/>
          </p:cNvPicPr>
          <p:nvPr/>
        </p:nvPicPr>
        <p:blipFill rotWithShape="1">
          <a:blip r:embed="rId3"/>
          <a:srcRect l="47663" t="33207" r="23709" b="20173"/>
          <a:stretch/>
        </p:blipFill>
        <p:spPr>
          <a:xfrm>
            <a:off x="187018" y="2359886"/>
            <a:ext cx="3724276" cy="3409951"/>
          </a:xfrm>
          <a:prstGeom prst="rect">
            <a:avLst/>
          </a:prstGeom>
        </p:spPr>
      </p:pic>
      <p:sp>
        <p:nvSpPr>
          <p:cNvPr id="8" name="CaixaDeTexto 7">
            <a:extLst>
              <a:ext uri="{FF2B5EF4-FFF2-40B4-BE49-F238E27FC236}">
                <a16:creationId xmlns:a16="http://schemas.microsoft.com/office/drawing/2014/main" id="{EC3334B8-9D38-4D41-B798-FDAC05D61AF9}"/>
              </a:ext>
            </a:extLst>
          </p:cNvPr>
          <p:cNvSpPr txBox="1"/>
          <p:nvPr/>
        </p:nvSpPr>
        <p:spPr>
          <a:xfrm>
            <a:off x="3926923" y="2359886"/>
            <a:ext cx="8042164" cy="1446550"/>
          </a:xfrm>
          <a:prstGeom prst="rect">
            <a:avLst/>
          </a:prstGeom>
          <a:noFill/>
        </p:spPr>
        <p:txBody>
          <a:bodyPr wrap="square" rtlCol="0">
            <a:spAutoFit/>
          </a:bodyPr>
          <a:lstStyle/>
          <a:p>
            <a:pPr marL="171450" indent="-171450" algn="just">
              <a:buFont typeface="Courier New" panose="02070309020205020404" pitchFamily="49" charset="0"/>
              <a:buChar char="o"/>
            </a:pPr>
            <a:r>
              <a:rPr lang="pt-BR" sz="1100" b="1" u="sng" dirty="0">
                <a:solidFill>
                  <a:srgbClr val="555555"/>
                </a:solidFill>
                <a:latin typeface="Nexa Light" panose="02000000000000000000" pitchFamily="50" charset="0"/>
              </a:rPr>
              <a:t>Para o pagamento dos credores da Classe I</a:t>
            </a:r>
            <a:r>
              <a:rPr lang="pt-BR" sz="1100" dirty="0">
                <a:solidFill>
                  <a:srgbClr val="555555"/>
                </a:solidFill>
                <a:latin typeface="Nexa Light" panose="02000000000000000000" pitchFamily="50" charset="0"/>
              </a:rPr>
              <a:t>, foi aprovado que os imóveis de matrículas 8.664 e 8.668 fossem levados à oferta pública pelos valores mínimos de R$ 1.775.375,00 e R$ 1.224.160,00, respectivamente, conforme avaliações acostadas ao modificativo, nos termos do inciso IV art. 142 da LRF.</a:t>
            </a:r>
          </a:p>
          <a:p>
            <a:pPr marL="350838" indent="-171450" algn="just">
              <a:buFont typeface="Symbol" panose="05050102010706020507" pitchFamily="18" charset="2"/>
              <a:buChar char="®"/>
            </a:pPr>
            <a:r>
              <a:rPr lang="pt-BR" sz="1100" dirty="0">
                <a:solidFill>
                  <a:srgbClr val="555555"/>
                </a:solidFill>
                <a:latin typeface="Nexa Light" panose="02000000000000000000" pitchFamily="50" charset="0"/>
              </a:rPr>
              <a:t>Foi realizado em 07/06/2022 a alienação dos imóveis, mediante abertura de propostas fechadas, seguida de processo competitivo, oportunidade na qual os imóveis restaram arrematados pelo valor total de </a:t>
            </a:r>
            <a:r>
              <a:rPr lang="pt-BR" altLang="pt-BR" sz="1100" dirty="0">
                <a:solidFill>
                  <a:srgbClr val="555555"/>
                </a:solidFill>
                <a:latin typeface="Nexa Light" panose="02000000000000000000" pitchFamily="50" charset="0"/>
              </a:rPr>
              <a:t>R$ 3.100.000,00 pela empresa </a:t>
            </a:r>
            <a:r>
              <a:rPr lang="pt-BR" sz="1100" dirty="0">
                <a:solidFill>
                  <a:srgbClr val="555555"/>
                </a:solidFill>
                <a:effectLst/>
                <a:latin typeface="Nexa Light" panose="02000000000000000000" pitchFamily="50" charset="0"/>
                <a:ea typeface="Times New Roman" panose="02020603050405020304" pitchFamily="18" charset="0"/>
                <a:cs typeface="Calibri" panose="020F0502020204030204" pitchFamily="34" charset="0"/>
              </a:rPr>
              <a:t>Irmãos Soares Indústria e Comércio de Calçados </a:t>
            </a:r>
            <a:r>
              <a:rPr lang="pt-BR" sz="1100" dirty="0" err="1">
                <a:solidFill>
                  <a:srgbClr val="555555"/>
                </a:solidFill>
                <a:effectLst/>
                <a:latin typeface="Nexa Light" panose="02000000000000000000" pitchFamily="50" charset="0"/>
                <a:ea typeface="Times New Roman" panose="02020603050405020304" pitchFamily="18" charset="0"/>
                <a:cs typeface="Calibri" panose="020F0502020204030204" pitchFamily="34" charset="0"/>
              </a:rPr>
              <a:t>Eireli</a:t>
            </a:r>
            <a:r>
              <a:rPr lang="pt-BR" sz="1100" dirty="0">
                <a:solidFill>
                  <a:srgbClr val="555555"/>
                </a:solidFill>
                <a:effectLst/>
                <a:latin typeface="Nexa Light" panose="02000000000000000000" pitchFamily="50" charset="0"/>
                <a:ea typeface="Times New Roman" panose="02020603050405020304" pitchFamily="18" charset="0"/>
                <a:cs typeface="Calibri" panose="020F0502020204030204" pitchFamily="34" charset="0"/>
              </a:rPr>
              <a:t>, com entrada de R$ 1.000.000,00 (um milhão de reais), e o saldo remanescente em 20 parcelas mensais, com correção pela CDI. </a:t>
            </a:r>
          </a:p>
          <a:p>
            <a:pPr marL="350838" indent="-171450" algn="just">
              <a:buFont typeface="Symbol" panose="05050102010706020507" pitchFamily="18" charset="2"/>
              <a:buChar char="®"/>
            </a:pPr>
            <a:r>
              <a:rPr lang="pt-BR" sz="1100" b="1" dirty="0">
                <a:solidFill>
                  <a:srgbClr val="555555"/>
                </a:solidFill>
                <a:effectLst/>
                <a:latin typeface="Nexa Light" panose="02000000000000000000" pitchFamily="50" charset="0"/>
              </a:rPr>
              <a:t>Em decisão datada de 23/06/2022 sobreveio a homologação da proposta</a:t>
            </a:r>
            <a:r>
              <a:rPr lang="pt-BR" sz="1100" b="1" dirty="0">
                <a:solidFill>
                  <a:srgbClr val="555555"/>
                </a:solidFill>
                <a:latin typeface="Nexa Light" panose="02000000000000000000" pitchFamily="50" charset="0"/>
              </a:rPr>
              <a:t>.</a:t>
            </a:r>
            <a:endParaRPr lang="pt-BR" sz="1200" dirty="0">
              <a:solidFill>
                <a:srgbClr val="555555"/>
              </a:solidFill>
              <a:latin typeface="Nexa Light" panose="02000000000000000000" pitchFamily="50" charset="0"/>
            </a:endParaRPr>
          </a:p>
        </p:txBody>
      </p:sp>
      <p:sp>
        <p:nvSpPr>
          <p:cNvPr id="9" name="CaixaDeTexto 8">
            <a:extLst>
              <a:ext uri="{FF2B5EF4-FFF2-40B4-BE49-F238E27FC236}">
                <a16:creationId xmlns:a16="http://schemas.microsoft.com/office/drawing/2014/main" id="{EFDF6D2F-3EA6-40AB-B1D5-310B10003B36}"/>
              </a:ext>
            </a:extLst>
          </p:cNvPr>
          <p:cNvSpPr txBox="1"/>
          <p:nvPr/>
        </p:nvSpPr>
        <p:spPr>
          <a:xfrm>
            <a:off x="3963177" y="3806436"/>
            <a:ext cx="7969655" cy="2292935"/>
          </a:xfrm>
          <a:prstGeom prst="rect">
            <a:avLst/>
          </a:prstGeom>
          <a:noFill/>
        </p:spPr>
        <p:txBody>
          <a:bodyPr wrap="square" rtlCol="0">
            <a:spAutoFit/>
          </a:bodyPr>
          <a:lstStyle/>
          <a:p>
            <a:pPr marL="171450" indent="-171450" algn="just">
              <a:buFont typeface="Courier New" panose="02070309020205020404" pitchFamily="49" charset="0"/>
              <a:buChar char="o"/>
            </a:pPr>
            <a:r>
              <a:rPr lang="pt-BR" sz="1100" b="1" u="sng" dirty="0">
                <a:solidFill>
                  <a:srgbClr val="555555"/>
                </a:solidFill>
                <a:latin typeface="Nexa Light" panose="02000000000000000000" pitchFamily="50" charset="0"/>
              </a:rPr>
              <a:t>Quanto ao pagamento do único credor da Classe II</a:t>
            </a:r>
            <a:r>
              <a:rPr lang="pt-BR" sz="1100" u="sng" dirty="0">
                <a:solidFill>
                  <a:srgbClr val="555555"/>
                </a:solidFill>
                <a:latin typeface="Nexa Light" panose="02000000000000000000" pitchFamily="50" charset="0"/>
              </a:rPr>
              <a:t> </a:t>
            </a:r>
            <a:r>
              <a:rPr lang="pt-BR" sz="1100" dirty="0">
                <a:solidFill>
                  <a:srgbClr val="555555"/>
                </a:solidFill>
                <a:latin typeface="Nexa Light" panose="02000000000000000000" pitchFamily="50" charset="0"/>
              </a:rPr>
              <a:t>(Travessia </a:t>
            </a:r>
            <a:r>
              <a:rPr lang="pt-BR" sz="1100" dirty="0" err="1">
                <a:solidFill>
                  <a:srgbClr val="555555"/>
                </a:solidFill>
                <a:latin typeface="Nexa Light" panose="02000000000000000000" pitchFamily="50" charset="0"/>
              </a:rPr>
              <a:t>Securitizadora</a:t>
            </a:r>
            <a:r>
              <a:rPr lang="pt-BR" sz="1100" dirty="0">
                <a:solidFill>
                  <a:srgbClr val="555555"/>
                </a:solidFill>
                <a:latin typeface="Nexa Light" panose="02000000000000000000" pitchFamily="50" charset="0"/>
              </a:rPr>
              <a:t> de Créditos Financeiros VIII S.A) restou estabelecido a dação em pagamento do terreno urbano, lote 05, quadra “b”, situado na Avenida Deputado Valério Gomes, São João Batista/SC, com área total de 5.072.50m², matriculado sob o número 8.666, de propriedade da </a:t>
            </a:r>
            <a:r>
              <a:rPr lang="pt-BR" sz="1100" dirty="0" err="1">
                <a:solidFill>
                  <a:srgbClr val="555555"/>
                </a:solidFill>
                <a:latin typeface="Nexa Light" panose="02000000000000000000" pitchFamily="50" charset="0"/>
              </a:rPr>
              <a:t>Recuperanda</a:t>
            </a:r>
            <a:r>
              <a:rPr lang="pt-BR" sz="1100" dirty="0">
                <a:solidFill>
                  <a:srgbClr val="555555"/>
                </a:solidFill>
                <a:latin typeface="Nexa Light" panose="02000000000000000000" pitchFamily="50" charset="0"/>
              </a:rPr>
              <a:t>, ofertado em garantia à Célula de Crédito Bancário Confissão de Dívida n. 488896069, mediante Escritura Pública de Constituição de Hipoteca, firmado originalmente com o Itaú Unibanco S/A, posteriormente cedido ao Fundo de Investimento em Direitos Creditórios Não Padronizados </a:t>
            </a:r>
            <a:r>
              <a:rPr lang="pt-BR" sz="1100" dirty="0" err="1">
                <a:solidFill>
                  <a:srgbClr val="555555"/>
                </a:solidFill>
                <a:latin typeface="Nexa Light" panose="02000000000000000000" pitchFamily="50" charset="0"/>
              </a:rPr>
              <a:t>Alternative</a:t>
            </a:r>
            <a:r>
              <a:rPr lang="pt-BR" sz="1100" dirty="0">
                <a:solidFill>
                  <a:srgbClr val="555555"/>
                </a:solidFill>
                <a:latin typeface="Nexa Light" panose="02000000000000000000" pitchFamily="50" charset="0"/>
              </a:rPr>
              <a:t> </a:t>
            </a:r>
            <a:r>
              <a:rPr lang="pt-BR" sz="1100" dirty="0" err="1">
                <a:solidFill>
                  <a:srgbClr val="555555"/>
                </a:solidFill>
                <a:latin typeface="Nexa Light" panose="02000000000000000000" pitchFamily="50" charset="0"/>
              </a:rPr>
              <a:t>Assets</a:t>
            </a:r>
            <a:r>
              <a:rPr lang="pt-BR" sz="1100" dirty="0">
                <a:solidFill>
                  <a:srgbClr val="555555"/>
                </a:solidFill>
                <a:latin typeface="Nexa Light" panose="02000000000000000000" pitchFamily="50" charset="0"/>
              </a:rPr>
              <a:t> I (“</a:t>
            </a:r>
            <a:r>
              <a:rPr lang="pt-BR" sz="1100" i="1" dirty="0">
                <a:solidFill>
                  <a:srgbClr val="555555"/>
                </a:solidFill>
                <a:latin typeface="Nexa Light" panose="02000000000000000000" pitchFamily="50" charset="0"/>
              </a:rPr>
              <a:t>FIDIC </a:t>
            </a:r>
            <a:r>
              <a:rPr lang="pt-BR" sz="1100" i="1" dirty="0" err="1">
                <a:solidFill>
                  <a:srgbClr val="555555"/>
                </a:solidFill>
                <a:latin typeface="Nexa Light" panose="02000000000000000000" pitchFamily="50" charset="0"/>
              </a:rPr>
              <a:t>Assets</a:t>
            </a:r>
            <a:r>
              <a:rPr lang="pt-BR" sz="1100" dirty="0">
                <a:solidFill>
                  <a:srgbClr val="555555"/>
                </a:solidFill>
                <a:latin typeface="Nexa Light" panose="02000000000000000000" pitchFamily="50" charset="0"/>
              </a:rPr>
              <a:t>”) e, em seguida, adquirido pela Travessia </a:t>
            </a:r>
            <a:r>
              <a:rPr lang="pt-BR" sz="1100" dirty="0" err="1">
                <a:solidFill>
                  <a:srgbClr val="555555"/>
                </a:solidFill>
                <a:latin typeface="Nexa Light" panose="02000000000000000000" pitchFamily="50" charset="0"/>
              </a:rPr>
              <a:t>Securitizadora</a:t>
            </a:r>
            <a:r>
              <a:rPr lang="pt-BR" sz="1100" dirty="0">
                <a:solidFill>
                  <a:srgbClr val="555555"/>
                </a:solidFill>
                <a:latin typeface="Nexa Light" panose="02000000000000000000" pitchFamily="50" charset="0"/>
              </a:rPr>
              <a:t> de Créditos Financeiros VIIIS/A (“</a:t>
            </a:r>
            <a:r>
              <a:rPr lang="pt-BR" sz="1100" i="1" dirty="0">
                <a:solidFill>
                  <a:srgbClr val="555555"/>
                </a:solidFill>
                <a:latin typeface="Nexa Light" panose="02000000000000000000" pitchFamily="50" charset="0"/>
              </a:rPr>
              <a:t>Travessia</a:t>
            </a:r>
            <a:r>
              <a:rPr lang="pt-BR" sz="1100" dirty="0">
                <a:solidFill>
                  <a:srgbClr val="555555"/>
                </a:solidFill>
                <a:latin typeface="Nexa Light" panose="02000000000000000000" pitchFamily="50" charset="0"/>
              </a:rPr>
              <a:t>”).</a:t>
            </a:r>
          </a:p>
          <a:p>
            <a:pPr marL="350838" indent="-171450" algn="just">
              <a:buFont typeface="Symbol" panose="05050102010706020507" pitchFamily="18" charset="2"/>
              <a:buChar char="®"/>
            </a:pPr>
            <a:r>
              <a:rPr lang="pt-BR" sz="1100" dirty="0">
                <a:solidFill>
                  <a:srgbClr val="555555"/>
                </a:solidFill>
                <a:latin typeface="Nexa Light" panose="02000000000000000000" pitchFamily="50" charset="0"/>
              </a:rPr>
              <a:t>No evento 329 dos autos restou determinada a expedição de ofícios aos Juízos da 2ª Vara desta Comarca, da 2ª Vara do Trabalho de Brusque e da 9ª Vara Federal de Florianópolis, para que procedam a baixa das restrições concernentes à penhora e/ou indisponibilidade lançadas na matrícula do bem;</a:t>
            </a:r>
          </a:p>
          <a:p>
            <a:pPr marL="350838" indent="-171450" algn="just">
              <a:buFont typeface="Symbol" panose="05050102010706020507" pitchFamily="18" charset="2"/>
              <a:buChar char="®"/>
            </a:pPr>
            <a:r>
              <a:rPr lang="pt-BR" sz="1100" dirty="0">
                <a:solidFill>
                  <a:srgbClr val="555555"/>
                </a:solidFill>
                <a:latin typeface="Nexa Light" panose="02000000000000000000" pitchFamily="50" charset="0"/>
              </a:rPr>
              <a:t>Posteriormente, restou expedido ofício ao Registro de Imóveis para que realize a transferência de propriedade. </a:t>
            </a:r>
          </a:p>
          <a:p>
            <a:pPr marL="350838" indent="-171450" algn="just">
              <a:buFont typeface="Symbol" panose="05050102010706020507" pitchFamily="18" charset="2"/>
              <a:buChar char="®"/>
            </a:pPr>
            <a:r>
              <a:rPr lang="pt-BR" sz="1100" b="1" dirty="0">
                <a:solidFill>
                  <a:srgbClr val="555555"/>
                </a:solidFill>
                <a:latin typeface="Nexa Light" panose="02000000000000000000" pitchFamily="50" charset="0"/>
              </a:rPr>
              <a:t>No evento 621 o órgão apresentou exigências necessárias para a efetivação, sobre o qual aguarda-se regularização pelas partes</a:t>
            </a:r>
          </a:p>
        </p:txBody>
      </p:sp>
    </p:spTree>
    <p:extLst>
      <p:ext uri="{BB962C8B-B14F-4D97-AF65-F5344CB8AC3E}">
        <p14:creationId xmlns:p14="http://schemas.microsoft.com/office/powerpoint/2010/main" val="9613650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b="-13000"/>
          </a:stretch>
        </a:blipFill>
        <a:effectLst/>
      </p:bgPr>
    </p:bg>
    <p:spTree>
      <p:nvGrpSpPr>
        <p:cNvPr id="1" name=""/>
        <p:cNvGrpSpPr/>
        <p:nvPr/>
      </p:nvGrpSpPr>
      <p:grpSpPr>
        <a:xfrm>
          <a:off x="0" y="0"/>
          <a:ext cx="0" cy="0"/>
          <a:chOff x="0" y="0"/>
          <a:chExt cx="0" cy="0"/>
        </a:xfrm>
      </p:grpSpPr>
      <p:sp>
        <p:nvSpPr>
          <p:cNvPr id="5" name="Título 1">
            <a:extLst>
              <a:ext uri="{FF2B5EF4-FFF2-40B4-BE49-F238E27FC236}">
                <a16:creationId xmlns:a16="http://schemas.microsoft.com/office/drawing/2014/main" id="{0633AAFC-10D3-49FD-AE2D-7F15F0AE2766}"/>
              </a:ext>
            </a:extLst>
          </p:cNvPr>
          <p:cNvSpPr>
            <a:spLocks noGrp="1"/>
          </p:cNvSpPr>
          <p:nvPr>
            <p:ph type="title" idx="4294967295"/>
          </p:nvPr>
        </p:nvSpPr>
        <p:spPr>
          <a:xfrm>
            <a:off x="247437" y="-147131"/>
            <a:ext cx="10515600" cy="696036"/>
          </a:xfrm>
        </p:spPr>
        <p:txBody>
          <a:bodyPr>
            <a:normAutofit/>
          </a:bodyPr>
          <a:lstStyle/>
          <a:p>
            <a:r>
              <a:rPr lang="pt-BR" sz="2200" b="1" dirty="0">
                <a:solidFill>
                  <a:schemeClr val="bg1"/>
                </a:solidFill>
                <a:latin typeface="Nexa Light" panose="02000000000000000000" pitchFamily="50" charset="0"/>
              </a:rPr>
              <a:t>2. PREMISSAS DA RECUPERAÇÃO JUDICIAL</a:t>
            </a:r>
          </a:p>
        </p:txBody>
      </p:sp>
      <p:sp>
        <p:nvSpPr>
          <p:cNvPr id="6" name="Retângulo 5">
            <a:extLst>
              <a:ext uri="{FF2B5EF4-FFF2-40B4-BE49-F238E27FC236}">
                <a16:creationId xmlns:a16="http://schemas.microsoft.com/office/drawing/2014/main" id="{BD9942CE-D100-4BA7-92EC-2A086E4029E4}"/>
              </a:ext>
            </a:extLst>
          </p:cNvPr>
          <p:cNvSpPr/>
          <p:nvPr/>
        </p:nvSpPr>
        <p:spPr>
          <a:xfrm>
            <a:off x="247437" y="777297"/>
            <a:ext cx="11817964" cy="1735732"/>
          </a:xfrm>
          <a:prstGeom prst="rect">
            <a:avLst/>
          </a:prstGeom>
        </p:spPr>
        <p:txBody>
          <a:bodyPr wrap="square">
            <a:spAutoFit/>
          </a:bodyPr>
          <a:lstStyle/>
          <a:p>
            <a:pPr algn="just">
              <a:lnSpc>
                <a:spcPct val="150000"/>
              </a:lnSpc>
              <a:spcBef>
                <a:spcPts val="1000"/>
              </a:spcBef>
              <a:buClr>
                <a:srgbClr val="B48A20"/>
              </a:buClr>
            </a:pPr>
            <a:r>
              <a:rPr lang="pt-BR" sz="1400" b="1" dirty="0">
                <a:solidFill>
                  <a:schemeClr val="accent4">
                    <a:lumMod val="75000"/>
                  </a:schemeClr>
                </a:solidFill>
                <a:latin typeface="Nexa Light" panose="02000000000000000000" pitchFamily="50" charset="0"/>
              </a:rPr>
              <a:t>2.2 Proposta de Pagamento</a:t>
            </a:r>
          </a:p>
          <a:p>
            <a:pPr algn="just">
              <a:lnSpc>
                <a:spcPct val="150000"/>
              </a:lnSpc>
              <a:spcBef>
                <a:spcPts val="1000"/>
              </a:spcBef>
              <a:buClr>
                <a:srgbClr val="B48A20"/>
              </a:buClr>
            </a:pPr>
            <a:endParaRPr lang="pt-BR" sz="1400" b="1" dirty="0">
              <a:solidFill>
                <a:schemeClr val="accent4">
                  <a:lumMod val="75000"/>
                </a:schemeClr>
              </a:solidFill>
              <a:latin typeface="Abadi" panose="020B0604020104020204" pitchFamily="34" charset="0"/>
            </a:endParaRPr>
          </a:p>
          <a:p>
            <a:pPr algn="just">
              <a:lnSpc>
                <a:spcPct val="150000"/>
              </a:lnSpc>
              <a:spcBef>
                <a:spcPts val="1000"/>
              </a:spcBef>
              <a:buClr>
                <a:srgbClr val="B48A20"/>
              </a:buClr>
            </a:pPr>
            <a:endParaRPr lang="pt-BR" sz="1400" b="1" dirty="0">
              <a:solidFill>
                <a:schemeClr val="accent4">
                  <a:lumMod val="75000"/>
                </a:schemeClr>
              </a:solidFill>
              <a:latin typeface="Abadi" panose="020B0604020104020204" pitchFamily="34" charset="0"/>
            </a:endParaRPr>
          </a:p>
          <a:p>
            <a:pPr marL="128588" indent="-128588" algn="just">
              <a:lnSpc>
                <a:spcPct val="150000"/>
              </a:lnSpc>
              <a:spcBef>
                <a:spcPts val="1000"/>
              </a:spcBef>
              <a:buClr>
                <a:srgbClr val="B48A20"/>
              </a:buClr>
              <a:buFont typeface="Wingdings" panose="05000000000000000000" pitchFamily="2" charset="2"/>
              <a:buChar char="v"/>
            </a:pPr>
            <a:endParaRPr lang="pt-BR" sz="1400" dirty="0">
              <a:latin typeface="Abadi" panose="020B0604020104020204" pitchFamily="34" charset="0"/>
            </a:endParaRPr>
          </a:p>
        </p:txBody>
      </p:sp>
      <p:graphicFrame>
        <p:nvGraphicFramePr>
          <p:cNvPr id="2" name="Tabela 1">
            <a:extLst>
              <a:ext uri="{FF2B5EF4-FFF2-40B4-BE49-F238E27FC236}">
                <a16:creationId xmlns:a16="http://schemas.microsoft.com/office/drawing/2014/main" id="{C24CC105-7C3C-C1F7-693B-32705C0265BC}"/>
              </a:ext>
            </a:extLst>
          </p:cNvPr>
          <p:cNvGraphicFramePr>
            <a:graphicFrameLocks noGrp="1"/>
          </p:cNvGraphicFramePr>
          <p:nvPr>
            <p:extLst>
              <p:ext uri="{D42A27DB-BD31-4B8C-83A1-F6EECF244321}">
                <p14:modId xmlns:p14="http://schemas.microsoft.com/office/powerpoint/2010/main" val="4074684854"/>
              </p:ext>
            </p:extLst>
          </p:nvPr>
        </p:nvGraphicFramePr>
        <p:xfrm>
          <a:off x="322125" y="1199072"/>
          <a:ext cx="11547749" cy="5047939"/>
        </p:xfrm>
        <a:graphic>
          <a:graphicData uri="http://schemas.openxmlformats.org/drawingml/2006/table">
            <a:tbl>
              <a:tblPr/>
              <a:tblGrid>
                <a:gridCol w="1071271">
                  <a:extLst>
                    <a:ext uri="{9D8B030D-6E8A-4147-A177-3AD203B41FA5}">
                      <a16:colId xmlns:a16="http://schemas.microsoft.com/office/drawing/2014/main" val="2379441724"/>
                    </a:ext>
                  </a:extLst>
                </a:gridCol>
                <a:gridCol w="1054789">
                  <a:extLst>
                    <a:ext uri="{9D8B030D-6E8A-4147-A177-3AD203B41FA5}">
                      <a16:colId xmlns:a16="http://schemas.microsoft.com/office/drawing/2014/main" val="3498487782"/>
                    </a:ext>
                  </a:extLst>
                </a:gridCol>
                <a:gridCol w="1054789">
                  <a:extLst>
                    <a:ext uri="{9D8B030D-6E8A-4147-A177-3AD203B41FA5}">
                      <a16:colId xmlns:a16="http://schemas.microsoft.com/office/drawing/2014/main" val="3137360071"/>
                    </a:ext>
                  </a:extLst>
                </a:gridCol>
                <a:gridCol w="629944">
                  <a:extLst>
                    <a:ext uri="{9D8B030D-6E8A-4147-A177-3AD203B41FA5}">
                      <a16:colId xmlns:a16="http://schemas.microsoft.com/office/drawing/2014/main" val="4190967343"/>
                    </a:ext>
                  </a:extLst>
                </a:gridCol>
                <a:gridCol w="631775">
                  <a:extLst>
                    <a:ext uri="{9D8B030D-6E8A-4147-A177-3AD203B41FA5}">
                      <a16:colId xmlns:a16="http://schemas.microsoft.com/office/drawing/2014/main" val="892048038"/>
                    </a:ext>
                  </a:extLst>
                </a:gridCol>
                <a:gridCol w="835042">
                  <a:extLst>
                    <a:ext uri="{9D8B030D-6E8A-4147-A177-3AD203B41FA5}">
                      <a16:colId xmlns:a16="http://schemas.microsoft.com/office/drawing/2014/main" val="3056032070"/>
                    </a:ext>
                  </a:extLst>
                </a:gridCol>
                <a:gridCol w="835042">
                  <a:extLst>
                    <a:ext uri="{9D8B030D-6E8A-4147-A177-3AD203B41FA5}">
                      <a16:colId xmlns:a16="http://schemas.microsoft.com/office/drawing/2014/main" val="889997913"/>
                    </a:ext>
                  </a:extLst>
                </a:gridCol>
                <a:gridCol w="556695">
                  <a:extLst>
                    <a:ext uri="{9D8B030D-6E8A-4147-A177-3AD203B41FA5}">
                      <a16:colId xmlns:a16="http://schemas.microsoft.com/office/drawing/2014/main" val="2402573577"/>
                    </a:ext>
                  </a:extLst>
                </a:gridCol>
                <a:gridCol w="2439201">
                  <a:extLst>
                    <a:ext uri="{9D8B030D-6E8A-4147-A177-3AD203B41FA5}">
                      <a16:colId xmlns:a16="http://schemas.microsoft.com/office/drawing/2014/main" val="507950488"/>
                    </a:ext>
                  </a:extLst>
                </a:gridCol>
                <a:gridCol w="2439201">
                  <a:extLst>
                    <a:ext uri="{9D8B030D-6E8A-4147-A177-3AD203B41FA5}">
                      <a16:colId xmlns:a16="http://schemas.microsoft.com/office/drawing/2014/main" val="2189558678"/>
                    </a:ext>
                  </a:extLst>
                </a:gridCol>
              </a:tblGrid>
              <a:tr h="120434">
                <a:tc gridSpan="10">
                  <a:txBody>
                    <a:bodyPr/>
                    <a:lstStyle/>
                    <a:p>
                      <a:pPr algn="ctr" rtl="0" fontAlgn="ctr"/>
                      <a:r>
                        <a:rPr lang="pt-BR" sz="800" b="1" i="0" u="none" strike="noStrike" dirty="0">
                          <a:solidFill>
                            <a:srgbClr val="FFFFFF"/>
                          </a:solidFill>
                          <a:effectLst/>
                          <a:latin typeface="Nexa Light" panose="02000000000000000000" pitchFamily="50" charset="0"/>
                        </a:rPr>
                        <a:t>CONDIÇÕES DO PLANO</a:t>
                      </a:r>
                    </a:p>
                  </a:txBody>
                  <a:tcPr marL="0" marR="0" marT="0" marB="0" anchor="ctr">
                    <a:lnL w="6350" cap="flat" cmpd="sng" algn="ctr">
                      <a:solidFill>
                        <a:srgbClr val="000000"/>
                      </a:solidFill>
                      <a:prstDash val="dot"/>
                      <a:round/>
                      <a:headEnd type="none" w="med" len="med"/>
                      <a:tailEnd type="none" w="med" len="med"/>
                    </a:lnL>
                    <a:lnR>
                      <a:noFill/>
                    </a:lnR>
                    <a:lnT>
                      <a:noFill/>
                    </a:lnT>
                    <a:lnB w="6350" cap="flat" cmpd="sng" algn="ctr">
                      <a:solidFill>
                        <a:srgbClr val="000000"/>
                      </a:solidFill>
                      <a:prstDash val="dot"/>
                      <a:round/>
                      <a:headEnd type="none" w="med" len="med"/>
                      <a:tailEnd type="none" w="med" len="med"/>
                    </a:lnB>
                    <a:solidFill>
                      <a:srgbClr val="565656"/>
                    </a:solidFill>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1780660575"/>
                  </a:ext>
                </a:extLst>
              </a:tr>
              <a:tr h="234572">
                <a:tc>
                  <a:txBody>
                    <a:bodyPr/>
                    <a:lstStyle/>
                    <a:p>
                      <a:pPr algn="ctr" rtl="0" fontAlgn="ctr"/>
                      <a:r>
                        <a:rPr lang="pt-BR" sz="800" b="1" i="0" u="none" strike="noStrike" dirty="0">
                          <a:solidFill>
                            <a:srgbClr val="555555"/>
                          </a:solidFill>
                          <a:effectLst/>
                          <a:latin typeface="Nexa Light" panose="02000000000000000000" pitchFamily="50" charset="0"/>
                        </a:rPr>
                        <a:t>CLASSE</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BFBFBF"/>
                    </a:solidFill>
                  </a:tcPr>
                </a:tc>
                <a:tc>
                  <a:txBody>
                    <a:bodyPr/>
                    <a:lstStyle/>
                    <a:p>
                      <a:pPr algn="ctr" rtl="0" fontAlgn="ctr"/>
                      <a:r>
                        <a:rPr lang="pt-BR" sz="800" b="1" i="0" u="none" strike="noStrike" dirty="0">
                          <a:solidFill>
                            <a:srgbClr val="555555"/>
                          </a:solidFill>
                          <a:effectLst/>
                          <a:latin typeface="Nexa Light" panose="02000000000000000000" pitchFamily="50" charset="0"/>
                        </a:rPr>
                        <a:t>Subclasse</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BFBFBF"/>
                    </a:solidFill>
                  </a:tcPr>
                </a:tc>
                <a:tc>
                  <a:txBody>
                    <a:bodyPr/>
                    <a:lstStyle/>
                    <a:p>
                      <a:pPr algn="ctr" rtl="0" fontAlgn="ctr"/>
                      <a:r>
                        <a:rPr lang="pt-BR" sz="800" b="1" i="0" u="none" strike="noStrike" dirty="0">
                          <a:solidFill>
                            <a:srgbClr val="555555"/>
                          </a:solidFill>
                          <a:effectLst/>
                          <a:latin typeface="Nexa Light" panose="02000000000000000000" pitchFamily="50" charset="0"/>
                        </a:rPr>
                        <a:t>VALOR RJ</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BFBFBF"/>
                    </a:solidFill>
                  </a:tcPr>
                </a:tc>
                <a:tc>
                  <a:txBody>
                    <a:bodyPr/>
                    <a:lstStyle/>
                    <a:p>
                      <a:pPr algn="ctr" rtl="0" fontAlgn="ctr"/>
                      <a:r>
                        <a:rPr lang="pt-BR" sz="800" b="1" i="0" u="none" strike="noStrike" dirty="0">
                          <a:solidFill>
                            <a:srgbClr val="555555"/>
                          </a:solidFill>
                          <a:effectLst/>
                          <a:latin typeface="Nexa Light" panose="02000000000000000000" pitchFamily="50" charset="0"/>
                        </a:rPr>
                        <a:t>DESÁGIO</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BFBFBF"/>
                    </a:solidFill>
                  </a:tcPr>
                </a:tc>
                <a:tc>
                  <a:txBody>
                    <a:bodyPr/>
                    <a:lstStyle/>
                    <a:p>
                      <a:pPr algn="ctr" rtl="0" fontAlgn="ctr"/>
                      <a:r>
                        <a:rPr lang="pt-BR" sz="800" b="1" i="0" u="none" strike="noStrike" dirty="0">
                          <a:solidFill>
                            <a:srgbClr val="555555"/>
                          </a:solidFill>
                          <a:effectLst/>
                          <a:latin typeface="Nexa Light" panose="02000000000000000000" pitchFamily="50" charset="0"/>
                        </a:rPr>
                        <a:t>CARÊNCIA</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BFBFBF"/>
                    </a:solidFill>
                  </a:tcPr>
                </a:tc>
                <a:tc>
                  <a:txBody>
                    <a:bodyPr/>
                    <a:lstStyle/>
                    <a:p>
                      <a:pPr algn="ctr" rtl="0" fontAlgn="ctr"/>
                      <a:r>
                        <a:rPr lang="pt-BR" sz="800" b="1" i="0" u="none" strike="noStrike" dirty="0">
                          <a:solidFill>
                            <a:srgbClr val="555555"/>
                          </a:solidFill>
                          <a:effectLst/>
                          <a:latin typeface="Nexa Light" panose="02000000000000000000" pitchFamily="50" charset="0"/>
                        </a:rPr>
                        <a:t>N° PARCELAS</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BFBFBF"/>
                    </a:solidFill>
                  </a:tcPr>
                </a:tc>
                <a:tc>
                  <a:txBody>
                    <a:bodyPr/>
                    <a:lstStyle/>
                    <a:p>
                      <a:pPr algn="ctr" rtl="0" fontAlgn="ctr"/>
                      <a:r>
                        <a:rPr lang="pt-BR" sz="800" b="1" i="0" u="none" strike="noStrike" dirty="0">
                          <a:solidFill>
                            <a:srgbClr val="555555"/>
                          </a:solidFill>
                          <a:effectLst/>
                          <a:latin typeface="Nexa Light" panose="02000000000000000000" pitchFamily="50" charset="0"/>
                        </a:rPr>
                        <a:t>PERIODICIDADE</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BFBFBF"/>
                    </a:solidFill>
                  </a:tcPr>
                </a:tc>
                <a:tc>
                  <a:txBody>
                    <a:bodyPr/>
                    <a:lstStyle/>
                    <a:p>
                      <a:pPr algn="ctr" rtl="0" fontAlgn="ctr"/>
                      <a:r>
                        <a:rPr lang="pt-BR" sz="800" b="1" i="0" u="none" strike="noStrike">
                          <a:solidFill>
                            <a:srgbClr val="555555"/>
                          </a:solidFill>
                          <a:effectLst/>
                          <a:latin typeface="Nexa Light" panose="02000000000000000000" pitchFamily="50" charset="0"/>
                        </a:rPr>
                        <a:t>JUROS</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BFBFBF"/>
                    </a:solidFill>
                  </a:tcPr>
                </a:tc>
                <a:tc>
                  <a:txBody>
                    <a:bodyPr/>
                    <a:lstStyle/>
                    <a:p>
                      <a:pPr algn="ctr" rtl="0" fontAlgn="ctr"/>
                      <a:r>
                        <a:rPr lang="pt-BR" sz="800" b="1" i="0" u="none" strike="noStrike" dirty="0">
                          <a:solidFill>
                            <a:srgbClr val="555555"/>
                          </a:solidFill>
                          <a:effectLst/>
                          <a:latin typeface="Nexa Light" panose="02000000000000000000" pitchFamily="50" charset="0"/>
                        </a:rPr>
                        <a:t>CORREÇÃO</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BFBFBF"/>
                    </a:solidFill>
                  </a:tcPr>
                </a:tc>
                <a:tc>
                  <a:txBody>
                    <a:bodyPr/>
                    <a:lstStyle/>
                    <a:p>
                      <a:pPr algn="ctr" rtl="0" fontAlgn="ctr"/>
                      <a:r>
                        <a:rPr lang="pt-BR" sz="800" b="1" i="0" u="none" strike="noStrike" dirty="0">
                          <a:solidFill>
                            <a:srgbClr val="555555"/>
                          </a:solidFill>
                          <a:effectLst/>
                          <a:latin typeface="Nexa Light" panose="02000000000000000000" pitchFamily="50" charset="0"/>
                        </a:rPr>
                        <a:t>RECURSOS UTILIZADOS</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BFBFBF"/>
                    </a:solidFill>
                  </a:tcPr>
                </a:tc>
                <a:extLst>
                  <a:ext uri="{0D108BD9-81ED-4DB2-BD59-A6C34878D82A}">
                    <a16:rowId xmlns:a16="http://schemas.microsoft.com/office/drawing/2014/main" val="2868611006"/>
                  </a:ext>
                </a:extLst>
              </a:tr>
              <a:tr h="703717">
                <a:tc rowSpan="2">
                  <a:txBody>
                    <a:bodyPr/>
                    <a:lstStyle/>
                    <a:p>
                      <a:pPr algn="ctr" fontAlgn="ctr"/>
                      <a:r>
                        <a:rPr lang="pt-BR" sz="800" b="0" i="0" u="none" strike="noStrike" dirty="0">
                          <a:solidFill>
                            <a:srgbClr val="555555"/>
                          </a:solidFill>
                          <a:effectLst/>
                          <a:latin typeface="Nexa Light" panose="02000000000000000000" pitchFamily="50" charset="0"/>
                        </a:rPr>
                        <a:t>Classe I - Trabalhista</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dirty="0">
                          <a:solidFill>
                            <a:srgbClr val="555555"/>
                          </a:solidFill>
                          <a:effectLst/>
                          <a:latin typeface="Nexa Light" panose="02000000000000000000" pitchFamily="50" charset="0"/>
                        </a:rPr>
                        <a:t>Até 150 salários mínimos</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dirty="0">
                          <a:solidFill>
                            <a:srgbClr val="555555"/>
                          </a:solidFill>
                          <a:effectLst/>
                          <a:latin typeface="Nexa Light" panose="02000000000000000000" pitchFamily="50" charset="0"/>
                        </a:rPr>
                        <a:t>               3.906.866,54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555555"/>
                          </a:solidFill>
                          <a:effectLst/>
                          <a:latin typeface="Nexa Light" panose="02000000000000000000" pitchFamily="50" charset="0"/>
                        </a:rPr>
                        <a:t>50%</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555555"/>
                          </a:solidFill>
                          <a:effectLst/>
                          <a:latin typeface="Nexa Light" panose="02000000000000000000" pitchFamily="50" charset="0"/>
                        </a:rPr>
                        <a:t>-</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555555"/>
                          </a:solidFill>
                          <a:effectLst/>
                          <a:latin typeface="Nexa Light" panose="02000000000000000000" pitchFamily="50" charset="0"/>
                        </a:rPr>
                        <a:t>Até 12 meses</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555555"/>
                          </a:solidFill>
                          <a:effectLst/>
                          <a:latin typeface="Nexa Light" panose="02000000000000000000" pitchFamily="50" charset="0"/>
                        </a:rPr>
                        <a:t>Não consta</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555555"/>
                          </a:solidFill>
                          <a:effectLst/>
                          <a:latin typeface="Nexa Light" panose="02000000000000000000" pitchFamily="50" charset="0"/>
                        </a:rPr>
                        <a:t>-</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555555"/>
                          </a:solidFill>
                          <a:effectLst/>
                          <a:latin typeface="Nexa Light" panose="02000000000000000000" pitchFamily="50" charset="0"/>
                        </a:rPr>
                        <a:t>TR</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555555"/>
                          </a:solidFill>
                          <a:effectLst/>
                          <a:latin typeface="Nexa Light" panose="02000000000000000000" pitchFamily="50" charset="0"/>
                        </a:rPr>
                        <a:t>Será quitado com a venda direta dos imóveis de matrícula 8.668 (valor mínimo R$ 1.224.160,00) e 8.664 (valor mínimo R$ 1.775.375,00) em até 12 meses da decisão homologatória da aprovação do plano de recuperação judicial.</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4016694204"/>
                  </a:ext>
                </a:extLst>
              </a:tr>
              <a:tr h="586431">
                <a:tc vMerge="1">
                  <a:txBody>
                    <a:bodyPr/>
                    <a:lstStyle/>
                    <a:p>
                      <a:endParaRPr lang="pt-BR"/>
                    </a:p>
                  </a:txBody>
                  <a:tcPr/>
                </a:tc>
                <a:tc>
                  <a:txBody>
                    <a:bodyPr/>
                    <a:lstStyle/>
                    <a:p>
                      <a:pPr algn="ctr" rtl="0" fontAlgn="ctr"/>
                      <a:r>
                        <a:rPr lang="pt-BR" sz="800" b="0" i="0" u="none" strike="noStrike" dirty="0">
                          <a:solidFill>
                            <a:srgbClr val="555555"/>
                          </a:solidFill>
                          <a:effectLst/>
                          <a:latin typeface="Nexa Light" panose="02000000000000000000" pitchFamily="50" charset="0"/>
                        </a:rPr>
                        <a:t>Acima de 150 salários mínimos</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dirty="0">
                          <a:solidFill>
                            <a:srgbClr val="555555"/>
                          </a:solidFill>
                          <a:effectLst/>
                          <a:latin typeface="Nexa Light" panose="02000000000000000000" pitchFamily="50" charset="0"/>
                        </a:rPr>
                        <a:t>                  574.275,48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dirty="0">
                          <a:solidFill>
                            <a:srgbClr val="555555"/>
                          </a:solidFill>
                          <a:effectLst/>
                          <a:latin typeface="Nexa Light" panose="02000000000000000000" pitchFamily="50" charset="0"/>
                        </a:rPr>
                        <a:t>85%</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555555"/>
                          </a:solidFill>
                          <a:effectLst/>
                          <a:latin typeface="Nexa Light" panose="02000000000000000000" pitchFamily="50" charset="0"/>
                        </a:rPr>
                        <a:t>36 meses</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555555"/>
                          </a:solidFill>
                          <a:effectLst/>
                          <a:latin typeface="Nexa Light" panose="02000000000000000000" pitchFamily="50" charset="0"/>
                        </a:rPr>
                        <a:t>120</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555555"/>
                          </a:solidFill>
                          <a:effectLst/>
                          <a:latin typeface="Nexa Light" panose="02000000000000000000" pitchFamily="50" charset="0"/>
                        </a:rPr>
                        <a:t>Mensal</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555555"/>
                          </a:solidFill>
                          <a:effectLst/>
                          <a:latin typeface="Nexa Light" panose="02000000000000000000" pitchFamily="50" charset="0"/>
                        </a:rPr>
                        <a:t>-</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555555"/>
                          </a:solidFill>
                          <a:effectLst/>
                          <a:latin typeface="Nexa Light" panose="02000000000000000000" pitchFamily="50" charset="0"/>
                        </a:rPr>
                        <a:t>TR</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555555"/>
                          </a:solidFill>
                          <a:effectLst/>
                          <a:latin typeface="Nexa Light" panose="02000000000000000000" pitchFamily="50" charset="0"/>
                        </a:rPr>
                        <a:t>Venda das lojas/filiais da Recuperanda como UPI, venda dos terrenos sob matrícula 6.549, 8.665, 8.667, 8.677, 13.022. Após a homologação do plano de recuperação judicial.</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441150023"/>
                  </a:ext>
                </a:extLst>
              </a:tr>
              <a:tr h="1993865">
                <a:tc>
                  <a:txBody>
                    <a:bodyPr/>
                    <a:lstStyle/>
                    <a:p>
                      <a:pPr algn="l" fontAlgn="ctr"/>
                      <a:r>
                        <a:rPr lang="pt-BR" sz="800" b="0" i="0" u="none" strike="noStrike">
                          <a:solidFill>
                            <a:srgbClr val="555555"/>
                          </a:solidFill>
                          <a:effectLst/>
                          <a:latin typeface="Nexa Light" panose="02000000000000000000" pitchFamily="50" charset="0"/>
                        </a:rPr>
                        <a:t>Classe II - Garantia Real</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555555"/>
                          </a:solidFill>
                          <a:effectLst/>
                          <a:latin typeface="Nexa Light" panose="02000000000000000000" pitchFamily="50" charset="0"/>
                        </a:rPr>
                        <a:t>Aplicável a todos</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555555"/>
                          </a:solidFill>
                          <a:effectLst/>
                          <a:latin typeface="Nexa Light" panose="02000000000000000000" pitchFamily="50" charset="0"/>
                        </a:rPr>
                        <a:t>               3.797.157,43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dirty="0">
                          <a:solidFill>
                            <a:srgbClr val="555555"/>
                          </a:solidFill>
                          <a:effectLst/>
                          <a:latin typeface="Nexa Light" panose="02000000000000000000" pitchFamily="50" charset="0"/>
                        </a:rPr>
                        <a:t>-</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dirty="0">
                          <a:solidFill>
                            <a:srgbClr val="555555"/>
                          </a:solidFill>
                          <a:effectLst/>
                          <a:latin typeface="Nexa Light" panose="02000000000000000000" pitchFamily="50" charset="0"/>
                        </a:rPr>
                        <a:t>-</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dirty="0">
                          <a:solidFill>
                            <a:srgbClr val="555555"/>
                          </a:solidFill>
                          <a:effectLst/>
                          <a:latin typeface="Nexa Light" panose="02000000000000000000" pitchFamily="50" charset="0"/>
                        </a:rPr>
                        <a:t>-</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dirty="0">
                          <a:solidFill>
                            <a:srgbClr val="555555"/>
                          </a:solidFill>
                          <a:effectLst/>
                          <a:latin typeface="Nexa Light" panose="02000000000000000000" pitchFamily="50" charset="0"/>
                        </a:rPr>
                        <a:t>À vista</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dirty="0">
                          <a:solidFill>
                            <a:srgbClr val="555555"/>
                          </a:solidFill>
                          <a:effectLst/>
                          <a:latin typeface="Nexa Light" panose="02000000000000000000" pitchFamily="50" charset="0"/>
                        </a:rPr>
                        <a:t>-</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555555"/>
                          </a:solidFill>
                          <a:effectLst/>
                          <a:latin typeface="Nexa Light" panose="02000000000000000000" pitchFamily="50" charset="0"/>
                        </a:rPr>
                        <a:t>-</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555555"/>
                          </a:solidFill>
                          <a:effectLst/>
                          <a:latin typeface="Nexa Light" panose="02000000000000000000" pitchFamily="50" charset="0"/>
                        </a:rPr>
                        <a:t>Após a homologação do plano de recuperação judicial, o magistrado deverá determinar a expedição de ofício para o registro de imóveis da Comarca de São João Batista/SC, a fim de que transfira a titularidade para o respectivo credor do terreno urbano matriculado sob n° 8.666, ofertado em garantia à Cédula de Crédito Bancário Confissão de Dívida n° 488896069, mediante Escritura Pública de Constituição de Hipoteca, firmado originalmente com Itaú Unibanco S/A, posteriormente cedido ao Fundo de Investimento em Direitos Creditórios Não Padronizados Alternative I e em seguida adquirido pela Travessia Securitizadora de Créditos Financeiros VIII S/A.</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3847020068"/>
                  </a:ext>
                </a:extLst>
              </a:tr>
              <a:tr h="586431">
                <a:tc>
                  <a:txBody>
                    <a:bodyPr/>
                    <a:lstStyle/>
                    <a:p>
                      <a:pPr algn="l" fontAlgn="ctr"/>
                      <a:r>
                        <a:rPr lang="pt-BR" sz="800" b="0" i="0" u="none" strike="noStrike">
                          <a:solidFill>
                            <a:srgbClr val="555555"/>
                          </a:solidFill>
                          <a:effectLst/>
                          <a:latin typeface="Nexa Light" panose="02000000000000000000" pitchFamily="50" charset="0"/>
                        </a:rPr>
                        <a:t>Classe III - Quirografários</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555555"/>
                          </a:solidFill>
                          <a:effectLst/>
                          <a:latin typeface="Nexa Light" panose="02000000000000000000" pitchFamily="50" charset="0"/>
                        </a:rPr>
                        <a:t>Aplicável a todos</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555555"/>
                          </a:solidFill>
                          <a:effectLst/>
                          <a:latin typeface="Nexa Light" panose="02000000000000000000" pitchFamily="50" charset="0"/>
                        </a:rPr>
                        <a:t>             20.816.756,68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555555"/>
                          </a:solidFill>
                          <a:effectLst/>
                          <a:latin typeface="Nexa Light" panose="02000000000000000000" pitchFamily="50" charset="0"/>
                        </a:rPr>
                        <a:t>85%</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555555"/>
                          </a:solidFill>
                          <a:effectLst/>
                          <a:latin typeface="Nexa Light" panose="02000000000000000000" pitchFamily="50" charset="0"/>
                        </a:rPr>
                        <a:t>36 meses</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555555"/>
                          </a:solidFill>
                          <a:effectLst/>
                          <a:latin typeface="Nexa Light" panose="02000000000000000000" pitchFamily="50" charset="0"/>
                        </a:rPr>
                        <a:t>120</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dirty="0">
                          <a:solidFill>
                            <a:srgbClr val="555555"/>
                          </a:solidFill>
                          <a:effectLst/>
                          <a:latin typeface="Nexa Light" panose="02000000000000000000" pitchFamily="50" charset="0"/>
                        </a:rPr>
                        <a:t>Mensal</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dirty="0">
                          <a:solidFill>
                            <a:srgbClr val="555555"/>
                          </a:solidFill>
                          <a:effectLst/>
                          <a:latin typeface="Nexa Light" panose="02000000000000000000" pitchFamily="50" charset="0"/>
                        </a:rPr>
                        <a:t>-</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dirty="0">
                          <a:solidFill>
                            <a:srgbClr val="555555"/>
                          </a:solidFill>
                          <a:effectLst/>
                          <a:latin typeface="Nexa Light" panose="02000000000000000000" pitchFamily="50" charset="0"/>
                        </a:rPr>
                        <a:t>TR</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dirty="0">
                          <a:solidFill>
                            <a:srgbClr val="555555"/>
                          </a:solidFill>
                          <a:effectLst/>
                          <a:latin typeface="Nexa Light" panose="02000000000000000000" pitchFamily="50" charset="0"/>
                        </a:rPr>
                        <a:t>Venda das lojas/filiais da </a:t>
                      </a:r>
                      <a:r>
                        <a:rPr lang="pt-BR" sz="800" b="0" i="0" u="none" strike="noStrike" dirty="0" err="1">
                          <a:solidFill>
                            <a:srgbClr val="555555"/>
                          </a:solidFill>
                          <a:effectLst/>
                          <a:latin typeface="Nexa Light" panose="02000000000000000000" pitchFamily="50" charset="0"/>
                        </a:rPr>
                        <a:t>Recuperanda</a:t>
                      </a:r>
                      <a:r>
                        <a:rPr lang="pt-BR" sz="800" b="0" i="0" u="none" strike="noStrike" dirty="0">
                          <a:solidFill>
                            <a:srgbClr val="555555"/>
                          </a:solidFill>
                          <a:effectLst/>
                          <a:latin typeface="Nexa Light" panose="02000000000000000000" pitchFamily="50" charset="0"/>
                        </a:rPr>
                        <a:t> como UPI, venda dos terrenos sob matrícula 6.549, 8.665, 8.667, 8.677, 13.022. Após a homologação do plano de recuperação judicial.</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564265656"/>
                  </a:ext>
                </a:extLst>
              </a:tr>
              <a:tr h="586431">
                <a:tc>
                  <a:txBody>
                    <a:bodyPr/>
                    <a:lstStyle/>
                    <a:p>
                      <a:pPr algn="l" fontAlgn="ctr"/>
                      <a:r>
                        <a:rPr lang="pt-BR" sz="800" b="0" i="0" u="none" strike="noStrike" dirty="0">
                          <a:solidFill>
                            <a:srgbClr val="555555"/>
                          </a:solidFill>
                          <a:effectLst/>
                          <a:latin typeface="Nexa Light" panose="02000000000000000000" pitchFamily="50" charset="0"/>
                        </a:rPr>
                        <a:t>Classe IV - ME e EPP</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dirty="0">
                          <a:solidFill>
                            <a:srgbClr val="555555"/>
                          </a:solidFill>
                          <a:effectLst/>
                          <a:latin typeface="Nexa Light" panose="02000000000000000000" pitchFamily="50" charset="0"/>
                        </a:rPr>
                        <a:t>Aplicável a todos</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dirty="0">
                          <a:solidFill>
                            <a:srgbClr val="555555"/>
                          </a:solidFill>
                          <a:effectLst/>
                          <a:latin typeface="Nexa Light" panose="02000000000000000000" pitchFamily="50" charset="0"/>
                        </a:rPr>
                        <a:t>               1.066.351,26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555555"/>
                          </a:solidFill>
                          <a:effectLst/>
                          <a:latin typeface="Nexa Light" panose="02000000000000000000" pitchFamily="50" charset="0"/>
                        </a:rPr>
                        <a:t>85%</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555555"/>
                          </a:solidFill>
                          <a:effectLst/>
                          <a:latin typeface="Nexa Light" panose="02000000000000000000" pitchFamily="50" charset="0"/>
                        </a:rPr>
                        <a:t>36 meses</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555555"/>
                          </a:solidFill>
                          <a:effectLst/>
                          <a:latin typeface="Nexa Light" panose="02000000000000000000" pitchFamily="50" charset="0"/>
                        </a:rPr>
                        <a:t>120</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dirty="0">
                          <a:solidFill>
                            <a:srgbClr val="555555"/>
                          </a:solidFill>
                          <a:effectLst/>
                          <a:latin typeface="Nexa Light" panose="02000000000000000000" pitchFamily="50" charset="0"/>
                        </a:rPr>
                        <a:t>Mensal</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555555"/>
                          </a:solidFill>
                          <a:effectLst/>
                          <a:latin typeface="Nexa Light" panose="02000000000000000000" pitchFamily="50" charset="0"/>
                        </a:rPr>
                        <a:t>-</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555555"/>
                          </a:solidFill>
                          <a:effectLst/>
                          <a:latin typeface="Nexa Light" panose="02000000000000000000" pitchFamily="50" charset="0"/>
                        </a:rPr>
                        <a:t>TR</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dirty="0">
                          <a:solidFill>
                            <a:srgbClr val="555555"/>
                          </a:solidFill>
                          <a:effectLst/>
                          <a:latin typeface="Nexa Light" panose="02000000000000000000" pitchFamily="50" charset="0"/>
                        </a:rPr>
                        <a:t>Venda das lojas/filiais da </a:t>
                      </a:r>
                      <a:r>
                        <a:rPr lang="pt-BR" sz="800" b="0" i="0" u="none" strike="noStrike" dirty="0" err="1">
                          <a:solidFill>
                            <a:srgbClr val="555555"/>
                          </a:solidFill>
                          <a:effectLst/>
                          <a:latin typeface="Nexa Light" panose="02000000000000000000" pitchFamily="50" charset="0"/>
                        </a:rPr>
                        <a:t>Recuperanda</a:t>
                      </a:r>
                      <a:r>
                        <a:rPr lang="pt-BR" sz="800" b="0" i="0" u="none" strike="noStrike" dirty="0">
                          <a:solidFill>
                            <a:srgbClr val="555555"/>
                          </a:solidFill>
                          <a:effectLst/>
                          <a:latin typeface="Nexa Light" panose="02000000000000000000" pitchFamily="50" charset="0"/>
                        </a:rPr>
                        <a:t> como UPI, venda dos terrenos sob matrícula 6.549, 8.665, 8.667, 8.677, 13.022. Após a homologação do plano de recuperação judicial.</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665937191"/>
                  </a:ext>
                </a:extLst>
              </a:tr>
              <a:tr h="234572">
                <a:tc>
                  <a:txBody>
                    <a:bodyPr/>
                    <a:lstStyle/>
                    <a:p>
                      <a:pPr algn="l" fontAlgn="ctr"/>
                      <a:r>
                        <a:rPr lang="pt-BR" sz="800" b="1" i="0" u="none" strike="noStrike" dirty="0">
                          <a:solidFill>
                            <a:srgbClr val="FFFFFF"/>
                          </a:solidFill>
                          <a:effectLst/>
                          <a:latin typeface="Nexa Light" panose="02000000000000000000" pitchFamily="50" charset="0"/>
                        </a:rPr>
                        <a:t>TOTAL</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a:noFill/>
                    </a:lnB>
                    <a:solidFill>
                      <a:srgbClr val="808080"/>
                    </a:solidFill>
                  </a:tcPr>
                </a:tc>
                <a:tc>
                  <a:txBody>
                    <a:bodyPr/>
                    <a:lstStyle/>
                    <a:p>
                      <a:pPr algn="l" fontAlgn="b"/>
                      <a:r>
                        <a:rPr lang="pt-BR" sz="800" b="0" i="0" u="none" strike="noStrike" dirty="0">
                          <a:solidFill>
                            <a:srgbClr val="FFFFFF"/>
                          </a:solidFill>
                          <a:effectLst/>
                          <a:latin typeface="Nexa Light" panose="02000000000000000000" pitchFamily="50" charset="0"/>
                        </a:rPr>
                        <a:t> </a:t>
                      </a:r>
                    </a:p>
                  </a:txBody>
                  <a:tcPr marL="0" marR="0" marT="0" marB="0" anchor="b">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a:noFill/>
                    </a:lnB>
                    <a:solidFill>
                      <a:srgbClr val="808080"/>
                    </a:solidFill>
                  </a:tcPr>
                </a:tc>
                <a:tc>
                  <a:txBody>
                    <a:bodyPr/>
                    <a:lstStyle/>
                    <a:p>
                      <a:pPr algn="l" fontAlgn="b"/>
                      <a:r>
                        <a:rPr lang="pt-BR" sz="800" b="1" i="0" u="none" strike="noStrike" dirty="0">
                          <a:solidFill>
                            <a:srgbClr val="FFFFFF"/>
                          </a:solidFill>
                          <a:effectLst/>
                          <a:latin typeface="Nexa Light" panose="02000000000000000000" pitchFamily="50" charset="0"/>
                        </a:rPr>
                        <a:t> R$    30.161.407,39 </a:t>
                      </a:r>
                    </a:p>
                  </a:txBody>
                  <a:tcPr marL="0" marR="0" marT="0" marB="0" anchor="b">
                    <a:lnL>
                      <a:noFill/>
                    </a:lnL>
                    <a:lnR>
                      <a:noFill/>
                    </a:lnR>
                    <a:lnT w="6350" cap="flat" cmpd="sng" algn="ctr">
                      <a:solidFill>
                        <a:srgbClr val="000000"/>
                      </a:solidFill>
                      <a:prstDash val="dot"/>
                      <a:round/>
                      <a:headEnd type="none" w="med" len="med"/>
                      <a:tailEnd type="none" w="med" len="med"/>
                    </a:lnT>
                    <a:lnB>
                      <a:noFill/>
                    </a:lnB>
                    <a:solidFill>
                      <a:srgbClr val="808080"/>
                    </a:solidFill>
                  </a:tcPr>
                </a:tc>
                <a:tc>
                  <a:txBody>
                    <a:bodyPr/>
                    <a:lstStyle/>
                    <a:p>
                      <a:pPr algn="l" fontAlgn="b"/>
                      <a:r>
                        <a:rPr lang="pt-BR" sz="800" b="0" i="0" u="none" strike="noStrike" dirty="0">
                          <a:solidFill>
                            <a:srgbClr val="FFFFFF"/>
                          </a:solidFill>
                          <a:effectLst/>
                          <a:latin typeface="Nexa Light" panose="02000000000000000000" pitchFamily="50" charset="0"/>
                        </a:rPr>
                        <a:t> </a:t>
                      </a:r>
                    </a:p>
                  </a:txBody>
                  <a:tcPr marL="0" marR="0" marT="0" marB="0" anchor="b">
                    <a:lnL>
                      <a:noFill/>
                    </a:lnL>
                    <a:lnR>
                      <a:noFill/>
                    </a:lnR>
                    <a:lnT w="6350" cap="flat" cmpd="sng" algn="ctr">
                      <a:solidFill>
                        <a:srgbClr val="000000"/>
                      </a:solidFill>
                      <a:prstDash val="dot"/>
                      <a:round/>
                      <a:headEnd type="none" w="med" len="med"/>
                      <a:tailEnd type="none" w="med" len="med"/>
                    </a:lnT>
                    <a:lnB>
                      <a:noFill/>
                    </a:lnB>
                    <a:solidFill>
                      <a:srgbClr val="808080"/>
                    </a:solidFill>
                  </a:tcPr>
                </a:tc>
                <a:tc>
                  <a:txBody>
                    <a:bodyPr/>
                    <a:lstStyle/>
                    <a:p>
                      <a:pPr algn="l" fontAlgn="b"/>
                      <a:r>
                        <a:rPr lang="pt-BR" sz="800" b="0" i="0" u="none" strike="noStrike" dirty="0">
                          <a:solidFill>
                            <a:srgbClr val="FFFFFF"/>
                          </a:solidFill>
                          <a:effectLst/>
                          <a:latin typeface="Nexa Light" panose="02000000000000000000" pitchFamily="50" charset="0"/>
                        </a:rPr>
                        <a:t> </a:t>
                      </a:r>
                    </a:p>
                  </a:txBody>
                  <a:tcPr marL="0" marR="0" marT="0" marB="0" anchor="b">
                    <a:lnL>
                      <a:noFill/>
                    </a:lnL>
                    <a:lnR>
                      <a:noFill/>
                    </a:lnR>
                    <a:lnT w="6350" cap="flat" cmpd="sng" algn="ctr">
                      <a:solidFill>
                        <a:srgbClr val="000000"/>
                      </a:solidFill>
                      <a:prstDash val="dot"/>
                      <a:round/>
                      <a:headEnd type="none" w="med" len="med"/>
                      <a:tailEnd type="none" w="med" len="med"/>
                    </a:lnT>
                    <a:lnB>
                      <a:noFill/>
                    </a:lnB>
                    <a:solidFill>
                      <a:srgbClr val="808080"/>
                    </a:solidFill>
                  </a:tcPr>
                </a:tc>
                <a:tc>
                  <a:txBody>
                    <a:bodyPr/>
                    <a:lstStyle/>
                    <a:p>
                      <a:pPr algn="l" fontAlgn="b"/>
                      <a:r>
                        <a:rPr lang="pt-BR" sz="800" b="0" i="0" u="none" strike="noStrike" dirty="0">
                          <a:solidFill>
                            <a:srgbClr val="FFFFFF"/>
                          </a:solidFill>
                          <a:effectLst/>
                          <a:latin typeface="Nexa Light" panose="02000000000000000000" pitchFamily="50" charset="0"/>
                        </a:rPr>
                        <a:t> </a:t>
                      </a:r>
                    </a:p>
                  </a:txBody>
                  <a:tcPr marL="0" marR="0" marT="0" marB="0" anchor="b">
                    <a:lnL>
                      <a:noFill/>
                    </a:lnL>
                    <a:lnR>
                      <a:noFill/>
                    </a:lnR>
                    <a:lnT w="6350" cap="flat" cmpd="sng" algn="ctr">
                      <a:solidFill>
                        <a:srgbClr val="000000"/>
                      </a:solidFill>
                      <a:prstDash val="dot"/>
                      <a:round/>
                      <a:headEnd type="none" w="med" len="med"/>
                      <a:tailEnd type="none" w="med" len="med"/>
                    </a:lnT>
                    <a:lnB>
                      <a:noFill/>
                    </a:lnB>
                    <a:solidFill>
                      <a:srgbClr val="808080"/>
                    </a:solidFill>
                  </a:tcPr>
                </a:tc>
                <a:tc>
                  <a:txBody>
                    <a:bodyPr/>
                    <a:lstStyle/>
                    <a:p>
                      <a:pPr algn="l" fontAlgn="b"/>
                      <a:r>
                        <a:rPr lang="pt-BR" sz="800" b="0" i="0" u="none" strike="noStrike" dirty="0">
                          <a:solidFill>
                            <a:srgbClr val="FFFFFF"/>
                          </a:solidFill>
                          <a:effectLst/>
                          <a:latin typeface="Nexa Light" panose="02000000000000000000" pitchFamily="50" charset="0"/>
                        </a:rPr>
                        <a:t> </a:t>
                      </a:r>
                    </a:p>
                  </a:txBody>
                  <a:tcPr marL="0" marR="0" marT="0" marB="0" anchor="b">
                    <a:lnL>
                      <a:noFill/>
                    </a:lnL>
                    <a:lnR>
                      <a:noFill/>
                    </a:lnR>
                    <a:lnT w="6350" cap="flat" cmpd="sng" algn="ctr">
                      <a:solidFill>
                        <a:srgbClr val="000000"/>
                      </a:solidFill>
                      <a:prstDash val="dot"/>
                      <a:round/>
                      <a:headEnd type="none" w="med" len="med"/>
                      <a:tailEnd type="none" w="med" len="med"/>
                    </a:lnT>
                    <a:lnB>
                      <a:noFill/>
                    </a:lnB>
                    <a:solidFill>
                      <a:srgbClr val="808080"/>
                    </a:solidFill>
                  </a:tcPr>
                </a:tc>
                <a:tc>
                  <a:txBody>
                    <a:bodyPr/>
                    <a:lstStyle/>
                    <a:p>
                      <a:pPr algn="l" fontAlgn="b"/>
                      <a:r>
                        <a:rPr lang="pt-BR" sz="800" b="0" i="0" u="none" strike="noStrike" dirty="0">
                          <a:solidFill>
                            <a:srgbClr val="FFFFFF"/>
                          </a:solidFill>
                          <a:effectLst/>
                          <a:latin typeface="Nexa Light" panose="02000000000000000000" pitchFamily="50" charset="0"/>
                        </a:rPr>
                        <a:t> </a:t>
                      </a:r>
                    </a:p>
                  </a:txBody>
                  <a:tcPr marL="0" marR="0" marT="0" marB="0" anchor="b">
                    <a:lnL>
                      <a:noFill/>
                    </a:lnL>
                    <a:lnR>
                      <a:noFill/>
                    </a:lnR>
                    <a:lnT w="6350" cap="flat" cmpd="sng" algn="ctr">
                      <a:solidFill>
                        <a:srgbClr val="000000"/>
                      </a:solidFill>
                      <a:prstDash val="dot"/>
                      <a:round/>
                      <a:headEnd type="none" w="med" len="med"/>
                      <a:tailEnd type="none" w="med" len="med"/>
                    </a:lnT>
                    <a:lnB>
                      <a:noFill/>
                    </a:lnB>
                    <a:solidFill>
                      <a:srgbClr val="808080"/>
                    </a:solidFill>
                  </a:tcPr>
                </a:tc>
                <a:tc>
                  <a:txBody>
                    <a:bodyPr/>
                    <a:lstStyle/>
                    <a:p>
                      <a:pPr algn="l" fontAlgn="b"/>
                      <a:r>
                        <a:rPr lang="pt-BR" sz="800" b="0" i="0" u="none" strike="noStrike" dirty="0">
                          <a:solidFill>
                            <a:srgbClr val="FFFFFF"/>
                          </a:solidFill>
                          <a:effectLst/>
                          <a:latin typeface="Nexa Light" panose="02000000000000000000" pitchFamily="50" charset="0"/>
                        </a:rPr>
                        <a:t> </a:t>
                      </a:r>
                    </a:p>
                  </a:txBody>
                  <a:tcPr marL="0" marR="0" marT="0" marB="0" anchor="b">
                    <a:lnL>
                      <a:noFill/>
                    </a:lnL>
                    <a:lnR>
                      <a:noFill/>
                    </a:lnR>
                    <a:lnT w="6350" cap="flat" cmpd="sng" algn="ctr">
                      <a:solidFill>
                        <a:srgbClr val="000000"/>
                      </a:solidFill>
                      <a:prstDash val="dot"/>
                      <a:round/>
                      <a:headEnd type="none" w="med" len="med"/>
                      <a:tailEnd type="none" w="med" len="med"/>
                    </a:lnT>
                    <a:lnB>
                      <a:noFill/>
                    </a:lnB>
                    <a:solidFill>
                      <a:srgbClr val="808080"/>
                    </a:solidFill>
                  </a:tcPr>
                </a:tc>
                <a:tc>
                  <a:txBody>
                    <a:bodyPr/>
                    <a:lstStyle/>
                    <a:p>
                      <a:pPr algn="l" fontAlgn="b"/>
                      <a:r>
                        <a:rPr lang="pt-BR" sz="800" b="0" i="0" u="none" strike="noStrike" dirty="0">
                          <a:solidFill>
                            <a:srgbClr val="FFFFFF"/>
                          </a:solidFill>
                          <a:effectLst/>
                          <a:latin typeface="Nexa Light" panose="02000000000000000000" pitchFamily="50" charset="0"/>
                        </a:rPr>
                        <a:t> </a:t>
                      </a:r>
                    </a:p>
                  </a:txBody>
                  <a:tcPr marL="0" marR="0" marT="0" marB="0" anchor="b">
                    <a:lnL>
                      <a:noFill/>
                    </a:lnL>
                    <a:lnR>
                      <a:noFill/>
                    </a:lnR>
                    <a:lnT w="6350" cap="flat" cmpd="sng" algn="ctr">
                      <a:solidFill>
                        <a:srgbClr val="000000"/>
                      </a:solidFill>
                      <a:prstDash val="dot"/>
                      <a:round/>
                      <a:headEnd type="none" w="med" len="med"/>
                      <a:tailEnd type="none" w="med" len="med"/>
                    </a:lnT>
                    <a:lnB>
                      <a:noFill/>
                    </a:lnB>
                    <a:solidFill>
                      <a:srgbClr val="808080"/>
                    </a:solidFill>
                  </a:tcPr>
                </a:tc>
                <a:extLst>
                  <a:ext uri="{0D108BD9-81ED-4DB2-BD59-A6C34878D82A}">
                    <a16:rowId xmlns:a16="http://schemas.microsoft.com/office/drawing/2014/main" val="1946380278"/>
                  </a:ext>
                </a:extLst>
              </a:tr>
            </a:tbl>
          </a:graphicData>
        </a:graphic>
      </p:graphicFrame>
    </p:spTree>
    <p:extLst>
      <p:ext uri="{BB962C8B-B14F-4D97-AF65-F5344CB8AC3E}">
        <p14:creationId xmlns:p14="http://schemas.microsoft.com/office/powerpoint/2010/main" val="18630290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b="-13000"/>
          </a:stretch>
        </a:blipFill>
        <a:effectLst/>
      </p:bgPr>
    </p:bg>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FCA2E4FF-A752-4328-BA65-696DBD7F51EA}"/>
              </a:ext>
            </a:extLst>
          </p:cNvPr>
          <p:cNvSpPr>
            <a:spLocks noGrp="1"/>
          </p:cNvSpPr>
          <p:nvPr>
            <p:ph type="title" idx="4294967295"/>
          </p:nvPr>
        </p:nvSpPr>
        <p:spPr>
          <a:xfrm>
            <a:off x="270162" y="-12027"/>
            <a:ext cx="10515600" cy="447172"/>
          </a:xfrm>
        </p:spPr>
        <p:txBody>
          <a:bodyPr>
            <a:normAutofit/>
          </a:bodyPr>
          <a:lstStyle/>
          <a:p>
            <a:r>
              <a:rPr lang="pt-BR" sz="2200" b="1" dirty="0">
                <a:solidFill>
                  <a:schemeClr val="bg1"/>
                </a:solidFill>
                <a:latin typeface="Nexa Light" panose="02000000000000000000" pitchFamily="50" charset="0"/>
              </a:rPr>
              <a:t>3. PRESTAÇÃO DE CONTAS DOS PAGAMENTOS</a:t>
            </a:r>
          </a:p>
        </p:txBody>
      </p:sp>
      <p:sp>
        <p:nvSpPr>
          <p:cNvPr id="5" name="Retângulo 4">
            <a:extLst>
              <a:ext uri="{FF2B5EF4-FFF2-40B4-BE49-F238E27FC236}">
                <a16:creationId xmlns:a16="http://schemas.microsoft.com/office/drawing/2014/main" id="{7A007B7E-E465-424A-BD17-5BC90FD0B0EC}"/>
              </a:ext>
            </a:extLst>
          </p:cNvPr>
          <p:cNvSpPr/>
          <p:nvPr/>
        </p:nvSpPr>
        <p:spPr>
          <a:xfrm>
            <a:off x="270162" y="387211"/>
            <a:ext cx="11817964" cy="388568"/>
          </a:xfrm>
          <a:prstGeom prst="rect">
            <a:avLst/>
          </a:prstGeom>
        </p:spPr>
        <p:txBody>
          <a:bodyPr wrap="square">
            <a:spAutoFit/>
          </a:bodyPr>
          <a:lstStyle/>
          <a:p>
            <a:pPr algn="just">
              <a:lnSpc>
                <a:spcPct val="150000"/>
              </a:lnSpc>
              <a:spcBef>
                <a:spcPts val="1000"/>
              </a:spcBef>
              <a:buClr>
                <a:srgbClr val="B48A20"/>
              </a:buClr>
            </a:pPr>
            <a:r>
              <a:rPr lang="pt-BR" sz="1400" b="1" dirty="0">
                <a:solidFill>
                  <a:schemeClr val="accent4">
                    <a:lumMod val="75000"/>
                  </a:schemeClr>
                </a:solidFill>
                <a:latin typeface="Nexa Light" panose="02000000000000000000" pitchFamily="50" charset="0"/>
              </a:rPr>
              <a:t>3.1 Resumo de Cumprimento do Plano</a:t>
            </a:r>
          </a:p>
        </p:txBody>
      </p:sp>
      <p:graphicFrame>
        <p:nvGraphicFramePr>
          <p:cNvPr id="2" name="Tabela 1">
            <a:extLst>
              <a:ext uri="{FF2B5EF4-FFF2-40B4-BE49-F238E27FC236}">
                <a16:creationId xmlns:a16="http://schemas.microsoft.com/office/drawing/2014/main" id="{EF90B80E-CDAA-6AAE-40DD-5DF0A661AEA6}"/>
              </a:ext>
            </a:extLst>
          </p:cNvPr>
          <p:cNvGraphicFramePr>
            <a:graphicFrameLocks noGrp="1"/>
          </p:cNvGraphicFramePr>
          <p:nvPr>
            <p:extLst>
              <p:ext uri="{D42A27DB-BD31-4B8C-83A1-F6EECF244321}">
                <p14:modId xmlns:p14="http://schemas.microsoft.com/office/powerpoint/2010/main" val="4209455791"/>
              </p:ext>
            </p:extLst>
          </p:nvPr>
        </p:nvGraphicFramePr>
        <p:xfrm>
          <a:off x="375871" y="775780"/>
          <a:ext cx="11442317" cy="3973356"/>
        </p:xfrm>
        <a:graphic>
          <a:graphicData uri="http://schemas.openxmlformats.org/drawingml/2006/table">
            <a:tbl>
              <a:tblPr/>
              <a:tblGrid>
                <a:gridCol w="1195854">
                  <a:extLst>
                    <a:ext uri="{9D8B030D-6E8A-4147-A177-3AD203B41FA5}">
                      <a16:colId xmlns:a16="http://schemas.microsoft.com/office/drawing/2014/main" val="1593224565"/>
                    </a:ext>
                  </a:extLst>
                </a:gridCol>
                <a:gridCol w="1195854">
                  <a:extLst>
                    <a:ext uri="{9D8B030D-6E8A-4147-A177-3AD203B41FA5}">
                      <a16:colId xmlns:a16="http://schemas.microsoft.com/office/drawing/2014/main" val="290617967"/>
                    </a:ext>
                  </a:extLst>
                </a:gridCol>
                <a:gridCol w="1143861">
                  <a:extLst>
                    <a:ext uri="{9D8B030D-6E8A-4147-A177-3AD203B41FA5}">
                      <a16:colId xmlns:a16="http://schemas.microsoft.com/office/drawing/2014/main" val="347982429"/>
                    </a:ext>
                  </a:extLst>
                </a:gridCol>
                <a:gridCol w="638779">
                  <a:extLst>
                    <a:ext uri="{9D8B030D-6E8A-4147-A177-3AD203B41FA5}">
                      <a16:colId xmlns:a16="http://schemas.microsoft.com/office/drawing/2014/main" val="241524491"/>
                    </a:ext>
                  </a:extLst>
                </a:gridCol>
                <a:gridCol w="750193">
                  <a:extLst>
                    <a:ext uri="{9D8B030D-6E8A-4147-A177-3AD203B41FA5}">
                      <a16:colId xmlns:a16="http://schemas.microsoft.com/office/drawing/2014/main" val="3969535019"/>
                    </a:ext>
                  </a:extLst>
                </a:gridCol>
                <a:gridCol w="988245">
                  <a:extLst>
                    <a:ext uri="{9D8B030D-6E8A-4147-A177-3AD203B41FA5}">
                      <a16:colId xmlns:a16="http://schemas.microsoft.com/office/drawing/2014/main" val="2097173575"/>
                    </a:ext>
                  </a:extLst>
                </a:gridCol>
                <a:gridCol w="966158">
                  <a:extLst>
                    <a:ext uri="{9D8B030D-6E8A-4147-A177-3AD203B41FA5}">
                      <a16:colId xmlns:a16="http://schemas.microsoft.com/office/drawing/2014/main" val="1170932291"/>
                    </a:ext>
                  </a:extLst>
                </a:gridCol>
                <a:gridCol w="1155940">
                  <a:extLst>
                    <a:ext uri="{9D8B030D-6E8A-4147-A177-3AD203B41FA5}">
                      <a16:colId xmlns:a16="http://schemas.microsoft.com/office/drawing/2014/main" val="1930187257"/>
                    </a:ext>
                  </a:extLst>
                </a:gridCol>
                <a:gridCol w="1006440">
                  <a:extLst>
                    <a:ext uri="{9D8B030D-6E8A-4147-A177-3AD203B41FA5}">
                      <a16:colId xmlns:a16="http://schemas.microsoft.com/office/drawing/2014/main" val="955496538"/>
                    </a:ext>
                  </a:extLst>
                </a:gridCol>
                <a:gridCol w="1197711">
                  <a:extLst>
                    <a:ext uri="{9D8B030D-6E8A-4147-A177-3AD203B41FA5}">
                      <a16:colId xmlns:a16="http://schemas.microsoft.com/office/drawing/2014/main" val="2312074870"/>
                    </a:ext>
                  </a:extLst>
                </a:gridCol>
                <a:gridCol w="1203282">
                  <a:extLst>
                    <a:ext uri="{9D8B030D-6E8A-4147-A177-3AD203B41FA5}">
                      <a16:colId xmlns:a16="http://schemas.microsoft.com/office/drawing/2014/main" val="1048443420"/>
                    </a:ext>
                  </a:extLst>
                </a:gridCol>
              </a:tblGrid>
              <a:tr h="148973">
                <a:tc gridSpan="7">
                  <a:txBody>
                    <a:bodyPr/>
                    <a:lstStyle/>
                    <a:p>
                      <a:pPr algn="ctr" rtl="0" fontAlgn="ctr"/>
                      <a:endParaRPr lang="pt-BR" sz="950" b="1" i="0" u="none" strike="noStrike" dirty="0">
                        <a:solidFill>
                          <a:srgbClr val="FFFFFF"/>
                        </a:solidFill>
                        <a:effectLst/>
                        <a:latin typeface="Nexa Light" panose="02000000000000000000" pitchFamily="50" charset="0"/>
                      </a:endParaRP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565656"/>
                    </a:solidFill>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a:txBody>
                    <a:bodyPr/>
                    <a:lstStyle/>
                    <a:p>
                      <a:pPr algn="l" fontAlgn="b"/>
                      <a:r>
                        <a:rPr lang="pt-BR" sz="950" b="0" i="0" u="none" strike="noStrike">
                          <a:solidFill>
                            <a:srgbClr val="555555"/>
                          </a:solidFill>
                          <a:effectLst/>
                          <a:latin typeface="Nexa Light" panose="02000000000000000000" pitchFamily="50" charset="0"/>
                        </a:rPr>
                        <a:t> </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solidFill>
                      <a:srgbClr val="565656"/>
                    </a:solidFill>
                  </a:tcPr>
                </a:tc>
                <a:tc gridSpan="3">
                  <a:txBody>
                    <a:bodyPr/>
                    <a:lstStyle/>
                    <a:p>
                      <a:pPr algn="ctr" rtl="0" fontAlgn="b"/>
                      <a:r>
                        <a:rPr lang="pt-BR" sz="950" b="1" i="0" u="none" strike="noStrike" dirty="0">
                          <a:solidFill>
                            <a:srgbClr val="555555"/>
                          </a:solidFill>
                          <a:effectLst/>
                          <a:latin typeface="Nexa Light" panose="02000000000000000000" pitchFamily="50" charset="0"/>
                        </a:rPr>
                        <a:t>ATUALIZAÇÃO EM DEZEMBRO DE 2022</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BFBFBF"/>
                    </a:solidFill>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1036289418"/>
                  </a:ext>
                </a:extLst>
              </a:tr>
              <a:tr h="441766">
                <a:tc>
                  <a:txBody>
                    <a:bodyPr/>
                    <a:lstStyle/>
                    <a:p>
                      <a:pPr algn="ctr" rtl="0" fontAlgn="ctr"/>
                      <a:r>
                        <a:rPr lang="pt-BR" sz="950" b="1" i="0" u="none" strike="noStrike">
                          <a:solidFill>
                            <a:srgbClr val="555555"/>
                          </a:solidFill>
                          <a:effectLst/>
                          <a:latin typeface="Nexa Light" panose="02000000000000000000" pitchFamily="50" charset="0"/>
                        </a:rPr>
                        <a:t>CLASSE</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BFBFBF"/>
                    </a:solidFill>
                  </a:tcPr>
                </a:tc>
                <a:tc>
                  <a:txBody>
                    <a:bodyPr/>
                    <a:lstStyle/>
                    <a:p>
                      <a:pPr algn="ctr" rtl="0" fontAlgn="ctr"/>
                      <a:r>
                        <a:rPr lang="pt-BR" sz="950" b="1" i="0" u="none" strike="noStrike">
                          <a:solidFill>
                            <a:srgbClr val="555555"/>
                          </a:solidFill>
                          <a:effectLst/>
                          <a:latin typeface="Nexa Light" panose="02000000000000000000" pitchFamily="50" charset="0"/>
                        </a:rPr>
                        <a:t>Subclasse</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BFBFBF"/>
                    </a:solidFill>
                  </a:tcPr>
                </a:tc>
                <a:tc>
                  <a:txBody>
                    <a:bodyPr/>
                    <a:lstStyle/>
                    <a:p>
                      <a:pPr algn="ctr" rtl="0" fontAlgn="ctr"/>
                      <a:r>
                        <a:rPr lang="pt-BR" sz="950" b="1" i="0" u="none" strike="noStrike" dirty="0">
                          <a:solidFill>
                            <a:srgbClr val="555555"/>
                          </a:solidFill>
                          <a:effectLst/>
                          <a:latin typeface="Nexa Light" panose="02000000000000000000" pitchFamily="50" charset="0"/>
                        </a:rPr>
                        <a:t>VALOR RJ</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BFBFBF"/>
                    </a:solidFill>
                  </a:tcPr>
                </a:tc>
                <a:tc>
                  <a:txBody>
                    <a:bodyPr/>
                    <a:lstStyle/>
                    <a:p>
                      <a:pPr algn="ctr" rtl="0" fontAlgn="ctr"/>
                      <a:r>
                        <a:rPr lang="pt-BR" sz="950" b="1" i="0" u="none" strike="noStrike" dirty="0">
                          <a:solidFill>
                            <a:srgbClr val="555555"/>
                          </a:solidFill>
                          <a:effectLst/>
                          <a:latin typeface="Nexa Light" panose="02000000000000000000" pitchFamily="50" charset="0"/>
                        </a:rPr>
                        <a:t>DESÁGIO</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BFBFBF"/>
                    </a:solidFill>
                  </a:tcPr>
                </a:tc>
                <a:tc>
                  <a:txBody>
                    <a:bodyPr/>
                    <a:lstStyle/>
                    <a:p>
                      <a:pPr algn="ctr" rtl="0" fontAlgn="ctr"/>
                      <a:r>
                        <a:rPr lang="pt-BR" sz="950" b="1" i="0" u="none" strike="noStrike">
                          <a:solidFill>
                            <a:srgbClr val="555555"/>
                          </a:solidFill>
                          <a:effectLst/>
                          <a:latin typeface="Nexa Light" panose="02000000000000000000" pitchFamily="50" charset="0"/>
                        </a:rPr>
                        <a:t>CARÊNCIA</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BFBFBF"/>
                    </a:solidFill>
                  </a:tcPr>
                </a:tc>
                <a:tc>
                  <a:txBody>
                    <a:bodyPr/>
                    <a:lstStyle/>
                    <a:p>
                      <a:pPr algn="ctr" rtl="0" fontAlgn="ctr"/>
                      <a:r>
                        <a:rPr lang="pt-BR" sz="950" b="1" i="0" u="none" strike="noStrike">
                          <a:solidFill>
                            <a:srgbClr val="555555"/>
                          </a:solidFill>
                          <a:effectLst/>
                          <a:latin typeface="Nexa Light" panose="02000000000000000000" pitchFamily="50" charset="0"/>
                        </a:rPr>
                        <a:t>INÍCIO DOS PAGAMENTOS</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BFBFBF"/>
                    </a:solidFill>
                  </a:tcPr>
                </a:tc>
                <a:tc>
                  <a:txBody>
                    <a:bodyPr/>
                    <a:lstStyle/>
                    <a:p>
                      <a:pPr algn="ctr" rtl="0" fontAlgn="ctr"/>
                      <a:r>
                        <a:rPr lang="pt-BR" sz="950" b="1" i="0" u="none" strike="noStrike" dirty="0">
                          <a:solidFill>
                            <a:srgbClr val="555555"/>
                          </a:solidFill>
                          <a:effectLst/>
                          <a:latin typeface="Nexa Light" panose="02000000000000000000" pitchFamily="50" charset="0"/>
                        </a:rPr>
                        <a:t>FIM DOS PAGAMENTOS</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BFBFBF"/>
                    </a:solidFill>
                  </a:tcPr>
                </a:tc>
                <a:tc>
                  <a:txBody>
                    <a:bodyPr/>
                    <a:lstStyle/>
                    <a:p>
                      <a:pPr algn="ctr" rtl="0" fontAlgn="ctr"/>
                      <a:r>
                        <a:rPr lang="pt-BR" sz="950" b="1" i="0" u="none" strike="noStrike" dirty="0">
                          <a:solidFill>
                            <a:srgbClr val="555555"/>
                          </a:solidFill>
                          <a:effectLst/>
                          <a:latin typeface="Nexa Light" panose="02000000000000000000" pitchFamily="50" charset="0"/>
                        </a:rPr>
                        <a:t>VALOR APÓS DESÁGIO</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w="6350" cap="flat" cmpd="sng" algn="ctr">
                      <a:solidFill>
                        <a:srgbClr val="000000"/>
                      </a:solidFill>
                      <a:prstDash val="dot"/>
                      <a:round/>
                      <a:headEnd type="none" w="med" len="med"/>
                      <a:tailEnd type="none" w="med" len="med"/>
                    </a:lnB>
                    <a:solidFill>
                      <a:srgbClr val="BFBFBF"/>
                    </a:solidFill>
                  </a:tcPr>
                </a:tc>
                <a:tc>
                  <a:txBody>
                    <a:bodyPr/>
                    <a:lstStyle/>
                    <a:p>
                      <a:pPr algn="ctr" rtl="0" fontAlgn="ctr"/>
                      <a:r>
                        <a:rPr lang="pt-BR" sz="950" b="1" i="0" u="none" strike="noStrike">
                          <a:solidFill>
                            <a:srgbClr val="555555"/>
                          </a:solidFill>
                          <a:effectLst/>
                          <a:latin typeface="Nexa Light" panose="02000000000000000000" pitchFamily="50" charset="0"/>
                        </a:rPr>
                        <a:t>PAGO</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00B050"/>
                    </a:solidFill>
                  </a:tcPr>
                </a:tc>
                <a:tc>
                  <a:txBody>
                    <a:bodyPr/>
                    <a:lstStyle/>
                    <a:p>
                      <a:pPr algn="ctr" rtl="0" fontAlgn="ctr"/>
                      <a:r>
                        <a:rPr lang="pt-BR" sz="950" b="1" i="0" u="none" strike="noStrike">
                          <a:solidFill>
                            <a:srgbClr val="555555"/>
                          </a:solidFill>
                          <a:effectLst/>
                          <a:latin typeface="Nexa Light" panose="02000000000000000000" pitchFamily="50" charset="0"/>
                        </a:rPr>
                        <a:t>EM ATRASO</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0000"/>
                    </a:solidFill>
                  </a:tcPr>
                </a:tc>
                <a:tc>
                  <a:txBody>
                    <a:bodyPr/>
                    <a:lstStyle/>
                    <a:p>
                      <a:pPr algn="ctr" rtl="0" fontAlgn="ctr"/>
                      <a:r>
                        <a:rPr lang="pt-BR" sz="950" b="1" i="0" u="none" strike="noStrike" dirty="0">
                          <a:solidFill>
                            <a:srgbClr val="555555"/>
                          </a:solidFill>
                          <a:effectLst/>
                          <a:latin typeface="Nexa Light" panose="02000000000000000000" pitchFamily="50" charset="0"/>
                        </a:rPr>
                        <a:t>A VENCER</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8EA9DB"/>
                    </a:solidFill>
                  </a:tcPr>
                </a:tc>
                <a:extLst>
                  <a:ext uri="{0D108BD9-81ED-4DB2-BD59-A6C34878D82A}">
                    <a16:rowId xmlns:a16="http://schemas.microsoft.com/office/drawing/2014/main" val="821416314"/>
                  </a:ext>
                </a:extLst>
              </a:tr>
              <a:tr h="519437">
                <a:tc rowSpan="2">
                  <a:txBody>
                    <a:bodyPr/>
                    <a:lstStyle/>
                    <a:p>
                      <a:pPr algn="ctr" fontAlgn="ctr"/>
                      <a:r>
                        <a:rPr lang="pt-BR" sz="950" b="0" i="0" u="none" strike="noStrike">
                          <a:solidFill>
                            <a:srgbClr val="555555"/>
                          </a:solidFill>
                          <a:effectLst/>
                          <a:latin typeface="Nexa Light" panose="02000000000000000000" pitchFamily="50" charset="0"/>
                        </a:rPr>
                        <a:t>Classe I - Trabalhista</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950" b="0" i="0" u="none" strike="noStrike">
                          <a:solidFill>
                            <a:srgbClr val="555555"/>
                          </a:solidFill>
                          <a:effectLst/>
                          <a:latin typeface="Nexa Light" panose="02000000000000000000" pitchFamily="50" charset="0"/>
                        </a:rPr>
                        <a:t>Até 150 salários mínimos</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950" b="0" i="0" u="none" strike="noStrike" dirty="0">
                          <a:solidFill>
                            <a:srgbClr val="555555"/>
                          </a:solidFill>
                          <a:effectLst/>
                          <a:latin typeface="Nexa Light" panose="02000000000000000000" pitchFamily="50" charset="0"/>
                        </a:rPr>
                        <a:t> R$   3.906.866,54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950" b="0" i="0" u="none" strike="noStrike">
                          <a:solidFill>
                            <a:srgbClr val="555555"/>
                          </a:solidFill>
                          <a:effectLst/>
                          <a:latin typeface="Nexa Light" panose="02000000000000000000" pitchFamily="50" charset="0"/>
                        </a:rPr>
                        <a:t>50%</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950" b="0" i="0" u="none" strike="noStrike" dirty="0">
                          <a:solidFill>
                            <a:srgbClr val="555555"/>
                          </a:solidFill>
                          <a:effectLst/>
                          <a:latin typeface="Nexa Light" panose="02000000000000000000" pitchFamily="50" charset="0"/>
                        </a:rPr>
                        <a:t>-</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950" b="0" i="0" u="none" strike="noStrike">
                          <a:solidFill>
                            <a:srgbClr val="555555"/>
                          </a:solidFill>
                          <a:effectLst/>
                          <a:latin typeface="Nexa Light" panose="02000000000000000000" pitchFamily="50" charset="0"/>
                        </a:rPr>
                        <a:t>dez/21</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950" b="0" i="0" u="none" strike="noStrike">
                          <a:solidFill>
                            <a:srgbClr val="555555"/>
                          </a:solidFill>
                          <a:effectLst/>
                          <a:latin typeface="Nexa Light" panose="02000000000000000000" pitchFamily="50" charset="0"/>
                        </a:rPr>
                        <a:t>nov/22</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pt-BR" sz="950" b="0" i="0" u="none" strike="noStrike" dirty="0">
                          <a:solidFill>
                            <a:srgbClr val="555555"/>
                          </a:solidFill>
                          <a:effectLst/>
                          <a:latin typeface="Nexa Light" panose="02000000000000000000" pitchFamily="50" charset="0"/>
                        </a:rPr>
                        <a:t> R$       1.953.433,27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pt-BR" sz="950" b="0" i="0" u="none" strike="noStrike" dirty="0">
                          <a:solidFill>
                            <a:srgbClr val="555555"/>
                          </a:solidFill>
                          <a:effectLst/>
                          <a:latin typeface="Nexa Light" panose="02000000000000000000" pitchFamily="50" charset="0"/>
                        </a:rPr>
                        <a:t> R$   1.390.491,66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pt-BR" sz="950" b="0" i="0" u="none" strike="noStrike" dirty="0">
                          <a:solidFill>
                            <a:srgbClr val="555555"/>
                          </a:solidFill>
                          <a:effectLst/>
                          <a:latin typeface="Nexa Light" panose="02000000000000000000" pitchFamily="50" charset="0"/>
                        </a:rPr>
                        <a:t> R$            562.941,61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pt-BR" sz="950" b="0" i="0" u="none" strike="noStrike" dirty="0">
                          <a:solidFill>
                            <a:srgbClr val="555555"/>
                          </a:solidFill>
                          <a:effectLst/>
                          <a:latin typeface="Nexa Light" panose="02000000000000000000" pitchFamily="50" charset="0"/>
                        </a:rPr>
                        <a:t> R$                            -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666013464"/>
                  </a:ext>
                </a:extLst>
              </a:tr>
              <a:tr h="443564">
                <a:tc vMerge="1">
                  <a:txBody>
                    <a:bodyPr/>
                    <a:lstStyle/>
                    <a:p>
                      <a:endParaRPr lang="pt-BR"/>
                    </a:p>
                  </a:txBody>
                  <a:tcPr/>
                </a:tc>
                <a:tc>
                  <a:txBody>
                    <a:bodyPr/>
                    <a:lstStyle/>
                    <a:p>
                      <a:pPr algn="ctr" rtl="0" fontAlgn="ctr"/>
                      <a:r>
                        <a:rPr lang="pt-BR" sz="950" b="0" i="0" u="none" strike="noStrike">
                          <a:solidFill>
                            <a:srgbClr val="555555"/>
                          </a:solidFill>
                          <a:effectLst/>
                          <a:latin typeface="Nexa Light" panose="02000000000000000000" pitchFamily="50" charset="0"/>
                        </a:rPr>
                        <a:t>Acima de 150 salários mínimos</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950" b="0" i="0" u="none" strike="noStrike" dirty="0">
                          <a:solidFill>
                            <a:srgbClr val="555555"/>
                          </a:solidFill>
                          <a:effectLst/>
                          <a:latin typeface="Nexa Light" panose="02000000000000000000" pitchFamily="50" charset="0"/>
                        </a:rPr>
                        <a:t> R$       574.275,48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950" b="0" i="0" u="none" strike="noStrike">
                          <a:solidFill>
                            <a:srgbClr val="555555"/>
                          </a:solidFill>
                          <a:effectLst/>
                          <a:latin typeface="Nexa Light" panose="02000000000000000000" pitchFamily="50" charset="0"/>
                        </a:rPr>
                        <a:t>85%</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950" b="0" i="0" u="none" strike="noStrike">
                          <a:solidFill>
                            <a:srgbClr val="555555"/>
                          </a:solidFill>
                          <a:effectLst/>
                          <a:latin typeface="Nexa Light" panose="02000000000000000000" pitchFamily="50" charset="0"/>
                        </a:rPr>
                        <a:t>36 meses</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950" b="0" i="0" u="none" strike="noStrike">
                          <a:solidFill>
                            <a:srgbClr val="555555"/>
                          </a:solidFill>
                          <a:effectLst/>
                          <a:latin typeface="Nexa Light" panose="02000000000000000000" pitchFamily="50" charset="0"/>
                        </a:rPr>
                        <a:t>out/24</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950" b="0" i="0" u="none" strike="noStrike">
                          <a:solidFill>
                            <a:srgbClr val="555555"/>
                          </a:solidFill>
                          <a:effectLst/>
                          <a:latin typeface="Nexa Light" panose="02000000000000000000" pitchFamily="50" charset="0"/>
                        </a:rPr>
                        <a:t>ago/34</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pt-BR" sz="950" b="0" i="0" u="none" strike="noStrike" dirty="0">
                          <a:solidFill>
                            <a:srgbClr val="555555"/>
                          </a:solidFill>
                          <a:effectLst/>
                          <a:latin typeface="Nexa Light" panose="02000000000000000000" pitchFamily="50" charset="0"/>
                        </a:rPr>
                        <a:t> R$             86.141,32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pt-BR" sz="950" b="0" i="0" u="none" strike="noStrike" dirty="0">
                          <a:solidFill>
                            <a:srgbClr val="555555"/>
                          </a:solidFill>
                          <a:effectLst/>
                          <a:latin typeface="Nexa Light" panose="02000000000000000000" pitchFamily="50" charset="0"/>
                        </a:rPr>
                        <a:t> R$                      -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pt-BR" sz="950" b="0" i="0" u="none" strike="noStrike" dirty="0">
                          <a:solidFill>
                            <a:srgbClr val="555555"/>
                          </a:solidFill>
                          <a:effectLst/>
                          <a:latin typeface="Nexa Light" panose="02000000000000000000" pitchFamily="50" charset="0"/>
                        </a:rPr>
                        <a:t> R$                            -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pt-BR" sz="950" b="0" i="0" u="none" strike="noStrike" dirty="0">
                          <a:solidFill>
                            <a:srgbClr val="555555"/>
                          </a:solidFill>
                          <a:effectLst/>
                          <a:latin typeface="Nexa Light" panose="02000000000000000000" pitchFamily="50" charset="0"/>
                        </a:rPr>
                        <a:t> R$              86.141,32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452340796"/>
                  </a:ext>
                </a:extLst>
              </a:tr>
              <a:tr h="531111">
                <a:tc>
                  <a:txBody>
                    <a:bodyPr/>
                    <a:lstStyle/>
                    <a:p>
                      <a:pPr algn="l" fontAlgn="ctr"/>
                      <a:r>
                        <a:rPr lang="pt-BR" sz="950" b="0" i="0" u="none" strike="noStrike">
                          <a:solidFill>
                            <a:srgbClr val="555555"/>
                          </a:solidFill>
                          <a:effectLst/>
                          <a:latin typeface="Nexa Light" panose="02000000000000000000" pitchFamily="50" charset="0"/>
                        </a:rPr>
                        <a:t>Classe II - Garantia Real</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950" b="0" i="0" u="none" strike="noStrike">
                          <a:solidFill>
                            <a:srgbClr val="555555"/>
                          </a:solidFill>
                          <a:effectLst/>
                          <a:latin typeface="Nexa Light" panose="02000000000000000000" pitchFamily="50" charset="0"/>
                        </a:rPr>
                        <a:t>Aplicável a todos</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950" b="0" i="0" u="none" strike="noStrike" dirty="0">
                          <a:solidFill>
                            <a:srgbClr val="555555"/>
                          </a:solidFill>
                          <a:effectLst/>
                          <a:latin typeface="Nexa Light" panose="02000000000000000000" pitchFamily="50" charset="0"/>
                        </a:rPr>
                        <a:t> R$     3.797.157,43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950" b="0" i="0" u="none" strike="noStrike">
                          <a:solidFill>
                            <a:srgbClr val="555555"/>
                          </a:solidFill>
                          <a:effectLst/>
                          <a:latin typeface="Nexa Light" panose="02000000000000000000" pitchFamily="50" charset="0"/>
                        </a:rPr>
                        <a:t>-</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950" b="0" i="0" u="none" strike="noStrike">
                          <a:solidFill>
                            <a:srgbClr val="555555"/>
                          </a:solidFill>
                          <a:effectLst/>
                          <a:latin typeface="Nexa Light" panose="02000000000000000000" pitchFamily="50" charset="0"/>
                        </a:rPr>
                        <a:t>-</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950" b="0" i="0" u="none" strike="noStrike">
                          <a:solidFill>
                            <a:srgbClr val="555555"/>
                          </a:solidFill>
                          <a:effectLst/>
                          <a:latin typeface="Nexa Light" panose="02000000000000000000" pitchFamily="50" charset="0"/>
                        </a:rPr>
                        <a:t>-</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950" b="0" i="0" u="none" strike="noStrike">
                          <a:solidFill>
                            <a:srgbClr val="555555"/>
                          </a:solidFill>
                          <a:effectLst/>
                          <a:latin typeface="Nexa Light" panose="02000000000000000000" pitchFamily="50" charset="0"/>
                        </a:rPr>
                        <a:t>-</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pt-BR" sz="950" b="0" i="0" u="none" strike="noStrike" dirty="0">
                          <a:solidFill>
                            <a:srgbClr val="555555"/>
                          </a:solidFill>
                          <a:effectLst/>
                          <a:latin typeface="Nexa Light" panose="02000000000000000000" pitchFamily="50" charset="0"/>
                        </a:rPr>
                        <a:t> R$       3.797.157,43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rtl="0" fontAlgn="ctr"/>
                      <a:r>
                        <a:rPr lang="pt-BR" sz="950" b="0" i="0" u="none" strike="noStrike" dirty="0">
                          <a:solidFill>
                            <a:srgbClr val="555555"/>
                          </a:solidFill>
                          <a:effectLst/>
                          <a:latin typeface="Nexa Light" panose="02000000000000000000" pitchFamily="50" charset="0"/>
                        </a:rPr>
                        <a:t> R$                      -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rtl="0" fontAlgn="ctr"/>
                      <a:r>
                        <a:rPr lang="pt-BR" sz="950" b="0" i="0" u="none" strike="noStrike" dirty="0">
                          <a:solidFill>
                            <a:srgbClr val="555555"/>
                          </a:solidFill>
                          <a:effectLst/>
                          <a:latin typeface="Nexa Light" panose="02000000000000000000" pitchFamily="50" charset="0"/>
                        </a:rPr>
                        <a:t> R$                            -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rtl="0" fontAlgn="ctr"/>
                      <a:r>
                        <a:rPr lang="pt-BR" sz="950" b="0" i="0" u="none" strike="noStrike" dirty="0">
                          <a:solidFill>
                            <a:srgbClr val="555555"/>
                          </a:solidFill>
                          <a:effectLst/>
                          <a:latin typeface="Nexa Light" panose="02000000000000000000" pitchFamily="50" charset="0"/>
                        </a:rPr>
                        <a:t> R$        3.797.157,43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927964140"/>
                  </a:ext>
                </a:extLst>
              </a:tr>
              <a:tr h="472746">
                <a:tc rowSpan="2">
                  <a:txBody>
                    <a:bodyPr/>
                    <a:lstStyle/>
                    <a:p>
                      <a:pPr algn="ctr" fontAlgn="ctr"/>
                      <a:r>
                        <a:rPr lang="pt-BR" sz="950" b="0" i="0" u="none" strike="noStrike">
                          <a:solidFill>
                            <a:srgbClr val="555555"/>
                          </a:solidFill>
                          <a:effectLst/>
                          <a:latin typeface="Nexa Light" panose="02000000000000000000" pitchFamily="50" charset="0"/>
                        </a:rPr>
                        <a:t>Classe III - Quirografários</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950" b="0" i="0" u="none" strike="noStrike">
                          <a:solidFill>
                            <a:srgbClr val="555555"/>
                          </a:solidFill>
                          <a:effectLst/>
                          <a:latin typeface="Nexa Light" panose="02000000000000000000" pitchFamily="50" charset="0"/>
                        </a:rPr>
                        <a:t>Demais Credores</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950" b="0" i="0" u="none" strike="noStrike" dirty="0">
                          <a:solidFill>
                            <a:srgbClr val="555555"/>
                          </a:solidFill>
                          <a:effectLst/>
                          <a:latin typeface="Nexa Light" panose="02000000000000000000" pitchFamily="50" charset="0"/>
                        </a:rPr>
                        <a:t> R$     18.755.371,91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950" b="0" i="0" u="none" strike="noStrike">
                          <a:solidFill>
                            <a:srgbClr val="555555"/>
                          </a:solidFill>
                          <a:effectLst/>
                          <a:latin typeface="Nexa Light" panose="02000000000000000000" pitchFamily="50" charset="0"/>
                        </a:rPr>
                        <a:t>85%</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950" b="0" i="0" u="none" strike="noStrike">
                          <a:solidFill>
                            <a:srgbClr val="555555"/>
                          </a:solidFill>
                          <a:effectLst/>
                          <a:latin typeface="Nexa Light" panose="02000000000000000000" pitchFamily="50" charset="0"/>
                        </a:rPr>
                        <a:t>36 meses</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950" b="0" i="0" u="none" strike="noStrike">
                          <a:solidFill>
                            <a:srgbClr val="555555"/>
                          </a:solidFill>
                          <a:effectLst/>
                          <a:latin typeface="Nexa Light" panose="02000000000000000000" pitchFamily="50" charset="0"/>
                        </a:rPr>
                        <a:t>out/24</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950" b="0" i="0" u="none" strike="noStrike">
                          <a:solidFill>
                            <a:srgbClr val="555555"/>
                          </a:solidFill>
                          <a:effectLst/>
                          <a:latin typeface="Nexa Light" panose="02000000000000000000" pitchFamily="50" charset="0"/>
                        </a:rPr>
                        <a:t>ago/34</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pt-BR" sz="950" b="0" i="0" u="none" strike="noStrike" dirty="0">
                          <a:solidFill>
                            <a:srgbClr val="555555"/>
                          </a:solidFill>
                          <a:effectLst/>
                          <a:latin typeface="Nexa Light" panose="02000000000000000000" pitchFamily="50" charset="0"/>
                        </a:rPr>
                        <a:t> R$       2.813.305,79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pt-BR" sz="950" b="0" i="0" u="none" strike="noStrike" dirty="0">
                          <a:solidFill>
                            <a:srgbClr val="555555"/>
                          </a:solidFill>
                          <a:effectLst/>
                          <a:latin typeface="Nexa Light" panose="02000000000000000000" pitchFamily="50" charset="0"/>
                        </a:rPr>
                        <a:t> R$                      -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pt-BR" sz="950" b="0" i="0" u="none" strike="noStrike" dirty="0">
                          <a:solidFill>
                            <a:srgbClr val="555555"/>
                          </a:solidFill>
                          <a:effectLst/>
                          <a:latin typeface="Nexa Light" panose="02000000000000000000" pitchFamily="50" charset="0"/>
                        </a:rPr>
                        <a:t> R$                            -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pt-BR" sz="950" b="0" i="0" u="none" strike="noStrike" dirty="0">
                          <a:solidFill>
                            <a:srgbClr val="555555"/>
                          </a:solidFill>
                          <a:effectLst/>
                          <a:latin typeface="Nexa Light" panose="02000000000000000000" pitchFamily="50" charset="0"/>
                        </a:rPr>
                        <a:t> R$        2.813.305,79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839317071"/>
                  </a:ext>
                </a:extLst>
              </a:tr>
              <a:tr h="472746">
                <a:tc vMerge="1">
                  <a:txBody>
                    <a:bodyPr/>
                    <a:lstStyle/>
                    <a:p>
                      <a:endParaRPr lang="pt-BR"/>
                    </a:p>
                  </a:txBody>
                  <a:tcPr/>
                </a:tc>
                <a:tc>
                  <a:txBody>
                    <a:bodyPr/>
                    <a:lstStyle/>
                    <a:p>
                      <a:pPr algn="ctr" rtl="0" fontAlgn="ctr"/>
                      <a:r>
                        <a:rPr lang="pt-BR" sz="950" b="0" i="0" u="none" strike="noStrike">
                          <a:solidFill>
                            <a:srgbClr val="555555"/>
                          </a:solidFill>
                          <a:effectLst/>
                          <a:latin typeface="Nexa Light" panose="02000000000000000000" pitchFamily="50" charset="0"/>
                        </a:rPr>
                        <a:t>Credores Financeiros</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950" b="0" i="0" u="none" strike="noStrike" dirty="0">
                          <a:solidFill>
                            <a:srgbClr val="555555"/>
                          </a:solidFill>
                          <a:effectLst/>
                          <a:latin typeface="Nexa Light" panose="02000000000000000000" pitchFamily="50" charset="0"/>
                        </a:rPr>
                        <a:t> R$     2.061.384,77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950" b="0" i="0" u="none" strike="noStrike">
                          <a:solidFill>
                            <a:srgbClr val="555555"/>
                          </a:solidFill>
                          <a:effectLst/>
                          <a:latin typeface="Nexa Light" panose="02000000000000000000" pitchFamily="50" charset="0"/>
                        </a:rPr>
                        <a:t>55%</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950" b="0" i="0" u="none" strike="noStrike">
                          <a:solidFill>
                            <a:srgbClr val="555555"/>
                          </a:solidFill>
                          <a:effectLst/>
                          <a:latin typeface="Nexa Light" panose="02000000000000000000" pitchFamily="50" charset="0"/>
                        </a:rPr>
                        <a:t>2 meses</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950" b="0" i="0" u="none" strike="noStrike" dirty="0">
                          <a:solidFill>
                            <a:srgbClr val="555555"/>
                          </a:solidFill>
                          <a:effectLst/>
                          <a:latin typeface="Nexa Light" panose="02000000000000000000" pitchFamily="50" charset="0"/>
                        </a:rPr>
                        <a:t>dez/21</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950" b="0" i="0" u="none" strike="noStrike">
                          <a:solidFill>
                            <a:srgbClr val="555555"/>
                          </a:solidFill>
                          <a:effectLst/>
                          <a:latin typeface="Nexa Light" panose="02000000000000000000" pitchFamily="50" charset="0"/>
                        </a:rPr>
                        <a:t>mai/23</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pt-BR" sz="950" b="0" i="0" u="none" strike="noStrike" dirty="0">
                          <a:solidFill>
                            <a:srgbClr val="555555"/>
                          </a:solidFill>
                          <a:effectLst/>
                          <a:latin typeface="Nexa Light" panose="02000000000000000000" pitchFamily="50" charset="0"/>
                        </a:rPr>
                        <a:t> R$          927.623,15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pt-BR" sz="950" b="0" i="0" u="none" strike="noStrike" dirty="0">
                          <a:solidFill>
                            <a:srgbClr val="555555"/>
                          </a:solidFill>
                          <a:effectLst/>
                          <a:latin typeface="Nexa Light" panose="02000000000000000000" pitchFamily="50" charset="0"/>
                        </a:rPr>
                        <a:t> R$       297.161,15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pt-BR" sz="950" b="0" i="0" u="none" strike="noStrike" dirty="0">
                          <a:solidFill>
                            <a:srgbClr val="555555"/>
                          </a:solidFill>
                          <a:effectLst/>
                          <a:latin typeface="Nexa Light" panose="02000000000000000000" pitchFamily="50" charset="0"/>
                        </a:rPr>
                        <a:t> R$         328.223,99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pt-BR" sz="950" b="0" i="0" u="none" strike="noStrike" dirty="0">
                          <a:solidFill>
                            <a:srgbClr val="555555"/>
                          </a:solidFill>
                          <a:effectLst/>
                          <a:latin typeface="Nexa Light" panose="02000000000000000000" pitchFamily="50" charset="0"/>
                        </a:rPr>
                        <a:t> R$           302.238,01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346885522"/>
                  </a:ext>
                </a:extLst>
              </a:tr>
              <a:tr h="496093">
                <a:tc>
                  <a:txBody>
                    <a:bodyPr/>
                    <a:lstStyle/>
                    <a:p>
                      <a:pPr algn="l" fontAlgn="ctr"/>
                      <a:r>
                        <a:rPr lang="pt-BR" sz="950" b="0" i="0" u="none" strike="noStrike">
                          <a:solidFill>
                            <a:srgbClr val="555555"/>
                          </a:solidFill>
                          <a:effectLst/>
                          <a:latin typeface="Nexa Light" panose="02000000000000000000" pitchFamily="50" charset="0"/>
                        </a:rPr>
                        <a:t>Classe IV - ME e EPP</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950" b="0" i="0" u="none" strike="noStrike">
                          <a:solidFill>
                            <a:srgbClr val="555555"/>
                          </a:solidFill>
                          <a:effectLst/>
                          <a:latin typeface="Nexa Light" panose="02000000000000000000" pitchFamily="50" charset="0"/>
                        </a:rPr>
                        <a:t>Aplicável a todos</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950" b="0" i="0" u="none" strike="noStrike" dirty="0">
                          <a:solidFill>
                            <a:srgbClr val="555555"/>
                          </a:solidFill>
                          <a:effectLst/>
                          <a:latin typeface="Nexa Light" panose="02000000000000000000" pitchFamily="50" charset="0"/>
                        </a:rPr>
                        <a:t> R$      1.066.351,26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950" b="0" i="0" u="none" strike="noStrike">
                          <a:solidFill>
                            <a:srgbClr val="555555"/>
                          </a:solidFill>
                          <a:effectLst/>
                          <a:latin typeface="Nexa Light" panose="02000000000000000000" pitchFamily="50" charset="0"/>
                        </a:rPr>
                        <a:t>85%</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950" b="0" i="0" u="none" strike="noStrike">
                          <a:solidFill>
                            <a:srgbClr val="555555"/>
                          </a:solidFill>
                          <a:effectLst/>
                          <a:latin typeface="Nexa Light" panose="02000000000000000000" pitchFamily="50" charset="0"/>
                        </a:rPr>
                        <a:t>36 meses</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950" b="0" i="0" u="none" strike="noStrike">
                          <a:solidFill>
                            <a:srgbClr val="555555"/>
                          </a:solidFill>
                          <a:effectLst/>
                          <a:latin typeface="Nexa Light" panose="02000000000000000000" pitchFamily="50" charset="0"/>
                        </a:rPr>
                        <a:t>out/24</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950" b="0" i="0" u="none" strike="noStrike">
                          <a:solidFill>
                            <a:srgbClr val="555555"/>
                          </a:solidFill>
                          <a:effectLst/>
                          <a:latin typeface="Nexa Light" panose="02000000000000000000" pitchFamily="50" charset="0"/>
                        </a:rPr>
                        <a:t>ago/34</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pt-BR" sz="950" b="0" i="0" u="none" strike="noStrike" dirty="0">
                          <a:solidFill>
                            <a:srgbClr val="555555"/>
                          </a:solidFill>
                          <a:effectLst/>
                          <a:latin typeface="Nexa Light" panose="02000000000000000000" pitchFamily="50" charset="0"/>
                        </a:rPr>
                        <a:t> R$         159.952,69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pt-BR" sz="950" b="0" i="0" u="none" strike="noStrike" dirty="0">
                          <a:solidFill>
                            <a:srgbClr val="555555"/>
                          </a:solidFill>
                          <a:effectLst/>
                          <a:latin typeface="Nexa Light" panose="02000000000000000000" pitchFamily="50" charset="0"/>
                        </a:rPr>
                        <a:t> R$                      -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pt-BR" sz="950" b="0" i="0" u="none" strike="noStrike" dirty="0">
                          <a:solidFill>
                            <a:srgbClr val="555555"/>
                          </a:solidFill>
                          <a:effectLst/>
                          <a:latin typeface="Nexa Light" panose="02000000000000000000" pitchFamily="50" charset="0"/>
                        </a:rPr>
                        <a:t> R$                            -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pt-BR" sz="950" b="0" i="0" u="none" strike="noStrike" dirty="0">
                          <a:solidFill>
                            <a:srgbClr val="555555"/>
                          </a:solidFill>
                          <a:effectLst/>
                          <a:latin typeface="Nexa Light" panose="02000000000000000000" pitchFamily="50" charset="0"/>
                        </a:rPr>
                        <a:t> R$           159.952,69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59181327"/>
                  </a:ext>
                </a:extLst>
              </a:tr>
              <a:tr h="297947">
                <a:tc>
                  <a:txBody>
                    <a:bodyPr/>
                    <a:lstStyle/>
                    <a:p>
                      <a:pPr algn="l" fontAlgn="ctr"/>
                      <a:r>
                        <a:rPr lang="pt-BR" sz="950" b="1" i="0" u="none" strike="noStrike">
                          <a:solidFill>
                            <a:srgbClr val="FFFFFF"/>
                          </a:solidFill>
                          <a:effectLst/>
                          <a:latin typeface="Nexa Light" panose="02000000000000000000" pitchFamily="50" charset="0"/>
                        </a:rPr>
                        <a:t>TOTAL</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a:noFill/>
                    </a:lnB>
                    <a:solidFill>
                      <a:srgbClr val="808080"/>
                    </a:solidFill>
                  </a:tcPr>
                </a:tc>
                <a:tc>
                  <a:txBody>
                    <a:bodyPr/>
                    <a:lstStyle/>
                    <a:p>
                      <a:pPr algn="l" fontAlgn="b"/>
                      <a:r>
                        <a:rPr lang="pt-BR" sz="950" b="0" i="0" u="none" strike="noStrike">
                          <a:solidFill>
                            <a:srgbClr val="FFFFFF"/>
                          </a:solidFill>
                          <a:effectLst/>
                          <a:latin typeface="Nexa Light" panose="02000000000000000000" pitchFamily="50" charset="0"/>
                        </a:rPr>
                        <a:t> </a:t>
                      </a:r>
                    </a:p>
                  </a:txBody>
                  <a:tcPr marL="0" marR="0" marT="0" marB="0" anchor="b">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a:noFill/>
                    </a:lnB>
                    <a:solidFill>
                      <a:srgbClr val="808080"/>
                    </a:solidFill>
                  </a:tcPr>
                </a:tc>
                <a:tc>
                  <a:txBody>
                    <a:bodyPr/>
                    <a:lstStyle/>
                    <a:p>
                      <a:pPr algn="l" fontAlgn="b"/>
                      <a:r>
                        <a:rPr lang="pt-BR" sz="950" b="1" i="0" u="none" strike="noStrike" dirty="0">
                          <a:solidFill>
                            <a:srgbClr val="FFFFFF"/>
                          </a:solidFill>
                          <a:effectLst/>
                          <a:latin typeface="Nexa Light" panose="02000000000000000000" pitchFamily="50" charset="0"/>
                        </a:rPr>
                        <a:t> R$  30.161.407,39 </a:t>
                      </a:r>
                    </a:p>
                  </a:txBody>
                  <a:tcPr marL="0" marR="0" marT="0" marB="0" anchor="b">
                    <a:lnL>
                      <a:noFill/>
                    </a:lnL>
                    <a:lnR>
                      <a:noFill/>
                    </a:lnR>
                    <a:lnT w="6350" cap="flat" cmpd="sng" algn="ctr">
                      <a:solidFill>
                        <a:srgbClr val="000000"/>
                      </a:solidFill>
                      <a:prstDash val="dot"/>
                      <a:round/>
                      <a:headEnd type="none" w="med" len="med"/>
                      <a:tailEnd type="none" w="med" len="med"/>
                    </a:lnT>
                    <a:lnB>
                      <a:noFill/>
                    </a:lnB>
                    <a:solidFill>
                      <a:srgbClr val="808080"/>
                    </a:solidFill>
                  </a:tcPr>
                </a:tc>
                <a:tc>
                  <a:txBody>
                    <a:bodyPr/>
                    <a:lstStyle/>
                    <a:p>
                      <a:pPr algn="l" fontAlgn="b"/>
                      <a:r>
                        <a:rPr lang="pt-BR" sz="950" b="0" i="0" u="none" strike="noStrike">
                          <a:solidFill>
                            <a:srgbClr val="FFFFFF"/>
                          </a:solidFill>
                          <a:effectLst/>
                          <a:latin typeface="Nexa Light" panose="02000000000000000000" pitchFamily="50" charset="0"/>
                        </a:rPr>
                        <a:t> </a:t>
                      </a:r>
                    </a:p>
                  </a:txBody>
                  <a:tcPr marL="0" marR="0" marT="0" marB="0" anchor="b">
                    <a:lnL>
                      <a:noFill/>
                    </a:lnL>
                    <a:lnR>
                      <a:noFill/>
                    </a:lnR>
                    <a:lnT w="6350" cap="flat" cmpd="sng" algn="ctr">
                      <a:solidFill>
                        <a:srgbClr val="000000"/>
                      </a:solidFill>
                      <a:prstDash val="dot"/>
                      <a:round/>
                      <a:headEnd type="none" w="med" len="med"/>
                      <a:tailEnd type="none" w="med" len="med"/>
                    </a:lnT>
                    <a:lnB>
                      <a:noFill/>
                    </a:lnB>
                    <a:solidFill>
                      <a:srgbClr val="808080"/>
                    </a:solidFill>
                  </a:tcPr>
                </a:tc>
                <a:tc>
                  <a:txBody>
                    <a:bodyPr/>
                    <a:lstStyle/>
                    <a:p>
                      <a:pPr algn="l" fontAlgn="b"/>
                      <a:r>
                        <a:rPr lang="pt-BR" sz="950" b="0" i="0" u="none" strike="noStrike">
                          <a:solidFill>
                            <a:srgbClr val="FFFFFF"/>
                          </a:solidFill>
                          <a:effectLst/>
                          <a:latin typeface="Nexa Light" panose="02000000000000000000" pitchFamily="50" charset="0"/>
                        </a:rPr>
                        <a:t> </a:t>
                      </a:r>
                    </a:p>
                  </a:txBody>
                  <a:tcPr marL="0" marR="0" marT="0" marB="0" anchor="b">
                    <a:lnL>
                      <a:noFill/>
                    </a:lnL>
                    <a:lnR>
                      <a:noFill/>
                    </a:lnR>
                    <a:lnT w="6350" cap="flat" cmpd="sng" algn="ctr">
                      <a:solidFill>
                        <a:srgbClr val="000000"/>
                      </a:solidFill>
                      <a:prstDash val="dot"/>
                      <a:round/>
                      <a:headEnd type="none" w="med" len="med"/>
                      <a:tailEnd type="none" w="med" len="med"/>
                    </a:lnT>
                    <a:lnB>
                      <a:noFill/>
                    </a:lnB>
                    <a:solidFill>
                      <a:srgbClr val="808080"/>
                    </a:solidFill>
                  </a:tcPr>
                </a:tc>
                <a:tc>
                  <a:txBody>
                    <a:bodyPr/>
                    <a:lstStyle/>
                    <a:p>
                      <a:pPr algn="l" fontAlgn="b"/>
                      <a:r>
                        <a:rPr lang="pt-BR" sz="950" b="0" i="0" u="none" strike="noStrike">
                          <a:solidFill>
                            <a:srgbClr val="FFFFFF"/>
                          </a:solidFill>
                          <a:effectLst/>
                          <a:latin typeface="Nexa Light" panose="02000000000000000000" pitchFamily="50" charset="0"/>
                        </a:rPr>
                        <a:t> </a:t>
                      </a:r>
                    </a:p>
                  </a:txBody>
                  <a:tcPr marL="0" marR="0" marT="0" marB="0" anchor="b">
                    <a:lnL>
                      <a:noFill/>
                    </a:lnL>
                    <a:lnR>
                      <a:noFill/>
                    </a:lnR>
                    <a:lnT w="6350" cap="flat" cmpd="sng" algn="ctr">
                      <a:solidFill>
                        <a:srgbClr val="000000"/>
                      </a:solidFill>
                      <a:prstDash val="dot"/>
                      <a:round/>
                      <a:headEnd type="none" w="med" len="med"/>
                      <a:tailEnd type="none" w="med" len="med"/>
                    </a:lnT>
                    <a:lnB>
                      <a:noFill/>
                    </a:lnB>
                    <a:solidFill>
                      <a:srgbClr val="808080"/>
                    </a:solidFill>
                  </a:tcPr>
                </a:tc>
                <a:tc>
                  <a:txBody>
                    <a:bodyPr/>
                    <a:lstStyle/>
                    <a:p>
                      <a:pPr algn="l" fontAlgn="b"/>
                      <a:r>
                        <a:rPr lang="pt-BR" sz="950" b="0" i="0" u="none" strike="noStrike">
                          <a:solidFill>
                            <a:srgbClr val="FFFFFF"/>
                          </a:solidFill>
                          <a:effectLst/>
                          <a:latin typeface="Nexa Light" panose="02000000000000000000" pitchFamily="50" charset="0"/>
                        </a:rPr>
                        <a:t> </a:t>
                      </a:r>
                    </a:p>
                  </a:txBody>
                  <a:tcPr marL="0" marR="0" marT="0" marB="0" anchor="b">
                    <a:lnL>
                      <a:noFill/>
                    </a:lnL>
                    <a:lnR>
                      <a:noFill/>
                    </a:lnR>
                    <a:lnT w="6350" cap="flat" cmpd="sng" algn="ctr">
                      <a:solidFill>
                        <a:srgbClr val="000000"/>
                      </a:solidFill>
                      <a:prstDash val="dot"/>
                      <a:round/>
                      <a:headEnd type="none" w="med" len="med"/>
                      <a:tailEnd type="none" w="med" len="med"/>
                    </a:lnT>
                    <a:lnB>
                      <a:noFill/>
                    </a:lnB>
                    <a:solidFill>
                      <a:srgbClr val="808080"/>
                    </a:solidFill>
                  </a:tcPr>
                </a:tc>
                <a:tc>
                  <a:txBody>
                    <a:bodyPr/>
                    <a:lstStyle/>
                    <a:p>
                      <a:pPr algn="l" fontAlgn="b"/>
                      <a:r>
                        <a:rPr lang="pt-BR" sz="950" b="1" i="1" u="none" strike="noStrike" dirty="0">
                          <a:solidFill>
                            <a:srgbClr val="FFFFFF"/>
                          </a:solidFill>
                          <a:effectLst/>
                          <a:latin typeface="Nexa Light" panose="02000000000000000000" pitchFamily="50" charset="0"/>
                        </a:rPr>
                        <a:t> R$   9.737.613,64 </a:t>
                      </a:r>
                    </a:p>
                  </a:txBody>
                  <a:tcPr marL="0" marR="0" marT="0" marB="0" anchor="b">
                    <a:lnL>
                      <a:noFill/>
                    </a:lnL>
                    <a:lnR>
                      <a:noFill/>
                    </a:lnR>
                    <a:lnT w="6350" cap="flat" cmpd="sng" algn="ctr">
                      <a:solidFill>
                        <a:srgbClr val="000000"/>
                      </a:solidFill>
                      <a:prstDash val="dot"/>
                      <a:round/>
                      <a:headEnd type="none" w="med" len="med"/>
                      <a:tailEnd type="none" w="med" len="med"/>
                    </a:lnT>
                    <a:lnB>
                      <a:noFill/>
                    </a:lnB>
                    <a:solidFill>
                      <a:srgbClr val="808080"/>
                    </a:solidFill>
                  </a:tcPr>
                </a:tc>
                <a:tc>
                  <a:txBody>
                    <a:bodyPr/>
                    <a:lstStyle/>
                    <a:p>
                      <a:pPr algn="l" fontAlgn="b"/>
                      <a:r>
                        <a:rPr lang="pt-BR" sz="950" b="1" i="1" u="none" strike="noStrike" dirty="0">
                          <a:solidFill>
                            <a:srgbClr val="FFFFFF"/>
                          </a:solidFill>
                          <a:effectLst/>
                          <a:latin typeface="Nexa Light" panose="02000000000000000000" pitchFamily="50" charset="0"/>
                        </a:rPr>
                        <a:t> R$ 1.687.652,81 </a:t>
                      </a:r>
                    </a:p>
                  </a:txBody>
                  <a:tcPr marL="0" marR="0" marT="0" marB="0" anchor="b">
                    <a:lnL>
                      <a:noFill/>
                    </a:lnL>
                    <a:lnR>
                      <a:noFill/>
                    </a:lnR>
                    <a:lnT w="6350" cap="flat" cmpd="sng" algn="ctr">
                      <a:solidFill>
                        <a:srgbClr val="000000"/>
                      </a:solidFill>
                      <a:prstDash val="dot"/>
                      <a:round/>
                      <a:headEnd type="none" w="med" len="med"/>
                      <a:tailEnd type="none" w="med" len="med"/>
                    </a:lnT>
                    <a:lnB>
                      <a:noFill/>
                    </a:lnB>
                    <a:solidFill>
                      <a:srgbClr val="808080"/>
                    </a:solidFill>
                  </a:tcPr>
                </a:tc>
                <a:tc>
                  <a:txBody>
                    <a:bodyPr/>
                    <a:lstStyle/>
                    <a:p>
                      <a:pPr algn="l" fontAlgn="b"/>
                      <a:r>
                        <a:rPr lang="pt-BR" sz="950" b="1" i="1" u="none" strike="noStrike" dirty="0">
                          <a:solidFill>
                            <a:srgbClr val="FFFFFF"/>
                          </a:solidFill>
                          <a:effectLst/>
                          <a:latin typeface="Nexa Light" panose="02000000000000000000" pitchFamily="50" charset="0"/>
                        </a:rPr>
                        <a:t>R$           891.165,60 </a:t>
                      </a:r>
                    </a:p>
                  </a:txBody>
                  <a:tcPr marL="0" marR="0" marT="0" marB="0" anchor="b">
                    <a:lnL>
                      <a:noFill/>
                    </a:lnL>
                    <a:lnR>
                      <a:noFill/>
                    </a:lnR>
                    <a:lnT w="6350" cap="flat" cmpd="sng" algn="ctr">
                      <a:solidFill>
                        <a:srgbClr val="000000"/>
                      </a:solidFill>
                      <a:prstDash val="dot"/>
                      <a:round/>
                      <a:headEnd type="none" w="med" len="med"/>
                      <a:tailEnd type="none" w="med" len="med"/>
                    </a:lnT>
                    <a:lnB>
                      <a:noFill/>
                    </a:lnB>
                    <a:solidFill>
                      <a:srgbClr val="808080"/>
                    </a:solidFill>
                  </a:tcPr>
                </a:tc>
                <a:tc>
                  <a:txBody>
                    <a:bodyPr/>
                    <a:lstStyle/>
                    <a:p>
                      <a:pPr algn="l" fontAlgn="b"/>
                      <a:r>
                        <a:rPr lang="pt-BR" sz="950" b="1" i="1" u="none" strike="noStrike" dirty="0">
                          <a:solidFill>
                            <a:srgbClr val="FFFFFF"/>
                          </a:solidFill>
                          <a:effectLst/>
                          <a:latin typeface="Nexa Light" panose="02000000000000000000" pitchFamily="50" charset="0"/>
                        </a:rPr>
                        <a:t>R$       7.158.795,23 </a:t>
                      </a:r>
                    </a:p>
                  </a:txBody>
                  <a:tcPr marL="0" marR="0" marT="0" marB="0" anchor="b">
                    <a:lnL>
                      <a:noFill/>
                    </a:lnL>
                    <a:lnR>
                      <a:noFill/>
                    </a:lnR>
                    <a:lnT w="6350" cap="flat" cmpd="sng" algn="ctr">
                      <a:solidFill>
                        <a:srgbClr val="000000"/>
                      </a:solidFill>
                      <a:prstDash val="dot"/>
                      <a:round/>
                      <a:headEnd type="none" w="med" len="med"/>
                      <a:tailEnd type="none" w="med" len="med"/>
                    </a:lnT>
                    <a:lnB>
                      <a:noFill/>
                    </a:lnB>
                    <a:solidFill>
                      <a:srgbClr val="808080"/>
                    </a:solidFill>
                  </a:tcPr>
                </a:tc>
                <a:extLst>
                  <a:ext uri="{0D108BD9-81ED-4DB2-BD59-A6C34878D82A}">
                    <a16:rowId xmlns:a16="http://schemas.microsoft.com/office/drawing/2014/main" val="2291234892"/>
                  </a:ext>
                </a:extLst>
              </a:tr>
              <a:tr h="148973">
                <a:tc>
                  <a:txBody>
                    <a:bodyPr/>
                    <a:lstStyle/>
                    <a:p>
                      <a:pPr algn="l" fontAlgn="b"/>
                      <a:endParaRPr lang="pt-BR" sz="950" b="0" i="0" u="none" strike="noStrike">
                        <a:solidFill>
                          <a:srgbClr val="000000"/>
                        </a:solidFill>
                        <a:effectLst/>
                        <a:latin typeface="Nexa Light" panose="02000000000000000000" pitchFamily="50" charset="0"/>
                      </a:endParaRPr>
                    </a:p>
                  </a:txBody>
                  <a:tcPr marL="0" marR="0" marT="0" marB="0" anchor="b">
                    <a:lnL>
                      <a:noFill/>
                    </a:lnL>
                    <a:lnR>
                      <a:noFill/>
                    </a:lnR>
                    <a:lnT>
                      <a:noFill/>
                    </a:lnT>
                    <a:lnB>
                      <a:noFill/>
                    </a:lnB>
                  </a:tcPr>
                </a:tc>
                <a:tc>
                  <a:txBody>
                    <a:bodyPr/>
                    <a:lstStyle/>
                    <a:p>
                      <a:pPr algn="l" fontAlgn="b"/>
                      <a:endParaRPr lang="pt-BR" sz="950" b="0" i="0" u="none" strike="noStrike">
                        <a:solidFill>
                          <a:srgbClr val="000000"/>
                        </a:solidFill>
                        <a:effectLst/>
                        <a:latin typeface="Nexa Light" panose="02000000000000000000" pitchFamily="50" charset="0"/>
                      </a:endParaRPr>
                    </a:p>
                  </a:txBody>
                  <a:tcPr marL="0" marR="0" marT="0" marB="0" anchor="b">
                    <a:lnL>
                      <a:noFill/>
                    </a:lnL>
                    <a:lnR>
                      <a:noFill/>
                    </a:lnR>
                    <a:lnT>
                      <a:noFill/>
                    </a:lnT>
                    <a:lnB>
                      <a:noFill/>
                    </a:lnB>
                  </a:tcPr>
                </a:tc>
                <a:tc>
                  <a:txBody>
                    <a:bodyPr/>
                    <a:lstStyle/>
                    <a:p>
                      <a:pPr algn="l" fontAlgn="b"/>
                      <a:endParaRPr lang="pt-BR" sz="950" b="0" i="0" u="none" strike="noStrike">
                        <a:solidFill>
                          <a:srgbClr val="000000"/>
                        </a:solidFill>
                        <a:effectLst/>
                        <a:latin typeface="Nexa Light" panose="02000000000000000000" pitchFamily="50" charset="0"/>
                      </a:endParaRPr>
                    </a:p>
                  </a:txBody>
                  <a:tcPr marL="0" marR="0" marT="0" marB="0" anchor="b">
                    <a:lnL>
                      <a:noFill/>
                    </a:lnL>
                    <a:lnR>
                      <a:noFill/>
                    </a:lnR>
                    <a:lnT>
                      <a:noFill/>
                    </a:lnT>
                    <a:lnB>
                      <a:noFill/>
                    </a:lnB>
                  </a:tcPr>
                </a:tc>
                <a:tc>
                  <a:txBody>
                    <a:bodyPr/>
                    <a:lstStyle/>
                    <a:p>
                      <a:pPr algn="l" fontAlgn="b"/>
                      <a:endParaRPr lang="pt-BR" sz="950" b="0" i="0" u="none" strike="noStrike">
                        <a:solidFill>
                          <a:srgbClr val="000000"/>
                        </a:solidFill>
                        <a:effectLst/>
                        <a:latin typeface="Nexa Light" panose="02000000000000000000" pitchFamily="50" charset="0"/>
                      </a:endParaRPr>
                    </a:p>
                  </a:txBody>
                  <a:tcPr marL="0" marR="0" marT="0" marB="0" anchor="b">
                    <a:lnL>
                      <a:noFill/>
                    </a:lnL>
                    <a:lnR>
                      <a:noFill/>
                    </a:lnR>
                    <a:lnT>
                      <a:noFill/>
                    </a:lnT>
                    <a:lnB>
                      <a:noFill/>
                    </a:lnB>
                  </a:tcPr>
                </a:tc>
                <a:tc>
                  <a:txBody>
                    <a:bodyPr/>
                    <a:lstStyle/>
                    <a:p>
                      <a:pPr algn="l" fontAlgn="b"/>
                      <a:endParaRPr lang="pt-BR" sz="950" b="0" i="0" u="none" strike="noStrike">
                        <a:solidFill>
                          <a:srgbClr val="000000"/>
                        </a:solidFill>
                        <a:effectLst/>
                        <a:latin typeface="Nexa Light" panose="02000000000000000000" pitchFamily="50" charset="0"/>
                      </a:endParaRPr>
                    </a:p>
                  </a:txBody>
                  <a:tcPr marL="0" marR="0" marT="0" marB="0" anchor="b">
                    <a:lnL>
                      <a:noFill/>
                    </a:lnL>
                    <a:lnR>
                      <a:noFill/>
                    </a:lnR>
                    <a:lnT>
                      <a:noFill/>
                    </a:lnT>
                    <a:lnB>
                      <a:noFill/>
                    </a:lnB>
                  </a:tcPr>
                </a:tc>
                <a:tc>
                  <a:txBody>
                    <a:bodyPr/>
                    <a:lstStyle/>
                    <a:p>
                      <a:pPr algn="l" fontAlgn="b"/>
                      <a:endParaRPr lang="pt-BR" sz="950" b="0" i="0" u="none" strike="noStrike">
                        <a:solidFill>
                          <a:srgbClr val="000000"/>
                        </a:solidFill>
                        <a:effectLst/>
                        <a:latin typeface="Nexa Light" panose="02000000000000000000" pitchFamily="50" charset="0"/>
                      </a:endParaRPr>
                    </a:p>
                  </a:txBody>
                  <a:tcPr marL="0" marR="0" marT="0" marB="0" anchor="b">
                    <a:lnL>
                      <a:noFill/>
                    </a:lnL>
                    <a:lnR>
                      <a:noFill/>
                    </a:lnR>
                    <a:lnT>
                      <a:noFill/>
                    </a:lnT>
                    <a:lnB>
                      <a:noFill/>
                    </a:lnB>
                  </a:tcPr>
                </a:tc>
                <a:tc>
                  <a:txBody>
                    <a:bodyPr/>
                    <a:lstStyle/>
                    <a:p>
                      <a:pPr algn="l" fontAlgn="b"/>
                      <a:endParaRPr lang="pt-BR" sz="950" b="0" i="0" u="none" strike="noStrike">
                        <a:solidFill>
                          <a:srgbClr val="000000"/>
                        </a:solidFill>
                        <a:effectLst/>
                        <a:latin typeface="Nexa Light" panose="02000000000000000000" pitchFamily="50" charset="0"/>
                      </a:endParaRPr>
                    </a:p>
                  </a:txBody>
                  <a:tcPr marL="0" marR="0" marT="0" marB="0" anchor="b">
                    <a:lnL>
                      <a:noFill/>
                    </a:lnL>
                    <a:lnR>
                      <a:noFill/>
                    </a:lnR>
                    <a:lnT>
                      <a:noFill/>
                    </a:lnT>
                    <a:lnB>
                      <a:noFill/>
                    </a:lnB>
                  </a:tcPr>
                </a:tc>
                <a:tc>
                  <a:txBody>
                    <a:bodyPr/>
                    <a:lstStyle/>
                    <a:p>
                      <a:pPr algn="r" fontAlgn="b"/>
                      <a:r>
                        <a:rPr lang="pt-BR" sz="950" b="1" i="1" u="none" strike="noStrike">
                          <a:solidFill>
                            <a:srgbClr val="565656"/>
                          </a:solidFill>
                          <a:effectLst/>
                          <a:latin typeface="Nexa Light" panose="02000000000000000000" pitchFamily="50" charset="0"/>
                        </a:rPr>
                        <a:t>100,00%</a:t>
                      </a:r>
                    </a:p>
                  </a:txBody>
                  <a:tcPr marL="0" marR="0" marT="0" marB="0" anchor="b">
                    <a:lnL>
                      <a:noFill/>
                    </a:lnL>
                    <a:lnR>
                      <a:noFill/>
                    </a:lnR>
                    <a:lnT>
                      <a:noFill/>
                    </a:lnT>
                    <a:lnB>
                      <a:noFill/>
                    </a:lnB>
                  </a:tcPr>
                </a:tc>
                <a:tc>
                  <a:txBody>
                    <a:bodyPr/>
                    <a:lstStyle/>
                    <a:p>
                      <a:pPr algn="r" fontAlgn="b"/>
                      <a:r>
                        <a:rPr lang="pt-BR" sz="950" b="1" i="1" u="none" strike="noStrike">
                          <a:solidFill>
                            <a:srgbClr val="565656"/>
                          </a:solidFill>
                          <a:effectLst/>
                          <a:latin typeface="Nexa Light" panose="02000000000000000000" pitchFamily="50" charset="0"/>
                        </a:rPr>
                        <a:t>17,33%</a:t>
                      </a:r>
                    </a:p>
                  </a:txBody>
                  <a:tcPr marL="0" marR="0" marT="0" marB="0" anchor="b">
                    <a:lnL>
                      <a:noFill/>
                    </a:lnL>
                    <a:lnR>
                      <a:noFill/>
                    </a:lnR>
                    <a:lnT>
                      <a:noFill/>
                    </a:lnT>
                    <a:lnB>
                      <a:noFill/>
                    </a:lnB>
                  </a:tcPr>
                </a:tc>
                <a:tc>
                  <a:txBody>
                    <a:bodyPr/>
                    <a:lstStyle/>
                    <a:p>
                      <a:pPr algn="r" fontAlgn="b"/>
                      <a:r>
                        <a:rPr lang="pt-BR" sz="950" b="1" i="1" u="none" strike="noStrike" dirty="0">
                          <a:solidFill>
                            <a:srgbClr val="565656"/>
                          </a:solidFill>
                          <a:effectLst/>
                          <a:latin typeface="Nexa Light" panose="02000000000000000000" pitchFamily="50" charset="0"/>
                        </a:rPr>
                        <a:t>9,15%</a:t>
                      </a:r>
                    </a:p>
                  </a:txBody>
                  <a:tcPr marL="0" marR="0" marT="0" marB="0" anchor="b">
                    <a:lnL>
                      <a:noFill/>
                    </a:lnL>
                    <a:lnR>
                      <a:noFill/>
                    </a:lnR>
                    <a:lnT>
                      <a:noFill/>
                    </a:lnT>
                    <a:lnB>
                      <a:noFill/>
                    </a:lnB>
                  </a:tcPr>
                </a:tc>
                <a:tc>
                  <a:txBody>
                    <a:bodyPr/>
                    <a:lstStyle/>
                    <a:p>
                      <a:pPr algn="r" fontAlgn="ctr"/>
                      <a:r>
                        <a:rPr lang="pt-BR" sz="950" b="1" i="1" u="none" strike="noStrike" dirty="0">
                          <a:solidFill>
                            <a:srgbClr val="565656"/>
                          </a:solidFill>
                          <a:effectLst/>
                          <a:latin typeface="Nexa Light" panose="02000000000000000000" pitchFamily="50" charset="0"/>
                        </a:rPr>
                        <a:t>73,52%</a:t>
                      </a:r>
                    </a:p>
                  </a:txBody>
                  <a:tcPr marL="0" marR="0" marT="0" marB="0" anchor="ctr">
                    <a:lnL>
                      <a:noFill/>
                    </a:lnL>
                    <a:lnR>
                      <a:noFill/>
                    </a:lnR>
                    <a:lnT>
                      <a:noFill/>
                    </a:lnT>
                    <a:lnB>
                      <a:noFill/>
                    </a:lnB>
                  </a:tcPr>
                </a:tc>
                <a:extLst>
                  <a:ext uri="{0D108BD9-81ED-4DB2-BD59-A6C34878D82A}">
                    <a16:rowId xmlns:a16="http://schemas.microsoft.com/office/drawing/2014/main" val="428127596"/>
                  </a:ext>
                </a:extLst>
              </a:tr>
            </a:tbl>
          </a:graphicData>
        </a:graphic>
      </p:graphicFrame>
      <p:graphicFrame>
        <p:nvGraphicFramePr>
          <p:cNvPr id="6" name="Gráfico 5">
            <a:extLst>
              <a:ext uri="{FF2B5EF4-FFF2-40B4-BE49-F238E27FC236}">
                <a16:creationId xmlns:a16="http://schemas.microsoft.com/office/drawing/2014/main" id="{833BEB2B-465F-8D82-84A4-0AD079BA5BE9}"/>
              </a:ext>
            </a:extLst>
          </p:cNvPr>
          <p:cNvGraphicFramePr>
            <a:graphicFrameLocks/>
          </p:cNvGraphicFramePr>
          <p:nvPr>
            <p:extLst>
              <p:ext uri="{D42A27DB-BD31-4B8C-83A1-F6EECF244321}">
                <p14:modId xmlns:p14="http://schemas.microsoft.com/office/powerpoint/2010/main" val="3418253221"/>
              </p:ext>
            </p:extLst>
          </p:nvPr>
        </p:nvGraphicFramePr>
        <p:xfrm>
          <a:off x="3678382" y="4778277"/>
          <a:ext cx="5001523" cy="190719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8764272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b="-13000"/>
          </a:stretch>
        </a:blipFill>
        <a:effectLst/>
      </p:bgPr>
    </p:bg>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FCA2E4FF-A752-4328-BA65-696DBD7F51EA}"/>
              </a:ext>
            </a:extLst>
          </p:cNvPr>
          <p:cNvSpPr>
            <a:spLocks noGrp="1"/>
          </p:cNvSpPr>
          <p:nvPr>
            <p:ph type="title" idx="4294967295"/>
          </p:nvPr>
        </p:nvSpPr>
        <p:spPr>
          <a:xfrm>
            <a:off x="202017" y="-48808"/>
            <a:ext cx="10515600" cy="469232"/>
          </a:xfrm>
        </p:spPr>
        <p:txBody>
          <a:bodyPr>
            <a:normAutofit/>
          </a:bodyPr>
          <a:lstStyle/>
          <a:p>
            <a:r>
              <a:rPr lang="pt-BR" sz="2200" b="1" dirty="0">
                <a:solidFill>
                  <a:schemeClr val="bg1"/>
                </a:solidFill>
                <a:latin typeface="Nexa Light" panose="02000000000000000000" pitchFamily="50" charset="0"/>
              </a:rPr>
              <a:t>3. PRESTAÇÃO DE CONTAS DOS PAGAMENTOS</a:t>
            </a:r>
          </a:p>
        </p:txBody>
      </p:sp>
      <p:sp>
        <p:nvSpPr>
          <p:cNvPr id="7" name="Espaço Reservado para Conteúdo 3">
            <a:extLst>
              <a:ext uri="{FF2B5EF4-FFF2-40B4-BE49-F238E27FC236}">
                <a16:creationId xmlns:a16="http://schemas.microsoft.com/office/drawing/2014/main" id="{706A04FF-94A8-49AA-A7A1-822D49E8EBCE}"/>
              </a:ext>
            </a:extLst>
          </p:cNvPr>
          <p:cNvSpPr txBox="1">
            <a:spLocks/>
          </p:cNvSpPr>
          <p:nvPr/>
        </p:nvSpPr>
        <p:spPr>
          <a:xfrm>
            <a:off x="142313" y="563336"/>
            <a:ext cx="11907374" cy="5949607"/>
          </a:xfrm>
          <a:prstGeom prst="rect">
            <a:avLst/>
          </a:prstGeom>
          <a:ln w="19050">
            <a:noFill/>
          </a:ln>
        </p:spPr>
        <p:txBody>
          <a:bodyPr vert="horz" lIns="106985" tIns="53492" rIns="106985" bIns="53492" rtlCol="0">
            <a:noAutofit/>
          </a:bodyPr>
          <a:lstStyle>
            <a:lvl1pPr marL="267462" indent="-267462" algn="l" defTabSz="1069848" rtl="0" eaLnBrk="1" latinLnBrk="0" hangingPunct="1">
              <a:lnSpc>
                <a:spcPct val="90000"/>
              </a:lnSpc>
              <a:spcBef>
                <a:spcPts val="1170"/>
              </a:spcBef>
              <a:buFont typeface="Arial" panose="020B0604020202020204" pitchFamily="34" charset="0"/>
              <a:buChar char="•"/>
              <a:defRPr sz="3300" kern="1200">
                <a:solidFill>
                  <a:schemeClr val="tx1"/>
                </a:solidFill>
                <a:latin typeface="+mn-lt"/>
                <a:ea typeface="+mn-ea"/>
                <a:cs typeface="+mn-cs"/>
              </a:defRPr>
            </a:lvl1pPr>
            <a:lvl2pPr marL="802386" indent="-267462" algn="l" defTabSz="1069848" rtl="0" eaLnBrk="1" latinLnBrk="0" hangingPunct="1">
              <a:lnSpc>
                <a:spcPct val="90000"/>
              </a:lnSpc>
              <a:spcBef>
                <a:spcPts val="585"/>
              </a:spcBef>
              <a:buFont typeface="Arial" panose="020B0604020202020204" pitchFamily="34" charset="0"/>
              <a:buChar char="•"/>
              <a:defRPr sz="2800" kern="1200">
                <a:solidFill>
                  <a:schemeClr val="tx1"/>
                </a:solidFill>
                <a:latin typeface="+mn-lt"/>
                <a:ea typeface="+mn-ea"/>
                <a:cs typeface="+mn-cs"/>
              </a:defRPr>
            </a:lvl2pPr>
            <a:lvl3pPr marL="1337310" indent="-267462" algn="l" defTabSz="1069848" rtl="0" eaLnBrk="1" latinLnBrk="0" hangingPunct="1">
              <a:lnSpc>
                <a:spcPct val="90000"/>
              </a:lnSpc>
              <a:spcBef>
                <a:spcPts val="585"/>
              </a:spcBef>
              <a:buFont typeface="Arial" panose="020B0604020202020204" pitchFamily="34" charset="0"/>
              <a:buChar char="•"/>
              <a:defRPr sz="2300" kern="1200">
                <a:solidFill>
                  <a:schemeClr val="tx1"/>
                </a:solidFill>
                <a:latin typeface="+mn-lt"/>
                <a:ea typeface="+mn-ea"/>
                <a:cs typeface="+mn-cs"/>
              </a:defRPr>
            </a:lvl3pPr>
            <a:lvl4pPr marL="1872234"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4pPr>
            <a:lvl5pPr marL="2407158"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5pPr>
            <a:lvl6pPr marL="2942082"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6pPr>
            <a:lvl7pPr marL="3477006"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7pPr>
            <a:lvl8pPr marL="4011930"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8pPr>
            <a:lvl9pPr marL="4546854"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9pPr>
          </a:lstStyle>
          <a:p>
            <a:pPr marL="0" indent="0" algn="just" defTabSz="914400">
              <a:lnSpc>
                <a:spcPct val="114000"/>
              </a:lnSpc>
              <a:spcBef>
                <a:spcPts val="1000"/>
              </a:spcBef>
              <a:buClr>
                <a:srgbClr val="B48A20"/>
              </a:buClr>
              <a:buNone/>
              <a:tabLst>
                <a:tab pos="7442200" algn="l"/>
              </a:tabLst>
              <a:defRPr/>
            </a:pPr>
            <a:r>
              <a:rPr lang="pt-BR" sz="1050" b="1" dirty="0">
                <a:solidFill>
                  <a:schemeClr val="accent4">
                    <a:lumMod val="75000"/>
                  </a:schemeClr>
                </a:solidFill>
                <a:latin typeface="Nexa Light" panose="02000000000000000000" pitchFamily="50" charset="0"/>
              </a:rPr>
              <a:t>3.2 Classe I - Trabalhistas</a:t>
            </a:r>
          </a:p>
          <a:p>
            <a:pPr marL="0" indent="0" algn="just">
              <a:lnSpc>
                <a:spcPct val="114000"/>
              </a:lnSpc>
              <a:spcBef>
                <a:spcPts val="300"/>
              </a:spcBef>
              <a:buNone/>
            </a:pPr>
            <a:r>
              <a:rPr lang="pt-BR" altLang="pt-BR" sz="1050" dirty="0">
                <a:solidFill>
                  <a:srgbClr val="555555"/>
                </a:solidFill>
                <a:latin typeface="Nexa Light" panose="02000000000000000000" pitchFamily="50" charset="0"/>
              </a:rPr>
              <a:t>A classe reúne 180 </a:t>
            </a:r>
            <a:r>
              <a:rPr lang="pt-BR" altLang="pt-BR" sz="1050" b="1" dirty="0">
                <a:solidFill>
                  <a:srgbClr val="555555"/>
                </a:solidFill>
                <a:latin typeface="Nexa Light" panose="02000000000000000000" pitchFamily="50" charset="0"/>
              </a:rPr>
              <a:t>credores </a:t>
            </a:r>
            <a:r>
              <a:rPr lang="pt-BR" altLang="pt-BR" sz="1050" dirty="0">
                <a:solidFill>
                  <a:srgbClr val="555555"/>
                </a:solidFill>
                <a:latin typeface="Nexa Light" panose="02000000000000000000" pitchFamily="50" charset="0"/>
              </a:rPr>
              <a:t>no valor total de </a:t>
            </a:r>
            <a:r>
              <a:rPr lang="pt-BR" altLang="pt-BR" sz="1050" b="1" dirty="0">
                <a:solidFill>
                  <a:srgbClr val="555555"/>
                </a:solidFill>
                <a:latin typeface="Nexa Light" panose="02000000000000000000" pitchFamily="50" charset="0"/>
              </a:rPr>
              <a:t>R$ 4.481.142,02</a:t>
            </a:r>
            <a:r>
              <a:rPr lang="pt-BR" altLang="pt-BR" sz="1050" dirty="0">
                <a:solidFill>
                  <a:srgbClr val="555555"/>
                </a:solidFill>
                <a:latin typeface="Nexa Light" panose="02000000000000000000" pitchFamily="50" charset="0"/>
              </a:rPr>
              <a:t>. O prazo inicial para o pagamento das parcelas dos credores até 150 salários mínimos é entre dezembro/2021 a novembro/2022, sendo os pagamentos condicionados à venda dos imóveis de matrícula 8.668 e 8.664. Os credores acima de 150 salários mínimos serão pagos na forma dos quirografários. </a:t>
            </a:r>
          </a:p>
          <a:p>
            <a:pPr marL="0" indent="0" algn="just">
              <a:lnSpc>
                <a:spcPct val="114000"/>
              </a:lnSpc>
              <a:spcBef>
                <a:spcPts val="300"/>
              </a:spcBef>
              <a:buNone/>
            </a:pPr>
            <a:r>
              <a:rPr lang="pt-BR" altLang="pt-BR" sz="1050" dirty="0">
                <a:solidFill>
                  <a:srgbClr val="555555"/>
                </a:solidFill>
                <a:latin typeface="Nexa Light" panose="02000000000000000000" pitchFamily="50" charset="0"/>
              </a:rPr>
              <a:t>Realizada em 07/06/2022 os imóveis foram arrematados pelo valor total de R$ 3.100.000,00, </a:t>
            </a:r>
            <a:r>
              <a:rPr lang="pt-BR" sz="1050" dirty="0">
                <a:solidFill>
                  <a:srgbClr val="555555"/>
                </a:solidFill>
                <a:effectLst/>
                <a:latin typeface="Nexa Light" panose="02000000000000000000" pitchFamily="50" charset="0"/>
                <a:ea typeface="Times New Roman" panose="02020603050405020304" pitchFamily="18" charset="0"/>
                <a:cs typeface="Calibri" panose="020F0502020204030204" pitchFamily="34" charset="0"/>
              </a:rPr>
              <a:t>mediante a entrada de R$ 1.000.000,00 (um milhão de reais), e o saldo remanescente em 20 parcelas mensais, com correção pela CDI.  </a:t>
            </a:r>
            <a:r>
              <a:rPr lang="pt-BR" sz="1050" b="1" dirty="0">
                <a:solidFill>
                  <a:srgbClr val="555555"/>
                </a:solidFill>
                <a:effectLst/>
                <a:latin typeface="Nexa Light" panose="02000000000000000000" pitchFamily="50" charset="0"/>
              </a:rPr>
              <a:t>Em decisão datada de 23/06/2022 sobreveio a homologação da proposta</a:t>
            </a:r>
            <a:r>
              <a:rPr lang="pt-BR" sz="1050" b="1" dirty="0">
                <a:solidFill>
                  <a:srgbClr val="555555"/>
                </a:solidFill>
                <a:latin typeface="Nexa Light" panose="02000000000000000000" pitchFamily="50" charset="0"/>
              </a:rPr>
              <a:t>.</a:t>
            </a:r>
            <a:endParaRPr lang="pt-BR" sz="1050" b="1" dirty="0">
              <a:solidFill>
                <a:srgbClr val="555555"/>
              </a:solidFill>
              <a:effectLst/>
              <a:latin typeface="Nexa Light" panose="02000000000000000000" pitchFamily="50" charset="0"/>
            </a:endParaRPr>
          </a:p>
          <a:p>
            <a:pPr marL="0" indent="0" algn="just">
              <a:lnSpc>
                <a:spcPct val="114000"/>
              </a:lnSpc>
              <a:spcBef>
                <a:spcPts val="300"/>
              </a:spcBef>
              <a:buNone/>
            </a:pPr>
            <a:r>
              <a:rPr lang="pt-BR" sz="1050" dirty="0">
                <a:solidFill>
                  <a:srgbClr val="555555"/>
                </a:solidFill>
                <a:latin typeface="Nexa Light" panose="02000000000000000000" pitchFamily="50" charset="0"/>
              </a:rPr>
              <a:t>Até dezembro/2022 foram realizados pagamentos no total de R$ 1.390.491,66 referente aos credores até 150 salários mínimos, restando saldo em atraso de R$ 562.941,61 O prazo de quitação previsto no plano era novembro/2022 e não pôde ser concluído, segundo informações da </a:t>
            </a:r>
            <a:r>
              <a:rPr lang="pt-BR" sz="1050" dirty="0" err="1">
                <a:solidFill>
                  <a:srgbClr val="555555"/>
                </a:solidFill>
                <a:latin typeface="Nexa Light" panose="02000000000000000000" pitchFamily="50" charset="0"/>
              </a:rPr>
              <a:t>Recuperanda</a:t>
            </a:r>
            <a:r>
              <a:rPr lang="pt-BR" sz="1050" dirty="0">
                <a:solidFill>
                  <a:srgbClr val="555555"/>
                </a:solidFill>
                <a:latin typeface="Nexa Light" panose="02000000000000000000" pitchFamily="50" charset="0"/>
              </a:rPr>
              <a:t>, porque a alienação dos imóveis disponibilizados para pagamento da classe foi feita de forma parcelada e, até dezembro/2022, não havia recebido o suficiente para efetuar a conclusão. </a:t>
            </a:r>
            <a:r>
              <a:rPr lang="pt-BR" sz="1050" b="1" dirty="0">
                <a:solidFill>
                  <a:srgbClr val="555555"/>
                </a:solidFill>
                <a:latin typeface="Nexa Light" panose="02000000000000000000" pitchFamily="50" charset="0"/>
                <a:ea typeface="Calibri" panose="020F0502020204030204" pitchFamily="34" charset="0"/>
                <a:cs typeface="Times New Roman" panose="02020603050405020304" pitchFamily="18" charset="0"/>
              </a:rPr>
              <a:t>Sobre essa classe de credores, a Administração judicial verificou que há uma divergência entre os valores disponibilizados pela venda dos imóveis e o efetivo repasse à classe I, tendo a empresa deixado de efetuar o pagamento de cerca de R$ 250 mil. A </a:t>
            </a:r>
            <a:r>
              <a:rPr lang="pt-BR" sz="1050" b="1" dirty="0" err="1">
                <a:solidFill>
                  <a:srgbClr val="555555"/>
                </a:solidFill>
                <a:latin typeface="Nexa Light" panose="02000000000000000000" pitchFamily="50" charset="0"/>
                <a:ea typeface="Calibri" panose="020F0502020204030204" pitchFamily="34" charset="0"/>
                <a:cs typeface="Times New Roman" panose="02020603050405020304" pitchFamily="18" charset="0"/>
              </a:rPr>
              <a:t>Recuperanda</a:t>
            </a:r>
            <a:r>
              <a:rPr lang="pt-BR" sz="1050" b="1" dirty="0">
                <a:solidFill>
                  <a:srgbClr val="555555"/>
                </a:solidFill>
                <a:latin typeface="Nexa Light" panose="02000000000000000000" pitchFamily="50" charset="0"/>
                <a:ea typeface="Calibri" panose="020F0502020204030204" pitchFamily="34" charset="0"/>
                <a:cs typeface="Times New Roman" panose="02020603050405020304" pitchFamily="18" charset="0"/>
              </a:rPr>
              <a:t> se comprometeu a reunir-se com o seu jurídico para conferir e, após reunião, compartilhar seus controles a fim de verificar o motivo da divergência. </a:t>
            </a:r>
            <a:r>
              <a:rPr lang="pt-BR" sz="1050" b="1" u="sng" dirty="0">
                <a:solidFill>
                  <a:srgbClr val="555555"/>
                </a:solidFill>
                <a:latin typeface="Nexa Light" panose="02000000000000000000" pitchFamily="50" charset="0"/>
                <a:ea typeface="Calibri" panose="020F0502020204030204" pitchFamily="34" charset="0"/>
                <a:cs typeface="Times New Roman" panose="02020603050405020304" pitchFamily="18" charset="0"/>
              </a:rPr>
              <a:t>Até o fechamento deste relatório a </a:t>
            </a:r>
            <a:r>
              <a:rPr lang="pt-BR" sz="1050" b="1" u="sng" dirty="0" err="1">
                <a:solidFill>
                  <a:srgbClr val="555555"/>
                </a:solidFill>
                <a:latin typeface="Nexa Light" panose="02000000000000000000" pitchFamily="50" charset="0"/>
                <a:ea typeface="Calibri" panose="020F0502020204030204" pitchFamily="34" charset="0"/>
                <a:cs typeface="Times New Roman" panose="02020603050405020304" pitchFamily="18" charset="0"/>
              </a:rPr>
              <a:t>Recuperanda</a:t>
            </a:r>
            <a:r>
              <a:rPr lang="pt-BR" sz="1050" b="1" u="sng" dirty="0">
                <a:solidFill>
                  <a:srgbClr val="555555"/>
                </a:solidFill>
                <a:latin typeface="Nexa Light" panose="02000000000000000000" pitchFamily="50" charset="0"/>
                <a:ea typeface="Calibri" panose="020F0502020204030204" pitchFamily="34" charset="0"/>
                <a:cs typeface="Times New Roman" panose="02020603050405020304" pitchFamily="18" charset="0"/>
              </a:rPr>
              <a:t> não havia dado retorno, razão pela qual a questão será tratada no próximo controle mensal.</a:t>
            </a:r>
          </a:p>
          <a:p>
            <a:pPr marL="0" indent="0" algn="just">
              <a:lnSpc>
                <a:spcPct val="114000"/>
              </a:lnSpc>
              <a:spcBef>
                <a:spcPts val="300"/>
              </a:spcBef>
              <a:buNone/>
            </a:pPr>
            <a:r>
              <a:rPr lang="pt-BR" sz="1050" dirty="0">
                <a:solidFill>
                  <a:srgbClr val="555555"/>
                </a:solidFill>
                <a:effectLst/>
                <a:latin typeface="Nexa Light" panose="02000000000000000000" pitchFamily="50" charset="0"/>
              </a:rPr>
              <a:t>Ainda, de acordo com a clausula 10 do PRJ, há previsão de que os créditos trabalhistas habilitados a título de FGTS poderão ser pagos por Lei Federal que possibilite parcelamento direto, Questionada acerca da questão, a </a:t>
            </a:r>
            <a:r>
              <a:rPr lang="pt-BR" sz="1050" dirty="0" err="1">
                <a:solidFill>
                  <a:schemeClr val="tx1">
                    <a:lumMod val="65000"/>
                    <a:lumOff val="35000"/>
                  </a:schemeClr>
                </a:solidFill>
                <a:effectLst/>
                <a:latin typeface="Nexa Light" panose="02000000000000000000" pitchFamily="50" charset="0"/>
                <a:ea typeface="Calibri" panose="020F0502020204030204" pitchFamily="34" charset="0"/>
                <a:cs typeface="Times New Roman" panose="02020603050405020304" pitchFamily="18" charset="0"/>
              </a:rPr>
              <a:t>Recuperanda</a:t>
            </a:r>
            <a:r>
              <a:rPr lang="pt-BR" sz="1050" dirty="0">
                <a:solidFill>
                  <a:schemeClr val="tx1">
                    <a:lumMod val="65000"/>
                    <a:lumOff val="35000"/>
                  </a:schemeClr>
                </a:solidFill>
                <a:effectLst/>
                <a:latin typeface="Nexa Light" panose="02000000000000000000" pitchFamily="50" charset="0"/>
                <a:ea typeface="Calibri" panose="020F0502020204030204" pitchFamily="34" charset="0"/>
                <a:cs typeface="Times New Roman" panose="02020603050405020304" pitchFamily="18" charset="0"/>
              </a:rPr>
              <a:t> relatou que muitos dos valores em aberto junto à Caixa Econômica Federal foram quitados diretamente aos trabalhadores, mediante acordos firmados. Diante disto, está estudando junto ao jurídico forma de realizar a baixa de tal montante, sob pena de pagamento em duplicidade. </a:t>
            </a:r>
            <a:endParaRPr lang="pt-BR" sz="1050" dirty="0">
              <a:solidFill>
                <a:srgbClr val="555555"/>
              </a:solidFill>
              <a:effectLst/>
              <a:latin typeface="Nexa Light" panose="02000000000000000000" pitchFamily="50" charset="0"/>
            </a:endParaRPr>
          </a:p>
          <a:p>
            <a:pPr marL="0" indent="0" algn="just">
              <a:lnSpc>
                <a:spcPct val="114000"/>
              </a:lnSpc>
              <a:spcBef>
                <a:spcPts val="300"/>
              </a:spcBef>
              <a:buNone/>
            </a:pPr>
            <a:endParaRPr lang="pt-BR" sz="1050" u="sng" dirty="0">
              <a:solidFill>
                <a:srgbClr val="555555"/>
              </a:solidFill>
              <a:effectLst/>
              <a:latin typeface="Nexa Light" panose="02000000000000000000" pitchFamily="50" charset="0"/>
            </a:endParaRPr>
          </a:p>
          <a:p>
            <a:pPr marL="0" indent="0" algn="just">
              <a:lnSpc>
                <a:spcPct val="114000"/>
              </a:lnSpc>
              <a:spcBef>
                <a:spcPts val="600"/>
              </a:spcBef>
              <a:buNone/>
            </a:pPr>
            <a:r>
              <a:rPr lang="pt-BR" sz="1050" b="1" dirty="0">
                <a:solidFill>
                  <a:schemeClr val="accent4">
                    <a:lumMod val="75000"/>
                  </a:schemeClr>
                </a:solidFill>
                <a:latin typeface="Nexa Light" panose="02000000000000000000" pitchFamily="50" charset="0"/>
              </a:rPr>
              <a:t>3.3 Classe II – Garantia Real</a:t>
            </a:r>
          </a:p>
          <a:p>
            <a:pPr marL="0" indent="0" algn="just">
              <a:lnSpc>
                <a:spcPct val="114000"/>
              </a:lnSpc>
              <a:spcBef>
                <a:spcPts val="600"/>
              </a:spcBef>
              <a:buNone/>
            </a:pPr>
            <a:r>
              <a:rPr lang="pt-BR" sz="1050" dirty="0">
                <a:solidFill>
                  <a:srgbClr val="555555"/>
                </a:solidFill>
                <a:latin typeface="Nexa Light" panose="02000000000000000000" pitchFamily="50" charset="0"/>
              </a:rPr>
              <a:t>A Classe II engloba </a:t>
            </a:r>
            <a:r>
              <a:rPr lang="pt-BR" sz="1050" b="1" dirty="0">
                <a:solidFill>
                  <a:srgbClr val="555555"/>
                </a:solidFill>
                <a:latin typeface="Nexa Light" panose="02000000000000000000" pitchFamily="50" charset="0"/>
              </a:rPr>
              <a:t>1 credor</a:t>
            </a:r>
            <a:r>
              <a:rPr lang="pt-BR" sz="1050" dirty="0">
                <a:solidFill>
                  <a:srgbClr val="555555"/>
                </a:solidFill>
                <a:latin typeface="Nexa Light" panose="02000000000000000000" pitchFamily="50" charset="0"/>
              </a:rPr>
              <a:t>, no valor total de </a:t>
            </a:r>
            <a:r>
              <a:rPr lang="pt-BR" sz="1050" b="1" dirty="0">
                <a:solidFill>
                  <a:srgbClr val="555555"/>
                </a:solidFill>
                <a:latin typeface="Nexa Light" panose="02000000000000000000" pitchFamily="50" charset="0"/>
              </a:rPr>
              <a:t>R$ 3.797.157,43 </a:t>
            </a:r>
            <a:r>
              <a:rPr lang="pt-BR" sz="1050" dirty="0">
                <a:solidFill>
                  <a:srgbClr val="555555"/>
                </a:solidFill>
                <a:latin typeface="Nexa Light" panose="02000000000000000000" pitchFamily="50" charset="0"/>
              </a:rPr>
              <a:t>cujos pagamentos estão condicionados a transferência da titularidade do terreno urbano matriculado sob n° 8.666, ofertado em garantia à Cédula de Crédito Bancário Confissão de Dívida n° 488896069, mediante Escritura Pública de Constituição de Hipoteca, firmado originalmente com Itaú Unibanco S/A, posteriormente cedido ao Fundo de Investimento em Direitos Creditórios Não Padronizados </a:t>
            </a:r>
            <a:r>
              <a:rPr lang="pt-BR" sz="1050" dirty="0" err="1">
                <a:solidFill>
                  <a:srgbClr val="555555"/>
                </a:solidFill>
                <a:latin typeface="Nexa Light" panose="02000000000000000000" pitchFamily="50" charset="0"/>
              </a:rPr>
              <a:t>Alternative</a:t>
            </a:r>
            <a:r>
              <a:rPr lang="pt-BR" sz="1050" dirty="0">
                <a:solidFill>
                  <a:srgbClr val="555555"/>
                </a:solidFill>
                <a:latin typeface="Nexa Light" panose="02000000000000000000" pitchFamily="50" charset="0"/>
              </a:rPr>
              <a:t> I e em seguida adquirido pela Travessia Securitizadora de Créditos Financeiros VIII S/A. </a:t>
            </a:r>
          </a:p>
          <a:p>
            <a:pPr marL="0" indent="0" algn="just">
              <a:lnSpc>
                <a:spcPct val="114000"/>
              </a:lnSpc>
              <a:spcBef>
                <a:spcPts val="300"/>
              </a:spcBef>
              <a:buNone/>
            </a:pPr>
            <a:r>
              <a:rPr lang="pt-BR" sz="1050" dirty="0">
                <a:solidFill>
                  <a:srgbClr val="555555"/>
                </a:solidFill>
                <a:latin typeface="Nexa Light" panose="02000000000000000000" pitchFamily="50" charset="0"/>
              </a:rPr>
              <a:t>No evento 329 dos autos restou determinada a expedição de ofícios aos Juízos da 2ª Vara desta Comarca, da 2ª Vara do Trabalho de Brusque e da 9ª Vara Federal de Florianópolis, para que procedessem a baixa das restrições concernentes à penhora e/ou indisponibilidade lançadas na matrícula do bem, possibilitando a efetivação da transferência. Posteriormente, restou expedido ofício ao Registro de Imóveis para que realize a transferência de propriedade. No evento 621 o órgão apresentou exigências necessárias para a efetivação, sobre o qual aguarda-se regularização pelas partes.</a:t>
            </a:r>
          </a:p>
        </p:txBody>
      </p:sp>
    </p:spTree>
    <p:extLst>
      <p:ext uri="{BB962C8B-B14F-4D97-AF65-F5344CB8AC3E}">
        <p14:creationId xmlns:p14="http://schemas.microsoft.com/office/powerpoint/2010/main" val="23233933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b="-13000"/>
          </a:stretch>
        </a:blipFill>
        <a:effectLst/>
      </p:bgPr>
    </p:bg>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FCA2E4FF-A752-4328-BA65-696DBD7F51EA}"/>
              </a:ext>
            </a:extLst>
          </p:cNvPr>
          <p:cNvSpPr>
            <a:spLocks noGrp="1"/>
          </p:cNvSpPr>
          <p:nvPr>
            <p:ph type="title" idx="4294967295"/>
          </p:nvPr>
        </p:nvSpPr>
        <p:spPr>
          <a:xfrm>
            <a:off x="202017" y="0"/>
            <a:ext cx="10515600" cy="433137"/>
          </a:xfrm>
        </p:spPr>
        <p:txBody>
          <a:bodyPr>
            <a:normAutofit/>
          </a:bodyPr>
          <a:lstStyle/>
          <a:p>
            <a:r>
              <a:rPr lang="pt-BR" sz="2200" b="1" dirty="0">
                <a:solidFill>
                  <a:schemeClr val="bg1"/>
                </a:solidFill>
                <a:latin typeface="Nexa Light" panose="02000000000000000000" pitchFamily="50" charset="0"/>
              </a:rPr>
              <a:t>3. PRESTAÇÃO DE CONTAS DOS PAGAMENTOS</a:t>
            </a:r>
          </a:p>
        </p:txBody>
      </p:sp>
      <p:sp>
        <p:nvSpPr>
          <p:cNvPr id="7" name="Espaço Reservado para Conteúdo 3">
            <a:extLst>
              <a:ext uri="{FF2B5EF4-FFF2-40B4-BE49-F238E27FC236}">
                <a16:creationId xmlns:a16="http://schemas.microsoft.com/office/drawing/2014/main" id="{706A04FF-94A8-49AA-A7A1-822D49E8EBCE}"/>
              </a:ext>
            </a:extLst>
          </p:cNvPr>
          <p:cNvSpPr txBox="1">
            <a:spLocks/>
          </p:cNvSpPr>
          <p:nvPr/>
        </p:nvSpPr>
        <p:spPr>
          <a:xfrm>
            <a:off x="202017" y="612690"/>
            <a:ext cx="11907374" cy="4015492"/>
          </a:xfrm>
          <a:prstGeom prst="rect">
            <a:avLst/>
          </a:prstGeom>
          <a:ln w="19050">
            <a:noFill/>
          </a:ln>
        </p:spPr>
        <p:txBody>
          <a:bodyPr vert="horz" lIns="106985" tIns="53492" rIns="106985" bIns="53492" rtlCol="0">
            <a:noAutofit/>
          </a:bodyPr>
          <a:lstStyle>
            <a:lvl1pPr marL="267462" indent="-267462" algn="l" defTabSz="1069848" rtl="0" eaLnBrk="1" latinLnBrk="0" hangingPunct="1">
              <a:lnSpc>
                <a:spcPct val="90000"/>
              </a:lnSpc>
              <a:spcBef>
                <a:spcPts val="1170"/>
              </a:spcBef>
              <a:buFont typeface="Arial" panose="020B0604020202020204" pitchFamily="34" charset="0"/>
              <a:buChar char="•"/>
              <a:defRPr sz="3300" kern="1200">
                <a:solidFill>
                  <a:schemeClr val="tx1"/>
                </a:solidFill>
                <a:latin typeface="+mn-lt"/>
                <a:ea typeface="+mn-ea"/>
                <a:cs typeface="+mn-cs"/>
              </a:defRPr>
            </a:lvl1pPr>
            <a:lvl2pPr marL="802386" indent="-267462" algn="l" defTabSz="1069848" rtl="0" eaLnBrk="1" latinLnBrk="0" hangingPunct="1">
              <a:lnSpc>
                <a:spcPct val="90000"/>
              </a:lnSpc>
              <a:spcBef>
                <a:spcPts val="585"/>
              </a:spcBef>
              <a:buFont typeface="Arial" panose="020B0604020202020204" pitchFamily="34" charset="0"/>
              <a:buChar char="•"/>
              <a:defRPr sz="2800" kern="1200">
                <a:solidFill>
                  <a:schemeClr val="tx1"/>
                </a:solidFill>
                <a:latin typeface="+mn-lt"/>
                <a:ea typeface="+mn-ea"/>
                <a:cs typeface="+mn-cs"/>
              </a:defRPr>
            </a:lvl2pPr>
            <a:lvl3pPr marL="1337310" indent="-267462" algn="l" defTabSz="1069848" rtl="0" eaLnBrk="1" latinLnBrk="0" hangingPunct="1">
              <a:lnSpc>
                <a:spcPct val="90000"/>
              </a:lnSpc>
              <a:spcBef>
                <a:spcPts val="585"/>
              </a:spcBef>
              <a:buFont typeface="Arial" panose="020B0604020202020204" pitchFamily="34" charset="0"/>
              <a:buChar char="•"/>
              <a:defRPr sz="2300" kern="1200">
                <a:solidFill>
                  <a:schemeClr val="tx1"/>
                </a:solidFill>
                <a:latin typeface="+mn-lt"/>
                <a:ea typeface="+mn-ea"/>
                <a:cs typeface="+mn-cs"/>
              </a:defRPr>
            </a:lvl3pPr>
            <a:lvl4pPr marL="1872234"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4pPr>
            <a:lvl5pPr marL="2407158"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5pPr>
            <a:lvl6pPr marL="2942082"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6pPr>
            <a:lvl7pPr marL="3477006"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7pPr>
            <a:lvl8pPr marL="4011930"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8pPr>
            <a:lvl9pPr marL="4546854"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9pPr>
          </a:lstStyle>
          <a:p>
            <a:pPr marL="0" indent="0" algn="just">
              <a:lnSpc>
                <a:spcPct val="125000"/>
              </a:lnSpc>
              <a:spcBef>
                <a:spcPts val="600"/>
              </a:spcBef>
              <a:buNone/>
            </a:pPr>
            <a:r>
              <a:rPr lang="pt-BR" sz="1050" b="1" dirty="0">
                <a:solidFill>
                  <a:schemeClr val="accent4">
                    <a:lumMod val="75000"/>
                  </a:schemeClr>
                </a:solidFill>
                <a:latin typeface="Nexa Light" panose="02000000000000000000" pitchFamily="50" charset="0"/>
              </a:rPr>
              <a:t>3.4 Classe III – Quirografários</a:t>
            </a:r>
          </a:p>
          <a:p>
            <a:pPr marL="0" indent="0" algn="just">
              <a:lnSpc>
                <a:spcPct val="150000"/>
              </a:lnSpc>
              <a:spcBef>
                <a:spcPts val="300"/>
              </a:spcBef>
              <a:buNone/>
            </a:pPr>
            <a:r>
              <a:rPr lang="pt-BR" sz="1050" dirty="0">
                <a:solidFill>
                  <a:srgbClr val="555555"/>
                </a:solidFill>
                <a:latin typeface="Nexa Light" panose="02000000000000000000" pitchFamily="50" charset="0"/>
              </a:rPr>
              <a:t>A Classe III compreende </a:t>
            </a:r>
            <a:r>
              <a:rPr lang="pt-BR" sz="1050" b="1" dirty="0">
                <a:solidFill>
                  <a:srgbClr val="555555"/>
                </a:solidFill>
                <a:latin typeface="Nexa Light" panose="02000000000000000000" pitchFamily="50" charset="0"/>
              </a:rPr>
              <a:t>185 credores</a:t>
            </a:r>
            <a:r>
              <a:rPr lang="pt-BR" sz="1050" dirty="0">
                <a:solidFill>
                  <a:srgbClr val="555555"/>
                </a:solidFill>
                <a:latin typeface="Nexa Light" panose="02000000000000000000" pitchFamily="50" charset="0"/>
              </a:rPr>
              <a:t>, no valor total de </a:t>
            </a:r>
            <a:r>
              <a:rPr lang="pt-BR" sz="1050" b="1" dirty="0">
                <a:solidFill>
                  <a:srgbClr val="555555"/>
                </a:solidFill>
                <a:latin typeface="Nexa Light" panose="02000000000000000000" pitchFamily="50" charset="0"/>
              </a:rPr>
              <a:t>R$ 20.816.756,68</a:t>
            </a:r>
          </a:p>
          <a:p>
            <a:pPr algn="just">
              <a:lnSpc>
                <a:spcPct val="150000"/>
              </a:lnSpc>
              <a:spcBef>
                <a:spcPts val="300"/>
              </a:spcBef>
            </a:pPr>
            <a:r>
              <a:rPr lang="pt-BR" sz="1050" b="1" dirty="0">
                <a:solidFill>
                  <a:srgbClr val="555555"/>
                </a:solidFill>
                <a:latin typeface="Nexa Light" panose="02000000000000000000" pitchFamily="50" charset="0"/>
              </a:rPr>
              <a:t> Credores financeiros: </a:t>
            </a:r>
            <a:r>
              <a:rPr lang="pt-BR" sz="1050" dirty="0">
                <a:solidFill>
                  <a:srgbClr val="555555"/>
                </a:solidFill>
                <a:latin typeface="Nexa Light" panose="02000000000000000000" pitchFamily="50" charset="0"/>
              </a:rPr>
              <a:t>possui carência de 2 meses para esta subclasse onde, a</a:t>
            </a:r>
            <a:r>
              <a:rPr lang="pt-BR" sz="1050" dirty="0">
                <a:solidFill>
                  <a:srgbClr val="565656"/>
                </a:solidFill>
                <a:latin typeface="Nexa Light" panose="02000000000000000000" pitchFamily="50" charset="0"/>
              </a:rPr>
              <a:t>té o momento, apenas o credor G2 COMPANHIA SECURITIZADORA DE CREDITOS FINANCEIROS </a:t>
            </a:r>
            <a:r>
              <a:rPr lang="pt-BR" sz="1050" dirty="0">
                <a:solidFill>
                  <a:srgbClr val="555555"/>
                </a:solidFill>
                <a:latin typeface="Nexa Light" panose="02000000000000000000" pitchFamily="50" charset="0"/>
              </a:rPr>
              <a:t>se habilitou como credor financeiro. Até dezembro/2022 foram realizados os pagamentos de 5 parcelas no valor total de R$ 297.161,15, restando em atraso as parcelas de julho a dezembro de 2022 no valor total de R$ 328.223,99, além das correção e juros previstos no plano. Cabe esclarecer que o modificativo do plano narra que o pagamento da primeira parcela deveria ocorrer 60 dias após sua aprovação, o que ocorreu em 26/08/2021, contudo os pagamentos se iniciaram somente em 23/12/2021, pois a </a:t>
            </a:r>
            <a:r>
              <a:rPr lang="pt-BR" sz="1050" dirty="0" err="1">
                <a:solidFill>
                  <a:srgbClr val="555555"/>
                </a:solidFill>
                <a:latin typeface="Nexa Light" panose="02000000000000000000" pitchFamily="50" charset="0"/>
              </a:rPr>
              <a:t>Recuperanda</a:t>
            </a:r>
            <a:r>
              <a:rPr lang="pt-BR" sz="1050" dirty="0">
                <a:solidFill>
                  <a:srgbClr val="555555"/>
                </a:solidFill>
                <a:latin typeface="Nexa Light" panose="02000000000000000000" pitchFamily="50" charset="0"/>
              </a:rPr>
              <a:t> justificou ter contado o prazo após a credora ter se manifestado como credora financeira. As parcelas dos meses de janeiro e fevereiro/2022 não foram pagas conforme previsto, porém a </a:t>
            </a:r>
            <a:r>
              <a:rPr lang="pt-BR" sz="1050" dirty="0" err="1">
                <a:solidFill>
                  <a:srgbClr val="555555"/>
                </a:solidFill>
                <a:latin typeface="Nexa Light" panose="02000000000000000000" pitchFamily="50" charset="0"/>
              </a:rPr>
              <a:t>Recuperanda</a:t>
            </a:r>
            <a:r>
              <a:rPr lang="pt-BR" sz="1050" dirty="0">
                <a:solidFill>
                  <a:srgbClr val="555555"/>
                </a:solidFill>
                <a:latin typeface="Nexa Light" panose="02000000000000000000" pitchFamily="50" charset="0"/>
              </a:rPr>
              <a:t> realizou </a:t>
            </a:r>
            <a:r>
              <a:rPr lang="pt-BR" sz="1050" u="sng" dirty="0">
                <a:solidFill>
                  <a:srgbClr val="555555"/>
                </a:solidFill>
                <a:latin typeface="Nexa Light" panose="02000000000000000000" pitchFamily="50" charset="0"/>
              </a:rPr>
              <a:t>negociação direta </a:t>
            </a:r>
            <a:r>
              <a:rPr lang="pt-BR" sz="1050" dirty="0">
                <a:solidFill>
                  <a:srgbClr val="555555"/>
                </a:solidFill>
                <a:latin typeface="Nexa Light" panose="02000000000000000000" pitchFamily="50" charset="0"/>
              </a:rPr>
              <a:t>com o credor e ficou acordado entre as partes que os pagamentos seriam retomados normalmente em março/2022 e acrescidas duas parcelas ao final dos pagamentos. Sobre as 06 parcelas em atraso, a </a:t>
            </a:r>
            <a:r>
              <a:rPr lang="pt-BR" sz="1050" dirty="0" err="1">
                <a:solidFill>
                  <a:srgbClr val="555555"/>
                </a:solidFill>
                <a:latin typeface="Nexa Light" panose="02000000000000000000" pitchFamily="50" charset="0"/>
              </a:rPr>
              <a:t>Recuperanda</a:t>
            </a:r>
            <a:r>
              <a:rPr lang="pt-BR" sz="1050" dirty="0">
                <a:solidFill>
                  <a:srgbClr val="555555"/>
                </a:solidFill>
                <a:latin typeface="Nexa Light" panose="02000000000000000000" pitchFamily="50" charset="0"/>
              </a:rPr>
              <a:t> alega ter pago as parcelas de julho e agosto, porém não há o registro contábil destes pagamento e nem foram enviados os comprovantes de pagamento.</a:t>
            </a:r>
          </a:p>
          <a:p>
            <a:pPr algn="just">
              <a:lnSpc>
                <a:spcPct val="150000"/>
              </a:lnSpc>
              <a:spcBef>
                <a:spcPts val="300"/>
              </a:spcBef>
            </a:pPr>
            <a:r>
              <a:rPr lang="pt-BR" sz="1050" b="1" dirty="0">
                <a:solidFill>
                  <a:srgbClr val="555555"/>
                </a:solidFill>
                <a:latin typeface="Nexa Light" panose="02000000000000000000" pitchFamily="50" charset="0"/>
              </a:rPr>
              <a:t>Demais credores: </a:t>
            </a:r>
            <a:r>
              <a:rPr lang="pt-BR" sz="1050" dirty="0">
                <a:solidFill>
                  <a:srgbClr val="555555"/>
                </a:solidFill>
                <a:latin typeface="Nexa Light" panose="02000000000000000000" pitchFamily="50" charset="0"/>
              </a:rPr>
              <a:t>compreende 184 dos credores da classe III no valor total de R$ 18.755.371,91 e possui carência de 36 meses, onde os pagamentos deverão iniciar em outubro/2024 em 120 parcelas mensais. </a:t>
            </a:r>
            <a:endParaRPr lang="pt-BR" sz="1050" b="1" dirty="0">
              <a:solidFill>
                <a:srgbClr val="555555"/>
              </a:solidFill>
              <a:latin typeface="Nexa Light" panose="02000000000000000000" pitchFamily="50" charset="0"/>
            </a:endParaRPr>
          </a:p>
          <a:p>
            <a:pPr marL="0" indent="0" algn="just">
              <a:lnSpc>
                <a:spcPct val="125000"/>
              </a:lnSpc>
              <a:spcBef>
                <a:spcPts val="600"/>
              </a:spcBef>
              <a:buNone/>
            </a:pPr>
            <a:endParaRPr lang="pt-BR" sz="1050" b="1" dirty="0">
              <a:solidFill>
                <a:schemeClr val="accent4">
                  <a:lumMod val="75000"/>
                </a:schemeClr>
              </a:solidFill>
              <a:latin typeface="Nexa Light" panose="02000000000000000000" pitchFamily="50" charset="0"/>
            </a:endParaRPr>
          </a:p>
          <a:p>
            <a:pPr marL="0" indent="0" algn="just">
              <a:lnSpc>
                <a:spcPct val="125000"/>
              </a:lnSpc>
              <a:spcBef>
                <a:spcPts val="600"/>
              </a:spcBef>
              <a:buNone/>
            </a:pPr>
            <a:r>
              <a:rPr lang="pt-BR" sz="1050" b="1" dirty="0">
                <a:solidFill>
                  <a:schemeClr val="accent4">
                    <a:lumMod val="75000"/>
                  </a:schemeClr>
                </a:solidFill>
                <a:latin typeface="Nexa Light" panose="02000000000000000000" pitchFamily="50" charset="0"/>
              </a:rPr>
              <a:t>3.5 Classe IV – </a:t>
            </a:r>
            <a:r>
              <a:rPr lang="pt-BR" sz="1050" b="1" dirty="0" err="1">
                <a:solidFill>
                  <a:schemeClr val="accent4">
                    <a:lumMod val="75000"/>
                  </a:schemeClr>
                </a:solidFill>
                <a:latin typeface="Nexa Light" panose="02000000000000000000" pitchFamily="50" charset="0"/>
              </a:rPr>
              <a:t>ME’s</a:t>
            </a:r>
            <a:r>
              <a:rPr lang="pt-BR" sz="1050" b="1" dirty="0">
                <a:solidFill>
                  <a:schemeClr val="accent4">
                    <a:lumMod val="75000"/>
                  </a:schemeClr>
                </a:solidFill>
                <a:latin typeface="Nexa Light" panose="02000000000000000000" pitchFamily="50" charset="0"/>
              </a:rPr>
              <a:t> e </a:t>
            </a:r>
            <a:r>
              <a:rPr lang="pt-BR" sz="1050" b="1" dirty="0" err="1">
                <a:solidFill>
                  <a:schemeClr val="accent4">
                    <a:lumMod val="75000"/>
                  </a:schemeClr>
                </a:solidFill>
                <a:latin typeface="Nexa Light" panose="02000000000000000000" pitchFamily="50" charset="0"/>
              </a:rPr>
              <a:t>EPP’s</a:t>
            </a:r>
            <a:endParaRPr lang="pt-BR" sz="1050" b="1" dirty="0">
              <a:solidFill>
                <a:schemeClr val="accent4">
                  <a:lumMod val="75000"/>
                </a:schemeClr>
              </a:solidFill>
              <a:latin typeface="Nexa Light" panose="02000000000000000000" pitchFamily="50" charset="0"/>
            </a:endParaRPr>
          </a:p>
          <a:p>
            <a:pPr marL="0" indent="0" algn="just">
              <a:lnSpc>
                <a:spcPct val="125000"/>
              </a:lnSpc>
              <a:spcBef>
                <a:spcPts val="600"/>
              </a:spcBef>
              <a:buNone/>
            </a:pPr>
            <a:r>
              <a:rPr lang="pt-BR" sz="1050" dirty="0">
                <a:solidFill>
                  <a:srgbClr val="555555"/>
                </a:solidFill>
                <a:latin typeface="Nexa Light" panose="02000000000000000000" pitchFamily="50" charset="0"/>
              </a:rPr>
              <a:t>A Classe</a:t>
            </a:r>
            <a:r>
              <a:rPr lang="pt-BR" sz="1050" dirty="0">
                <a:solidFill>
                  <a:srgbClr val="FF0000"/>
                </a:solidFill>
                <a:latin typeface="Nexa Light" panose="02000000000000000000" pitchFamily="50" charset="0"/>
              </a:rPr>
              <a:t> </a:t>
            </a:r>
            <a:r>
              <a:rPr lang="pt-BR" sz="1050" dirty="0">
                <a:solidFill>
                  <a:srgbClr val="555555"/>
                </a:solidFill>
                <a:latin typeface="Nexa Light" panose="02000000000000000000" pitchFamily="50" charset="0"/>
              </a:rPr>
              <a:t>IV</a:t>
            </a:r>
            <a:r>
              <a:rPr lang="pt-BR" sz="1050" dirty="0">
                <a:solidFill>
                  <a:srgbClr val="FF0000"/>
                </a:solidFill>
                <a:latin typeface="Nexa Light" panose="02000000000000000000" pitchFamily="50" charset="0"/>
              </a:rPr>
              <a:t> </a:t>
            </a:r>
            <a:r>
              <a:rPr lang="pt-BR" sz="1050" dirty="0">
                <a:solidFill>
                  <a:srgbClr val="555555"/>
                </a:solidFill>
                <a:latin typeface="Nexa Light" panose="02000000000000000000" pitchFamily="50" charset="0"/>
              </a:rPr>
              <a:t>compreende </a:t>
            </a:r>
            <a:r>
              <a:rPr lang="pt-BR" sz="1050" b="1" dirty="0">
                <a:solidFill>
                  <a:srgbClr val="555555"/>
                </a:solidFill>
                <a:latin typeface="Nexa Light" panose="02000000000000000000" pitchFamily="50" charset="0"/>
              </a:rPr>
              <a:t>60 credores</a:t>
            </a:r>
            <a:r>
              <a:rPr lang="pt-BR" sz="1050" dirty="0">
                <a:solidFill>
                  <a:srgbClr val="555555"/>
                </a:solidFill>
                <a:latin typeface="Nexa Light" panose="02000000000000000000" pitchFamily="50" charset="0"/>
              </a:rPr>
              <a:t>, no valor total de </a:t>
            </a:r>
            <a:r>
              <a:rPr lang="pt-BR" sz="1050" b="1" dirty="0">
                <a:solidFill>
                  <a:srgbClr val="555555"/>
                </a:solidFill>
                <a:latin typeface="Nexa Light" panose="02000000000000000000" pitchFamily="50" charset="0"/>
              </a:rPr>
              <a:t>R$ 1.066.351,26 </a:t>
            </a:r>
            <a:r>
              <a:rPr lang="pt-BR" sz="1050" dirty="0">
                <a:solidFill>
                  <a:srgbClr val="555555"/>
                </a:solidFill>
                <a:latin typeface="Nexa Light" panose="02000000000000000000" pitchFamily="50" charset="0"/>
              </a:rPr>
              <a:t>com carência de 36 meses,</a:t>
            </a:r>
            <a:r>
              <a:rPr lang="pt-BR" sz="1050" dirty="0">
                <a:solidFill>
                  <a:srgbClr val="00B0F0"/>
                </a:solidFill>
                <a:latin typeface="Nexa Light" panose="02000000000000000000" pitchFamily="50" charset="0"/>
              </a:rPr>
              <a:t> </a:t>
            </a:r>
            <a:r>
              <a:rPr lang="pt-BR" sz="1050" dirty="0">
                <a:solidFill>
                  <a:srgbClr val="555555"/>
                </a:solidFill>
                <a:latin typeface="Nexa Light" panose="02000000000000000000" pitchFamily="50" charset="0"/>
              </a:rPr>
              <a:t>logo</a:t>
            </a:r>
            <a:r>
              <a:rPr lang="pt-BR" sz="1050" dirty="0">
                <a:solidFill>
                  <a:srgbClr val="00B0F0"/>
                </a:solidFill>
                <a:latin typeface="Nexa Light" panose="02000000000000000000" pitchFamily="50" charset="0"/>
              </a:rPr>
              <a:t> </a:t>
            </a:r>
            <a:r>
              <a:rPr lang="pt-BR" sz="1050" dirty="0">
                <a:solidFill>
                  <a:srgbClr val="555555"/>
                </a:solidFill>
                <a:latin typeface="Nexa Light" panose="02000000000000000000" pitchFamily="50" charset="0"/>
              </a:rPr>
              <a:t>o pagamento das 120 parcelas deverá ter seu início em </a:t>
            </a:r>
            <a:r>
              <a:rPr lang="pt-BR" sz="1050" b="1" dirty="0">
                <a:solidFill>
                  <a:srgbClr val="555555"/>
                </a:solidFill>
                <a:latin typeface="Nexa Light" panose="02000000000000000000" pitchFamily="50" charset="0"/>
              </a:rPr>
              <a:t>outubro/2024</a:t>
            </a:r>
            <a:r>
              <a:rPr lang="pt-BR" sz="1050" dirty="0">
                <a:solidFill>
                  <a:srgbClr val="555555"/>
                </a:solidFill>
                <a:latin typeface="Nexa Light" panose="02000000000000000000" pitchFamily="50" charset="0"/>
              </a:rPr>
              <a:t>. </a:t>
            </a:r>
            <a:endParaRPr lang="pt-BR" sz="1050" b="1" dirty="0">
              <a:solidFill>
                <a:schemeClr val="accent4">
                  <a:lumMod val="75000"/>
                </a:schemeClr>
              </a:solidFill>
              <a:latin typeface="Nexa Light" panose="02000000000000000000" pitchFamily="50" charset="0"/>
            </a:endParaRPr>
          </a:p>
          <a:p>
            <a:pPr marL="0" indent="0" algn="just">
              <a:lnSpc>
                <a:spcPct val="150000"/>
              </a:lnSpc>
              <a:spcBef>
                <a:spcPts val="600"/>
              </a:spcBef>
              <a:buNone/>
            </a:pPr>
            <a:endParaRPr lang="pt-BR" altLang="pt-BR" sz="1050" dirty="0">
              <a:solidFill>
                <a:srgbClr val="FF0000"/>
              </a:solidFill>
              <a:latin typeface="Abadi" panose="020B0604020104020204"/>
            </a:endParaRPr>
          </a:p>
        </p:txBody>
      </p:sp>
    </p:spTree>
    <p:extLst>
      <p:ext uri="{BB962C8B-B14F-4D97-AF65-F5344CB8AC3E}">
        <p14:creationId xmlns:p14="http://schemas.microsoft.com/office/powerpoint/2010/main" val="23468974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8987812"/>
      </p:ext>
    </p:extLst>
  </p:cSld>
  <p:clrMapOvr>
    <a:masterClrMapping/>
  </p:clrMapOvr>
</p:sld>
</file>

<file path=ppt/theme/theme1.xml><?xml version="1.0" encoding="utf-8"?>
<a:theme xmlns:a="http://schemas.openxmlformats.org/drawingml/2006/main" name="1_Personalizar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1532</TotalTime>
  <Words>2716</Words>
  <Application>Microsoft Office PowerPoint</Application>
  <PresentationFormat>Widescreen</PresentationFormat>
  <Paragraphs>283</Paragraphs>
  <Slides>11</Slides>
  <Notes>0</Notes>
  <HiddenSlides>0</HiddenSlides>
  <MMClips>0</MMClips>
  <ScaleCrop>false</ScaleCrop>
  <HeadingPairs>
    <vt:vector size="6" baseType="variant">
      <vt:variant>
        <vt:lpstr>Fontes usadas</vt:lpstr>
      </vt:variant>
      <vt:variant>
        <vt:i4>8</vt:i4>
      </vt:variant>
      <vt:variant>
        <vt:lpstr>Tema</vt:lpstr>
      </vt:variant>
      <vt:variant>
        <vt:i4>1</vt:i4>
      </vt:variant>
      <vt:variant>
        <vt:lpstr>Títulos de slides</vt:lpstr>
      </vt:variant>
      <vt:variant>
        <vt:i4>11</vt:i4>
      </vt:variant>
    </vt:vector>
  </HeadingPairs>
  <TitlesOfParts>
    <vt:vector size="20" baseType="lpstr">
      <vt:lpstr>Abadi</vt:lpstr>
      <vt:lpstr>Arial</vt:lpstr>
      <vt:lpstr>Calibri</vt:lpstr>
      <vt:lpstr>Calibri Light</vt:lpstr>
      <vt:lpstr>Courier New</vt:lpstr>
      <vt:lpstr>Nexa Light</vt:lpstr>
      <vt:lpstr>Symbol</vt:lpstr>
      <vt:lpstr>Wingdings</vt:lpstr>
      <vt:lpstr>1_Personalizar design</vt:lpstr>
      <vt:lpstr>ABC SHOES INDÚSTRIA E COMÉRCIO DE CALÇADOS LTDA    RECUPERAÇÃO JUDICIAL Nº 5002939-32.2020.8.24.0062  </vt:lpstr>
      <vt:lpstr>Apresentação do PowerPoint</vt:lpstr>
      <vt:lpstr>SUMÁRIO</vt:lpstr>
      <vt:lpstr>1. CRONOGRAMA PROCESSUAL</vt:lpstr>
      <vt:lpstr>2. PREMISSAS DA RECUPERAÇÃO JUDICIAL</vt:lpstr>
      <vt:lpstr>2. PREMISSAS DA RECUPERAÇÃO JUDICIAL</vt:lpstr>
      <vt:lpstr>2. PREMISSAS DA RECUPERAÇÃO JUDICIAL</vt:lpstr>
      <vt:lpstr>3. PRESTAÇÃO DE CONTAS DOS PAGAMENTOS</vt:lpstr>
      <vt:lpstr>3. PRESTAÇÃO DE CONTAS DOS PAGAMENTOS</vt:lpstr>
      <vt:lpstr>3. PRESTAÇÃO DE CONTAS DOS PAGAMENTOS</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ABC SHOES INDÚSTRIA E COMÉRCIO DE CALÇADOS LTDA    RECUPERAÇÃO JUDICIAL Nº 5002939-32.2020.8.24.0062</dc:title>
  <dc:creator>Aline Brito Silveira | MSC Advogados</dc:creator>
  <cp:lastModifiedBy>Contato | Medeiros &amp; Medeiros Administração Judicial</cp:lastModifiedBy>
  <cp:revision>113</cp:revision>
  <dcterms:created xsi:type="dcterms:W3CDTF">2021-12-02T11:48:14Z</dcterms:created>
  <dcterms:modified xsi:type="dcterms:W3CDTF">2023-03-06T11:59:55Z</dcterms:modified>
</cp:coreProperties>
</file>